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04" r:id="rId4"/>
  </p:sldMasterIdLst>
  <p:notesMasterIdLst>
    <p:notesMasterId r:id="rId31"/>
  </p:notesMasterIdLst>
  <p:handoutMasterIdLst>
    <p:handoutMasterId r:id="rId32"/>
  </p:handoutMasterIdLst>
  <p:sldIdLst>
    <p:sldId id="5446" r:id="rId5"/>
    <p:sldId id="5461" r:id="rId6"/>
    <p:sldId id="5460" r:id="rId7"/>
    <p:sldId id="5447" r:id="rId8"/>
    <p:sldId id="5456" r:id="rId9"/>
    <p:sldId id="5463" r:id="rId10"/>
    <p:sldId id="5464" r:id="rId11"/>
    <p:sldId id="5466" r:id="rId12"/>
    <p:sldId id="5467" r:id="rId13"/>
    <p:sldId id="5468" r:id="rId14"/>
    <p:sldId id="5682" r:id="rId15"/>
    <p:sldId id="5471" r:id="rId16"/>
    <p:sldId id="5472" r:id="rId17"/>
    <p:sldId id="5473" r:id="rId18"/>
    <p:sldId id="5457" r:id="rId19"/>
    <p:sldId id="5475" r:id="rId20"/>
    <p:sldId id="5474" r:id="rId21"/>
    <p:sldId id="5458" r:id="rId22"/>
    <p:sldId id="5476" r:id="rId23"/>
    <p:sldId id="5477" r:id="rId24"/>
    <p:sldId id="5478" r:id="rId25"/>
    <p:sldId id="5479" r:id="rId26"/>
    <p:sldId id="5459" r:id="rId27"/>
    <p:sldId id="5480" r:id="rId28"/>
    <p:sldId id="5481" r:id="rId29"/>
    <p:sldId id="5482" r:id="rId30"/>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446"/>
            <p14:sldId id="5461"/>
            <p14:sldId id="5460"/>
            <p14:sldId id="5447"/>
            <p14:sldId id="5456"/>
            <p14:sldId id="5463"/>
            <p14:sldId id="5464"/>
            <p14:sldId id="5466"/>
            <p14:sldId id="5467"/>
            <p14:sldId id="5468"/>
            <p14:sldId id="5682"/>
            <p14:sldId id="5471"/>
            <p14:sldId id="5472"/>
            <p14:sldId id="5473"/>
            <p14:sldId id="5457"/>
            <p14:sldId id="5475"/>
            <p14:sldId id="5474"/>
            <p14:sldId id="5458"/>
            <p14:sldId id="5476"/>
            <p14:sldId id="5477"/>
            <p14:sldId id="5478"/>
            <p14:sldId id="5479"/>
            <p14:sldId id="5459"/>
            <p14:sldId id="5480"/>
            <p14:sldId id="5481"/>
            <p14:sldId id="54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69" autoAdjust="0"/>
    <p:restoredTop sz="95493" autoAdjust="0"/>
  </p:normalViewPr>
  <p:slideViewPr>
    <p:cSldViewPr>
      <p:cViewPr varScale="1">
        <p:scale>
          <a:sx n="67" d="100"/>
          <a:sy n="67" d="100"/>
        </p:scale>
        <p:origin x="66" y="3384"/>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8178"/>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11/13/2022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11/13/2022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60EA64-D806-43AC-9DF2-F8C432F32B4C}" type="datetimeFigureOut">
              <a:rPr kumimoji="0" lang="en-US"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11/13/2022</a:t>
            </a:fld>
            <a:endParaRPr kumimoji="0" lang="en-US"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3242801"/>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70A7B3-6521-4DCA-87E5-044747A908C1}" type="datetimeFigureOut">
              <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11/13/2022</a:t>
            </a:fld>
            <a:endPar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76453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78504F-A551-4DE0-9316-4DCD1D8CC752}" type="datetimeFigureOut">
              <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11/13/2022</a:t>
            </a:fld>
            <a:endPar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0000">
                  <a:alpha val="70000"/>
                </a:srgbClr>
              </a:solidFill>
              <a:effectLst/>
              <a:uLnTx/>
              <a:uFillTx/>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8865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11/13/2022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11/13/2022</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11/13/2022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11/13/2022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19288308"/>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video" Target="https://www.youtube.com/embed/HORwhXSgelQ?feature=oembed"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a:xfrm>
            <a:off x="1600200" y="4022123"/>
            <a:ext cx="8991600" cy="1645920"/>
          </a:xfrm>
          <a:noFill/>
          <a:ln>
            <a:noFill/>
          </a:ln>
        </p:spPr>
        <p:txBody>
          <a:bodyPr>
            <a:noAutofit/>
          </a:bodyPr>
          <a:lstStyle/>
          <a:p>
            <a:r>
              <a:rPr lang="en-US" sz="2000" dirty="0">
                <a:solidFill>
                  <a:schemeClr val="tx1"/>
                </a:solidFill>
              </a:rPr>
              <a:t>Chapter 10</a:t>
            </a:r>
            <a:br>
              <a:rPr lang="en-US" sz="3200" dirty="0">
                <a:solidFill>
                  <a:schemeClr val="tx1"/>
                </a:solidFill>
              </a:rPr>
            </a:br>
            <a:br>
              <a:rPr lang="en-US" sz="3200" dirty="0">
                <a:solidFill>
                  <a:schemeClr val="tx1"/>
                </a:solidFill>
              </a:rPr>
            </a:br>
            <a:r>
              <a:rPr lang="en-US" sz="3200" dirty="0">
                <a:solidFill>
                  <a:schemeClr val="tx1"/>
                </a:solidFill>
              </a:rPr>
              <a:t>Is Jesus the Only Way to God?</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286951" y="838200"/>
            <a:ext cx="5618098" cy="21500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CDEF5C68-E680-1852-A75B-35A351A6A4FB}"/>
              </a:ext>
            </a:extLst>
          </p:cNvPr>
          <p:cNvPicPr>
            <a:picLocks noChangeAspect="1"/>
          </p:cNvPicPr>
          <p:nvPr/>
        </p:nvPicPr>
        <p:blipFill>
          <a:blip r:embed="rId3"/>
          <a:stretch>
            <a:fillRect/>
          </a:stretch>
        </p:blipFill>
        <p:spPr>
          <a:xfrm>
            <a:off x="3895418" y="2988278"/>
            <a:ext cx="4401164" cy="466790"/>
          </a:xfrm>
          <a:prstGeom prst="rect">
            <a:avLst/>
          </a:prstGeom>
        </p:spPr>
      </p:pic>
    </p:spTree>
    <p:extLst>
      <p:ext uri="{BB962C8B-B14F-4D97-AF65-F5344CB8AC3E}">
        <p14:creationId xmlns:p14="http://schemas.microsoft.com/office/powerpoint/2010/main" val="241857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715500" cy="4495800"/>
          </a:xfrm>
        </p:spPr>
        <p:txBody>
          <a:bodyPr>
            <a:normAutofit/>
          </a:bodyPr>
          <a:lstStyle/>
          <a:p>
            <a:pPr marL="457200" lvl="2" indent="0">
              <a:buNone/>
            </a:pPr>
            <a:r>
              <a:rPr lang="en-US" sz="2800" b="1" dirty="0">
                <a:solidFill>
                  <a:schemeClr val="bg1"/>
                </a:solidFill>
              </a:rPr>
              <a:t>Genetic Fallacy</a:t>
            </a:r>
            <a:r>
              <a:rPr lang="en-US" sz="2800" dirty="0">
                <a:solidFill>
                  <a:schemeClr val="bg1"/>
                </a:solidFill>
              </a:rPr>
              <a:t>:</a:t>
            </a:r>
          </a:p>
          <a:p>
            <a:pPr lvl="2"/>
            <a:r>
              <a:rPr lang="en-US" sz="2800" dirty="0">
                <a:solidFill>
                  <a:schemeClr val="bg1"/>
                </a:solidFill>
              </a:rPr>
              <a:t>“Christian particularism can’t be correct because religious beliefs are culturally relative. If you had been born in Pakistan, you would likely have been a Muslim. Therefore, your belief in Christianity is false or unjustified.”</a:t>
            </a:r>
          </a:p>
          <a:p>
            <a:pPr lvl="2"/>
            <a:endParaRPr lang="en-US" sz="2800" dirty="0">
              <a:solidFill>
                <a:schemeClr val="bg1"/>
              </a:solidFill>
            </a:endParaRPr>
          </a:p>
          <a:p>
            <a:pPr lvl="2"/>
            <a:r>
              <a:rPr lang="en-US" sz="2800" dirty="0">
                <a:solidFill>
                  <a:schemeClr val="bg1"/>
                </a:solidFill>
              </a:rPr>
              <a:t>Answer:  The fact that your beliefs depend upon where and when you were born has no relevance to the truth of those beliefs.</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Fallacious Arguments for Pluralism</a:t>
            </a:r>
          </a:p>
        </p:txBody>
      </p:sp>
    </p:spTree>
    <p:extLst>
      <p:ext uri="{BB962C8B-B14F-4D97-AF65-F5344CB8AC3E}">
        <p14:creationId xmlns:p14="http://schemas.microsoft.com/office/powerpoint/2010/main" val="376892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715500" cy="4495800"/>
          </a:xfrm>
        </p:spPr>
        <p:txBody>
          <a:bodyPr>
            <a:normAutofit fontScale="92500" lnSpcReduction="10000"/>
          </a:bodyPr>
          <a:lstStyle/>
          <a:p>
            <a:pPr marL="457200" lvl="2" indent="0">
              <a:buNone/>
            </a:pPr>
            <a:r>
              <a:rPr lang="en-US" sz="2800" dirty="0">
                <a:solidFill>
                  <a:schemeClr val="bg1"/>
                </a:solidFill>
              </a:rPr>
              <a:t>“The problem which has come to the surface in the encounter of Christianity with the other world religions is this: If Jesus was literally God incarnate, and if it is by his death alone that men can be saved, and by their response to him alone that they can appropriate that salvation, then the only doorway to eternal life is Christian faith. It would follow from this that the large majority of the human race so far have not been saved. But is it credible that the loving God and Father of all men has decreed that only those born within one particular thread of human history shall be saved?”		</a:t>
            </a:r>
            <a:br>
              <a:rPr lang="en-US" sz="2800" dirty="0">
                <a:solidFill>
                  <a:schemeClr val="bg1"/>
                </a:solidFill>
              </a:rPr>
            </a:br>
            <a:r>
              <a:rPr lang="en-US" sz="2800" dirty="0">
                <a:solidFill>
                  <a:schemeClr val="bg1"/>
                </a:solidFill>
              </a:rPr>
              <a:t>							– Professor John Hick</a:t>
            </a:r>
          </a:p>
          <a:p>
            <a:pPr marL="457200" lvl="2" indent="0">
              <a:buNone/>
            </a:pPr>
            <a:r>
              <a:rPr lang="en-US" sz="1700" dirty="0">
                <a:solidFill>
                  <a:schemeClr val="bg1"/>
                </a:solidFill>
              </a:rPr>
              <a:t>	“Jesus and the World Religions,: in </a:t>
            </a:r>
            <a:r>
              <a:rPr lang="en-US" sz="1700" i="1" dirty="0">
                <a:solidFill>
                  <a:schemeClr val="bg1"/>
                </a:solidFill>
              </a:rPr>
              <a:t>The Myth of God Incarnate, </a:t>
            </a:r>
            <a:r>
              <a:rPr lang="en-US" sz="1700" dirty="0">
                <a:solidFill>
                  <a:schemeClr val="bg1"/>
                </a:solidFill>
              </a:rPr>
              <a:t>ed. John Hick (London: SCM, 1977), 180.</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72816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715500" cy="4495800"/>
          </a:xfrm>
        </p:spPr>
        <p:txBody>
          <a:bodyPr>
            <a:normAutofit/>
          </a:bodyPr>
          <a:lstStyle/>
          <a:p>
            <a:pPr marL="457200" lvl="2" indent="0">
              <a:buNone/>
            </a:pPr>
            <a:r>
              <a:rPr lang="en-US" sz="2800" dirty="0">
                <a:solidFill>
                  <a:schemeClr val="bg1"/>
                </a:solidFill>
              </a:rPr>
              <a:t>Is Hell the Problem?</a:t>
            </a:r>
          </a:p>
          <a:p>
            <a:pPr lvl="2"/>
            <a:r>
              <a:rPr lang="en-US" sz="2800" dirty="0">
                <a:solidFill>
                  <a:schemeClr val="bg1"/>
                </a:solidFill>
              </a:rPr>
              <a:t>Is the problem that a loving God wouldn’t send people to hell?</a:t>
            </a:r>
          </a:p>
          <a:p>
            <a:pPr lvl="2"/>
            <a:r>
              <a:rPr lang="en-US" sz="2800" dirty="0">
                <a:solidFill>
                  <a:schemeClr val="bg1"/>
                </a:solidFill>
              </a:rPr>
              <a:t>God doesn’t </a:t>
            </a:r>
            <a:r>
              <a:rPr lang="en-US" sz="2800" i="1" dirty="0">
                <a:solidFill>
                  <a:schemeClr val="bg1"/>
                </a:solidFill>
              </a:rPr>
              <a:t>send</a:t>
            </a:r>
            <a:r>
              <a:rPr lang="en-US" sz="2800" dirty="0">
                <a:solidFill>
                  <a:schemeClr val="bg1"/>
                </a:solidFill>
              </a:rPr>
              <a:t> anybody to hell. His desire is that everyone be saved.</a:t>
            </a:r>
          </a:p>
          <a:p>
            <a:pPr lvl="2"/>
            <a:r>
              <a:rPr lang="en-US" sz="2800" dirty="0">
                <a:solidFill>
                  <a:schemeClr val="bg1"/>
                </a:solidFill>
              </a:rPr>
              <a:t>God doesn’t send us to hell—we send ourselves.</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85897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867900" cy="4495800"/>
          </a:xfrm>
        </p:spPr>
        <p:txBody>
          <a:bodyPr>
            <a:noAutofit/>
          </a:bodyPr>
          <a:lstStyle/>
          <a:p>
            <a:pPr marL="457200" lvl="2" indent="0">
              <a:buNone/>
            </a:pPr>
            <a:r>
              <a:rPr lang="en-US" sz="2800" dirty="0">
                <a:solidFill>
                  <a:schemeClr val="bg1"/>
                </a:solidFill>
              </a:rPr>
              <a:t>Does the Punishment Fit the Crime?</a:t>
            </a:r>
          </a:p>
          <a:p>
            <a:pPr lvl="2"/>
            <a:r>
              <a:rPr lang="en-US" sz="2800" dirty="0">
                <a:solidFill>
                  <a:schemeClr val="bg1"/>
                </a:solidFill>
              </a:rPr>
              <a:t>God is unjust because the punishment doesn’t fit the crime. Even terrible sins deserve a finite punishment, not eternity in hell.</a:t>
            </a:r>
          </a:p>
          <a:p>
            <a:pPr lvl="2"/>
            <a:r>
              <a:rPr lang="en-US" sz="2800" dirty="0">
                <a:solidFill>
                  <a:schemeClr val="bg1"/>
                </a:solidFill>
              </a:rPr>
              <a:t>Two flaws to this objection:</a:t>
            </a:r>
          </a:p>
          <a:p>
            <a:pPr marL="1200150" lvl="3" indent="-514350">
              <a:buFont typeface="+mj-lt"/>
              <a:buAutoNum type="arabicPeriod"/>
            </a:pPr>
            <a:r>
              <a:rPr lang="en-US" sz="2600" dirty="0">
                <a:solidFill>
                  <a:schemeClr val="bg1"/>
                </a:solidFill>
              </a:rPr>
              <a:t>It equivocates between </a:t>
            </a:r>
            <a:r>
              <a:rPr lang="en-US" sz="2600" i="1" dirty="0">
                <a:solidFill>
                  <a:schemeClr val="bg1"/>
                </a:solidFill>
              </a:rPr>
              <a:t>every</a:t>
            </a:r>
            <a:r>
              <a:rPr lang="en-US" sz="2600" dirty="0">
                <a:solidFill>
                  <a:schemeClr val="bg1"/>
                </a:solidFill>
              </a:rPr>
              <a:t> sin we commit and </a:t>
            </a:r>
            <a:r>
              <a:rPr lang="en-US" sz="2600" i="1" dirty="0">
                <a:solidFill>
                  <a:schemeClr val="bg1"/>
                </a:solidFill>
              </a:rPr>
              <a:t>all</a:t>
            </a:r>
            <a:r>
              <a:rPr lang="en-US" sz="2600" dirty="0">
                <a:solidFill>
                  <a:schemeClr val="bg1"/>
                </a:solidFill>
              </a:rPr>
              <a:t> the sins we commit.</a:t>
            </a:r>
          </a:p>
          <a:p>
            <a:pPr marL="1200150" lvl="3" indent="-514350">
              <a:buFont typeface="+mj-lt"/>
              <a:buAutoNum type="arabicPeriod"/>
            </a:pPr>
            <a:r>
              <a:rPr lang="en-US" sz="2600" dirty="0">
                <a:solidFill>
                  <a:schemeClr val="bg1"/>
                </a:solidFill>
              </a:rPr>
              <a:t>Why think that every sin does have only a finite punishment?</a:t>
            </a:r>
          </a:p>
          <a:p>
            <a:pPr lvl="4">
              <a:buFont typeface="Wingdings" panose="05000000000000000000" pitchFamily="2" charset="2"/>
              <a:buChar char="Ø"/>
            </a:pPr>
            <a:r>
              <a:rPr lang="en-US" sz="2600" dirty="0">
                <a:solidFill>
                  <a:schemeClr val="bg1"/>
                </a:solidFill>
              </a:rPr>
              <a:t>The ultimate sin is the refusal to accept Christ and His sacrifice.</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2406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867900" cy="4495800"/>
          </a:xfrm>
        </p:spPr>
        <p:txBody>
          <a:bodyPr>
            <a:noAutofit/>
          </a:bodyPr>
          <a:lstStyle/>
          <a:p>
            <a:pPr marL="457200" lvl="2" indent="0">
              <a:buNone/>
            </a:pPr>
            <a:r>
              <a:rPr lang="en-US" sz="2800" dirty="0">
                <a:solidFill>
                  <a:schemeClr val="bg1"/>
                </a:solidFill>
              </a:rPr>
              <a:t>Is the Problem Lack of Information?</a:t>
            </a:r>
          </a:p>
          <a:p>
            <a:pPr lvl="2"/>
            <a:r>
              <a:rPr lang="en-US" sz="2800" dirty="0">
                <a:solidFill>
                  <a:schemeClr val="bg1"/>
                </a:solidFill>
              </a:rPr>
              <a:t>Is the real problem that a loving God wouldn’t send people to hell because they were uninformed or misinformed about Christ?</a:t>
            </a:r>
          </a:p>
          <a:p>
            <a:pPr lvl="2"/>
            <a:r>
              <a:rPr lang="en-US" sz="2800" dirty="0">
                <a:solidFill>
                  <a:schemeClr val="bg1"/>
                </a:solidFill>
              </a:rPr>
              <a:t>“People who have never heard of Christ or who have been given a distorted picture of Christ can’t be expected to place their faith in Him.”</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289717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828800"/>
            <a:ext cx="10668000" cy="37338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rPr>
              <a:t>Here is another thing that used to puzzle me. Is it not frightfully unfair that this new life should be confined to people who have heard of Christ and been able to believe in Him? But the truth is God has not told us what His arrangements about the other people are. We do know that no man can be saved except through Christ; we do not know that only those who know Him can be saved through Him.</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rPr>
              <a:t>— C.S. Lewis</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rPr>
              <a:t>Mere Christianity</a:t>
            </a:r>
          </a:p>
        </p:txBody>
      </p:sp>
      <p:sp>
        <p:nvSpPr>
          <p:cNvPr id="2" name="Title 1">
            <a:extLst>
              <a:ext uri="{FF2B5EF4-FFF2-40B4-BE49-F238E27FC236}">
                <a16:creationId xmlns:a16="http://schemas.microsoft.com/office/drawing/2014/main" id="{762BE80B-4D27-76F8-5CFB-67C65A109B6D}"/>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344220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867900" cy="4495800"/>
          </a:xfrm>
        </p:spPr>
        <p:txBody>
          <a:bodyPr>
            <a:noAutofit/>
          </a:bodyPr>
          <a:lstStyle/>
          <a:p>
            <a:pPr marL="457200" lvl="2" indent="0">
              <a:buNone/>
            </a:pPr>
            <a:r>
              <a:rPr lang="en-US" sz="2800" dirty="0">
                <a:solidFill>
                  <a:schemeClr val="bg1"/>
                </a:solidFill>
              </a:rPr>
              <a:t>Is the Problem Lack of Information?</a:t>
            </a:r>
          </a:p>
          <a:p>
            <a:pPr lvl="2"/>
            <a:r>
              <a:rPr lang="en-US" sz="2800" dirty="0">
                <a:solidFill>
                  <a:schemeClr val="bg1"/>
                </a:solidFill>
              </a:rPr>
              <a:t>Is the real problem that a loving God wouldn’t send people to hell because they were uninformed or misinformed about Christ?</a:t>
            </a:r>
          </a:p>
          <a:p>
            <a:pPr lvl="2"/>
            <a:r>
              <a:rPr lang="en-US" sz="2800" dirty="0">
                <a:solidFill>
                  <a:schemeClr val="bg1"/>
                </a:solidFill>
              </a:rPr>
              <a:t>“People who have never heard of Christ or who have been given a distorted picture of Christ can’t be expected to place their faith in Him.”</a:t>
            </a:r>
          </a:p>
          <a:p>
            <a:pPr lvl="2"/>
            <a:r>
              <a:rPr lang="en-US" sz="2800" dirty="0">
                <a:solidFill>
                  <a:schemeClr val="bg1"/>
                </a:solidFill>
              </a:rPr>
              <a:t>Salvation is universally accessible through God’s general revelation in nature and conscience.</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266838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933450" y="1752600"/>
            <a:ext cx="10325100" cy="4495800"/>
          </a:xfrm>
        </p:spPr>
        <p:txBody>
          <a:bodyPr>
            <a:noAutofit/>
          </a:bodyPr>
          <a:lstStyle/>
          <a:p>
            <a:pPr marL="457200" lvl="2" indent="0">
              <a:buNone/>
            </a:pPr>
            <a:r>
              <a:rPr lang="en-US" sz="2800" dirty="0">
                <a:solidFill>
                  <a:schemeClr val="bg1"/>
                </a:solidFill>
              </a:rPr>
              <a:t>The Real Problem:</a:t>
            </a:r>
          </a:p>
          <a:p>
            <a:pPr lvl="2"/>
            <a:r>
              <a:rPr lang="en-US" sz="2800" dirty="0">
                <a:solidFill>
                  <a:schemeClr val="bg1"/>
                </a:solidFill>
              </a:rPr>
              <a:t>If God is all-knowing, then He knew who would freely receive the gospel and who would not. This raises some difficult questions:</a:t>
            </a:r>
          </a:p>
          <a:p>
            <a:pPr marL="1200150" lvl="3" indent="-514350">
              <a:buFont typeface="+mj-lt"/>
              <a:buAutoNum type="arabicPeriod"/>
            </a:pPr>
            <a:r>
              <a:rPr lang="en-US" sz="2600" dirty="0">
                <a:solidFill>
                  <a:schemeClr val="bg1"/>
                </a:solidFill>
              </a:rPr>
              <a:t>Why didn’t God bring the gospel to people who He knew </a:t>
            </a:r>
            <a:r>
              <a:rPr lang="en-US" sz="2600" i="1" dirty="0">
                <a:solidFill>
                  <a:schemeClr val="bg1"/>
                </a:solidFill>
              </a:rPr>
              <a:t>would</a:t>
            </a:r>
            <a:r>
              <a:rPr lang="en-US" sz="2600" dirty="0">
                <a:solidFill>
                  <a:schemeClr val="bg1"/>
                </a:solidFill>
              </a:rPr>
              <a:t> accept it if they heard it, even though they reject the light of general revelation that they do have?</a:t>
            </a:r>
          </a:p>
          <a:p>
            <a:pPr marL="1200150" lvl="3" indent="-514350">
              <a:buFont typeface="+mj-lt"/>
              <a:buAutoNum type="arabicPeriod"/>
            </a:pPr>
            <a:r>
              <a:rPr lang="en-US" sz="2600" dirty="0">
                <a:solidFill>
                  <a:schemeClr val="bg1"/>
                </a:solidFill>
              </a:rPr>
              <a:t>Why did God even create the world, when He knew that so many people would not believe the gospel and be lost?</a:t>
            </a:r>
          </a:p>
          <a:p>
            <a:pPr marL="1200150" lvl="3" indent="-514350">
              <a:buFont typeface="+mj-lt"/>
              <a:buAutoNum type="arabicPeriod"/>
            </a:pPr>
            <a:r>
              <a:rPr lang="en-US" sz="2600" dirty="0">
                <a:solidFill>
                  <a:schemeClr val="bg1"/>
                </a:solidFill>
              </a:rPr>
              <a:t>Why didn’t God create a world in which everyone freely believes the gospel and is saved?</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with Christian Particularism</a:t>
            </a:r>
          </a:p>
        </p:txBody>
      </p:sp>
    </p:spTree>
    <p:extLst>
      <p:ext uri="{BB962C8B-B14F-4D97-AF65-F5344CB8AC3E}">
        <p14:creationId xmlns:p14="http://schemas.microsoft.com/office/powerpoint/2010/main" val="365870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God is all-powerful and all-loving.</a:t>
            </a: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Some people never hear the gospel and are lost.</a:t>
            </a: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If God is all-powerful, He can create a world in which everybody hears the gospel and is freely saved.</a:t>
            </a: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If God is all-loving, He prefers a world in which everybody hears the gospel and is freely saved.</a:t>
            </a: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God has created a world that has an optimal balance between saved and lost, and those who never hear the gospel and are lost would not have believed in it even if they had heard it.</a:t>
            </a: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analyzed</a:t>
            </a:r>
          </a:p>
        </p:txBody>
      </p:sp>
    </p:spTree>
    <p:extLst>
      <p:ext uri="{BB962C8B-B14F-4D97-AF65-F5344CB8AC3E}">
        <p14:creationId xmlns:p14="http://schemas.microsoft.com/office/powerpoint/2010/main" val="82527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startAt="3"/>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Why didn’t God create a world in which everyone freely believes the gospel and is saved?</a:t>
            </a:r>
          </a:p>
          <a:p>
            <a:pPr marL="457200" marR="0" lvl="2"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br>
              <a:rPr kumimoji="0" lang="en-US" sz="2600" b="1" i="1"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2600" b="1" i="1" u="none" strike="noStrike" kern="1200" cap="none" spc="0" normalizeH="0" baseline="0" noProof="0" dirty="0">
                <a:ln>
                  <a:noFill/>
                </a:ln>
                <a:solidFill>
                  <a:srgbClr val="FFFFFF"/>
                </a:solidFill>
                <a:effectLst/>
                <a:uLnTx/>
                <a:uFillTx/>
                <a:latin typeface="Gill Sans MT" panose="020B0502020104020203"/>
                <a:ea typeface="+mn-ea"/>
                <a:cs typeface="+mn-cs"/>
              </a:rPr>
              <a:t>Answer</a:t>
            </a:r>
            <a:r>
              <a:rPr kumimoji="0" lang="en-US" sz="2600" b="0" i="1" u="none" strike="noStrike" kern="1200" cap="none" spc="0" normalizeH="0" baseline="0" noProof="0" dirty="0">
                <a:ln>
                  <a:noFill/>
                </a:ln>
                <a:solidFill>
                  <a:srgbClr val="FFFFFF"/>
                </a:solidFill>
                <a:effectLst/>
                <a:uLnTx/>
                <a:uFillTx/>
                <a:latin typeface="Gill Sans MT" panose="020B0502020104020203"/>
                <a:ea typeface="+mn-ea"/>
                <a:cs typeface="+mn-cs"/>
              </a:rPr>
              <a:t>:</a:t>
            </a:r>
            <a:r>
              <a:rPr kumimoji="0" lang="en-US" sz="2600" b="0" i="0" u="none" strike="noStrike" kern="1200" cap="none" spc="0" normalizeH="0" baseline="0" noProof="0" dirty="0">
                <a:ln>
                  <a:noFill/>
                </a:ln>
                <a:solidFill>
                  <a:srgbClr val="FFFFFF"/>
                </a:solidFill>
                <a:effectLst/>
                <a:uLnTx/>
                <a:uFillTx/>
                <a:latin typeface="Gill Sans MT" panose="020B0502020104020203"/>
                <a:ea typeface="+mn-ea"/>
                <a:cs typeface="+mn-cs"/>
              </a:rPr>
              <a:t> It may not be feasible for God to create such a world. If it were feasible, then (all else being equal), God would have created it. But because it was His will to create free creatures, He had to accept that some would freely reject Him and His efforts to save them.</a:t>
            </a: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Answers to Difficult Questions</a:t>
            </a:r>
          </a:p>
        </p:txBody>
      </p:sp>
    </p:spTree>
    <p:extLst>
      <p:ext uri="{BB962C8B-B14F-4D97-AF65-F5344CB8AC3E}">
        <p14:creationId xmlns:p14="http://schemas.microsoft.com/office/powerpoint/2010/main" val="411387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981200"/>
            <a:ext cx="10668000" cy="34290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Shaping Culture</a:t>
            </a:r>
            <a:br>
              <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Strengthening Believers</a:t>
            </a:r>
            <a:br>
              <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Winning Unbelievers</a:t>
            </a:r>
          </a:p>
        </p:txBody>
      </p:sp>
      <p:sp>
        <p:nvSpPr>
          <p:cNvPr id="2" name="Title 1">
            <a:extLst>
              <a:ext uri="{FF2B5EF4-FFF2-40B4-BE49-F238E27FC236}">
                <a16:creationId xmlns:a16="http://schemas.microsoft.com/office/drawing/2014/main" id="{48A80E87-C457-ED35-8B75-38C4A9E8D4BD}"/>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Why Is Apologetics Important?</a:t>
            </a:r>
          </a:p>
        </p:txBody>
      </p:sp>
    </p:spTree>
    <p:extLst>
      <p:ext uri="{BB962C8B-B14F-4D97-AF65-F5344CB8AC3E}">
        <p14:creationId xmlns:p14="http://schemas.microsoft.com/office/powerpoint/2010/main" val="171537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startAt="2"/>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Why did God even create the world when He knew that so many people would not believe the gospel and be lost?</a:t>
            </a:r>
          </a:p>
          <a:p>
            <a:pPr marL="457200" marR="0" lvl="2"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br>
              <a:rPr kumimoji="0" lang="en-US" sz="2600" b="1" i="1"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2400" b="1" i="1" u="none" strike="noStrike" kern="1200" cap="none" spc="0" normalizeH="0" baseline="0" noProof="0" dirty="0">
                <a:ln>
                  <a:noFill/>
                </a:ln>
                <a:solidFill>
                  <a:srgbClr val="FFFFFF"/>
                </a:solidFill>
                <a:effectLst/>
                <a:uLnTx/>
                <a:uFillTx/>
                <a:latin typeface="Gill Sans MT" panose="020B0502020104020203"/>
                <a:ea typeface="+mn-ea"/>
                <a:cs typeface="+mn-cs"/>
              </a:rPr>
              <a:t>Answer</a:t>
            </a:r>
            <a:r>
              <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rPr>
              <a:t>:</a:t>
            </a: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 God wanted to share His love and fellowship with created persons. He knew this meant that many would freely reject Him and be lost, but also that many others would freely receive His grace and be saved. The happiness and blessedness of those who would freely embrace His love shouldn’t be precluded by those who would freely reject Him. In other words, those who reject Him shouldn’t have a sort of veto power over which worlds God is free to create. </a:t>
            </a:r>
            <a:b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br>
            <a:b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In His mercy, God providentially ordered the world to achieve an optimal balance between saved and lost by maximizing the number of people who freely accept Him and minimizing the number of those who would not.</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startAt="2"/>
              <a:tabLst/>
              <a:defRPr/>
            </a:pPr>
            <a:endPar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Answers to Difficult Questions</a:t>
            </a:r>
          </a:p>
        </p:txBody>
      </p:sp>
    </p:spTree>
    <p:extLst>
      <p:ext uri="{BB962C8B-B14F-4D97-AF65-F5344CB8AC3E}">
        <p14:creationId xmlns:p14="http://schemas.microsoft.com/office/powerpoint/2010/main" val="119297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5105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Why didn’t God bring the gospel to people who He knew would accept it if they heard it, even though they reject the light of general revelation that they do have?</a:t>
            </a:r>
          </a:p>
          <a:p>
            <a:pPr marL="457200" marR="0" lvl="2"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br>
              <a:rPr kumimoji="0" lang="en-US" sz="2400" b="1" i="1"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2400" b="1" i="1" u="none" strike="noStrike" kern="1200" cap="none" spc="0" normalizeH="0" baseline="0" noProof="0" dirty="0">
                <a:ln>
                  <a:noFill/>
                </a:ln>
                <a:solidFill>
                  <a:srgbClr val="FFFFFF"/>
                </a:solidFill>
                <a:effectLst/>
                <a:uLnTx/>
                <a:uFillTx/>
                <a:latin typeface="Gill Sans MT" panose="020B0502020104020203"/>
                <a:ea typeface="+mn-ea"/>
                <a:cs typeface="+mn-cs"/>
              </a:rPr>
              <a:t>Answer</a:t>
            </a:r>
            <a:r>
              <a:rPr kumimoji="0" lang="en-US" sz="2400" b="0" i="1" u="none" strike="noStrike" kern="1200" cap="none" spc="0" normalizeH="0" baseline="0" noProof="0" dirty="0">
                <a:ln>
                  <a:noFill/>
                </a:ln>
                <a:solidFill>
                  <a:srgbClr val="FFFFFF"/>
                </a:solidFill>
                <a:effectLst/>
                <a:uLnTx/>
                <a:uFillTx/>
                <a:latin typeface="Gill Sans MT" panose="020B0502020104020203"/>
                <a:ea typeface="+mn-ea"/>
                <a:cs typeface="+mn-cs"/>
              </a:rPr>
              <a:t>:</a:t>
            </a: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 There are no such people. God has arranged the world so that those who would respond to the gospel if they heard it, do hear it. He ordered human history so that as the gospel spread from first-century Palestine, He placed people in its path who would believe it if they heard it. God ensured that no one who would believe the gospel if he heard it is born at a time and place in history where he doesn’t get to hear it. And those who don’t respond to general revelation and then never hear the gospel, wouldn’t respond to it if they did hear it. No one is lost because of historical or geographical accident. Anyone who wants or even would want to be saved, will be saved.</a:t>
            </a: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Answers to Difficult Questions</a:t>
            </a:r>
          </a:p>
        </p:txBody>
      </p:sp>
    </p:spTree>
    <p:extLst>
      <p:ext uri="{BB962C8B-B14F-4D97-AF65-F5344CB8AC3E}">
        <p14:creationId xmlns:p14="http://schemas.microsoft.com/office/powerpoint/2010/main" val="404146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Acts 17: 24-28:</a:t>
            </a:r>
            <a:b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br>
            <a:b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2800" b="0" i="1" u="none" strike="noStrike" kern="1200" cap="none" spc="0" normalizeH="0" baseline="0" noProof="0" dirty="0">
                <a:ln>
                  <a:noFill/>
                </a:ln>
                <a:solidFill>
                  <a:srgbClr val="FFFFFF"/>
                </a:solidFill>
                <a:effectLst/>
                <a:uLnTx/>
                <a:uFillTx/>
                <a:latin typeface="Gill Sans MT" panose="020B0502020104020203"/>
                <a:ea typeface="+mn-ea"/>
                <a:cs typeface="+mn-cs"/>
              </a:rPr>
              <a:t>“The God who made the world and everything in it is the Lord of heaven and earth and does not live in temples built by human hands. And he is not served by human hands, as if he needed anything. Rather, he himself gives everyone life and breath and everything else.  From one man he made all the nations, that they should inhabit the whole earth; and </a:t>
            </a:r>
            <a:r>
              <a:rPr kumimoji="0" lang="en-US" sz="2800" b="1" i="1" u="none" strike="noStrike" kern="1200" cap="none" spc="0" normalizeH="0" baseline="0" noProof="0" dirty="0">
                <a:ln>
                  <a:noFill/>
                </a:ln>
                <a:solidFill>
                  <a:srgbClr val="FFFFFF"/>
                </a:solidFill>
                <a:effectLst/>
                <a:uLnTx/>
                <a:uFillTx/>
                <a:latin typeface="Gill Sans MT" panose="020B0502020104020203"/>
                <a:ea typeface="+mn-ea"/>
                <a:cs typeface="+mn-cs"/>
              </a:rPr>
              <a:t>he marked out their appointed times in history and the boundaries of their lands.</a:t>
            </a:r>
            <a:r>
              <a:rPr kumimoji="0" lang="en-US" sz="2800" b="0" i="1" u="none" strike="noStrike" kern="1200" cap="none" spc="0" normalizeH="0" baseline="0" noProof="0" dirty="0">
                <a:ln>
                  <a:noFill/>
                </a:ln>
                <a:solidFill>
                  <a:srgbClr val="FFFFFF"/>
                </a:solidFill>
                <a:effectLst/>
                <a:uLnTx/>
                <a:uFillTx/>
                <a:latin typeface="Gill Sans MT" panose="020B0502020104020203"/>
                <a:ea typeface="+mn-ea"/>
                <a:cs typeface="+mn-cs"/>
              </a:rPr>
              <a:t> God did this so that they would seek him and perhaps reach out for him and find him, though he is not far from any one of us. ‘For in him we live and move and have our being.’”</a:t>
            </a:r>
            <a:endPar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Answers to Difficult Questions</a:t>
            </a:r>
          </a:p>
        </p:txBody>
      </p:sp>
    </p:spTree>
    <p:extLst>
      <p:ext uri="{BB962C8B-B14F-4D97-AF65-F5344CB8AC3E}">
        <p14:creationId xmlns:p14="http://schemas.microsoft.com/office/powerpoint/2010/main" val="20754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The Problem of Those Who Have Never Heard of Christ">
            <a:hlinkClick r:id="" action="ppaction://media"/>
            <a:extLst>
              <a:ext uri="{FF2B5EF4-FFF2-40B4-BE49-F238E27FC236}">
                <a16:creationId xmlns:a16="http://schemas.microsoft.com/office/drawing/2014/main" id="{9E561B92-1394-BACE-CB02-34F8D88E9070}"/>
              </a:ext>
            </a:extLst>
          </p:cNvPr>
          <p:cNvPicPr>
            <a:picLocks noRot="1" noChangeAspect="1"/>
          </p:cNvPicPr>
          <p:nvPr>
            <a:videoFile r:link="rId1"/>
          </p:nvPr>
        </p:nvPicPr>
        <p:blipFill>
          <a:blip r:embed="rId3"/>
          <a:stretch>
            <a:fillRect/>
          </a:stretch>
        </p:blipFill>
        <p:spPr>
          <a:xfrm>
            <a:off x="1441056" y="798957"/>
            <a:ext cx="9309887" cy="5260086"/>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177538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Pluralists haven’t been able to show any </a:t>
            </a:r>
            <a:r>
              <a:rPr kumimoji="0" lang="en-US" sz="2800" b="0" i="1" u="none" strike="noStrike" kern="1200" cap="none" spc="0" normalizeH="0" baseline="0" noProof="0" dirty="0">
                <a:ln>
                  <a:noFill/>
                </a:ln>
                <a:solidFill>
                  <a:srgbClr val="FFFFFF"/>
                </a:solidFill>
                <a:effectLst/>
                <a:uLnTx/>
                <a:uFillTx/>
                <a:latin typeface="Gill Sans MT" panose="020B0502020104020203"/>
                <a:ea typeface="+mn-ea"/>
                <a:cs typeface="+mn-cs"/>
              </a:rPr>
              <a:t>logical inconsistency</a:t>
            </a: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 in Christian particularism.</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We can prove that such a position is logically coherent, and that it’s not only possible, but plausible as well.</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Therefore, the religious diversity that exists in our world doesn’t itself undermine the Christian gospel of salvation through Christ alone.</a:t>
            </a: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Conclusion</a:t>
            </a:r>
          </a:p>
        </p:txBody>
      </p:sp>
    </p:spTree>
    <p:extLst>
      <p:ext uri="{BB962C8B-B14F-4D97-AF65-F5344CB8AC3E}">
        <p14:creationId xmlns:p14="http://schemas.microsoft.com/office/powerpoint/2010/main" val="182765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How should we view our mission?</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It’s our duty to proclaim the gospel to the whole world.</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We can trust that God has ordered things so that through us, the good news will come to persons that He knows will accept it if they hear it.</a:t>
            </a:r>
          </a:p>
          <a:p>
            <a:pPr marL="514350" marR="0" lvl="0" indent="-51435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rPr>
              <a:t>Our compassion to those in other religions is expressed not by pretending they aren’t lost without Christ, but by making every effort to reach them with the Gospel.</a:t>
            </a: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Conclusion</a:t>
            </a:r>
          </a:p>
        </p:txBody>
      </p:sp>
    </p:spTree>
    <p:extLst>
      <p:ext uri="{BB962C8B-B14F-4D97-AF65-F5344CB8AC3E}">
        <p14:creationId xmlns:p14="http://schemas.microsoft.com/office/powerpoint/2010/main" val="266170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762000" y="1371600"/>
            <a:ext cx="10668000" cy="39624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2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F7E05A8-CDCA-5D53-8C7D-52B1B1A288C2}"/>
              </a:ext>
            </a:extLst>
          </p:cNvPr>
          <p:cNvSpPr txBox="1">
            <a:spLocks/>
          </p:cNvSpPr>
          <p:nvPr/>
        </p:nvSpPr>
        <p:spPr bwMode="black">
          <a:xfrm>
            <a:off x="685800" y="381000"/>
            <a:ext cx="108204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Conclusion</a:t>
            </a:r>
          </a:p>
        </p:txBody>
      </p:sp>
      <p:sp>
        <p:nvSpPr>
          <p:cNvPr id="4" name="TextBox 3">
            <a:extLst>
              <a:ext uri="{FF2B5EF4-FFF2-40B4-BE49-F238E27FC236}">
                <a16:creationId xmlns:a16="http://schemas.microsoft.com/office/drawing/2014/main" id="{2117DE35-CB1E-91D7-A6FA-AE7165BC27A9}"/>
              </a:ext>
            </a:extLst>
          </p:cNvPr>
          <p:cNvSpPr txBox="1"/>
          <p:nvPr/>
        </p:nvSpPr>
        <p:spPr>
          <a:xfrm>
            <a:off x="800100" y="1532965"/>
            <a:ext cx="10591800"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Matthew 28:18-20: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a:t>
            </a:r>
          </a:p>
        </p:txBody>
      </p:sp>
    </p:spTree>
    <p:extLst>
      <p:ext uri="{BB962C8B-B14F-4D97-AF65-F5344CB8AC3E}">
        <p14:creationId xmlns:p14="http://schemas.microsoft.com/office/powerpoint/2010/main" val="42846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DFE096-3A1D-B616-D2E5-8777AECF2F84}"/>
              </a:ext>
            </a:extLst>
          </p:cNvPr>
          <p:cNvSpPr txBox="1"/>
          <p:nvPr/>
        </p:nvSpPr>
        <p:spPr>
          <a:xfrm>
            <a:off x="2133600" y="1257661"/>
            <a:ext cx="9448800" cy="5143139"/>
          </a:xfrm>
          <a:prstGeom prst="rect">
            <a:avLst/>
          </a:prstGeom>
          <a:noFill/>
        </p:spPr>
        <p:txBody>
          <a:bodyPr wrap="square">
            <a:spAutoFit/>
          </a:bodyPr>
          <a:lstStyle/>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Intro to Apologetics – Josh Bertsch</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What Difference Does It Make if God Exists? – Ben Powers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Why Does Anything at All Exist? – Dave Stevens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Why Did the Universe Begin? – Tim St. Peters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Why is the Universe Fine-Tuned for Life? – John Schutt</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The Moral Argument for God’s Existence – Nate Elkington</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What About Evil? (Parts 1 and 2) – Josh Miles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Aren’t the Gospels Mostly Fiction? – Cari Warren</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Who Did Jesus Think He Was? – Tim St. Peters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Did Jesus Rise from the Dead? – Wendell</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Is Jesus the Only Way to God?</a:t>
            </a:r>
          </a:p>
        </p:txBody>
      </p:sp>
      <p:sp>
        <p:nvSpPr>
          <p:cNvPr id="5" name="Left Brace 4">
            <a:extLst>
              <a:ext uri="{FF2B5EF4-FFF2-40B4-BE49-F238E27FC236}">
                <a16:creationId xmlns:a16="http://schemas.microsoft.com/office/drawing/2014/main" id="{6EEA561F-3A51-2AF4-E59F-E6BD986E272D}"/>
              </a:ext>
            </a:extLst>
          </p:cNvPr>
          <p:cNvSpPr/>
          <p:nvPr/>
        </p:nvSpPr>
        <p:spPr>
          <a:xfrm>
            <a:off x="2032331" y="1769919"/>
            <a:ext cx="609600" cy="2688142"/>
          </a:xfrm>
          <a:prstGeom prst="leftBrace">
            <a:avLst>
              <a:gd name="adj1" fmla="val 25476"/>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6" name="Left Brace 5">
            <a:extLst>
              <a:ext uri="{FF2B5EF4-FFF2-40B4-BE49-F238E27FC236}">
                <a16:creationId xmlns:a16="http://schemas.microsoft.com/office/drawing/2014/main" id="{94D1E9FC-EF3A-DA84-0CCF-2BDF25B3A0E0}"/>
              </a:ext>
            </a:extLst>
          </p:cNvPr>
          <p:cNvSpPr/>
          <p:nvPr/>
        </p:nvSpPr>
        <p:spPr>
          <a:xfrm>
            <a:off x="2032331" y="4513119"/>
            <a:ext cx="609600" cy="1828800"/>
          </a:xfrm>
          <a:prstGeom prst="leftBrace">
            <a:avLst>
              <a:gd name="adj1" fmla="val 25476"/>
              <a:gd name="adj2" fmla="val 50000"/>
            </a:avLst>
          </a:prstGeom>
        </p:spPr>
        <p:style>
          <a:lnRef idx="3">
            <a:schemeClr val="accent2"/>
          </a:lnRef>
          <a:fillRef idx="0">
            <a:schemeClr val="accent2"/>
          </a:fillRef>
          <a:effectRef idx="2">
            <a:schemeClr val="accent2"/>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7" name="TextBox 6">
            <a:extLst>
              <a:ext uri="{FF2B5EF4-FFF2-40B4-BE49-F238E27FC236}">
                <a16:creationId xmlns:a16="http://schemas.microsoft.com/office/drawing/2014/main" id="{118D1D1C-3035-A299-C6FF-72C2D4D4C150}"/>
              </a:ext>
            </a:extLst>
          </p:cNvPr>
          <p:cNvSpPr txBox="1"/>
          <p:nvPr/>
        </p:nvSpPr>
        <p:spPr>
          <a:xfrm>
            <a:off x="790600" y="2698491"/>
            <a:ext cx="1364476"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God’s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Existence</a:t>
            </a:r>
          </a:p>
        </p:txBody>
      </p:sp>
      <p:sp>
        <p:nvSpPr>
          <p:cNvPr id="8" name="TextBox 7">
            <a:extLst>
              <a:ext uri="{FF2B5EF4-FFF2-40B4-BE49-F238E27FC236}">
                <a16:creationId xmlns:a16="http://schemas.microsoft.com/office/drawing/2014/main" id="{73D98C78-EF4A-CB7A-0855-3ACD0A3E0D19}"/>
              </a:ext>
            </a:extLst>
          </p:cNvPr>
          <p:cNvSpPr txBox="1"/>
          <p:nvPr/>
        </p:nvSpPr>
        <p:spPr>
          <a:xfrm>
            <a:off x="390535" y="5196686"/>
            <a:ext cx="1641796"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Gill Sans MT" panose="020B0502020104020203"/>
                <a:ea typeface="+mn-ea"/>
                <a:cs typeface="+mn-cs"/>
              </a:rPr>
              <a:t>The Gospel</a:t>
            </a:r>
          </a:p>
        </p:txBody>
      </p:sp>
      <p:sp>
        <p:nvSpPr>
          <p:cNvPr id="2" name="Title 1">
            <a:extLst>
              <a:ext uri="{FF2B5EF4-FFF2-40B4-BE49-F238E27FC236}">
                <a16:creationId xmlns:a16="http://schemas.microsoft.com/office/drawing/2014/main" id="{ADFCEA2B-49E5-AB54-B0EE-CB2F0693A4E1}"/>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Apologetics Series</a:t>
            </a:r>
          </a:p>
        </p:txBody>
      </p:sp>
    </p:spTree>
    <p:extLst>
      <p:ext uri="{BB962C8B-B14F-4D97-AF65-F5344CB8AC3E}">
        <p14:creationId xmlns:p14="http://schemas.microsoft.com/office/powerpoint/2010/main" val="27005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A010-E0FD-6F5B-4ED2-FBAB6A95B182}"/>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New Testament Teaching</a:t>
            </a:r>
          </a:p>
        </p:txBody>
      </p:sp>
      <p:sp>
        <p:nvSpPr>
          <p:cNvPr id="3" name="Content Placeholder 2">
            <a:extLst>
              <a:ext uri="{FF2B5EF4-FFF2-40B4-BE49-F238E27FC236}">
                <a16:creationId xmlns:a16="http://schemas.microsoft.com/office/drawing/2014/main" id="{62F7973B-607F-0023-E248-3FB283ED4211}"/>
              </a:ext>
            </a:extLst>
          </p:cNvPr>
          <p:cNvSpPr txBox="1">
            <a:spLocks/>
          </p:cNvSpPr>
          <p:nvPr/>
        </p:nvSpPr>
        <p:spPr>
          <a:xfrm>
            <a:off x="762000" y="1600200"/>
            <a:ext cx="10668000" cy="34290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We are separated from God and slaves to sin.</a:t>
            </a:r>
            <a:br>
              <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We can’t save ourselves by righteous living.</a:t>
            </a:r>
            <a:br>
              <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0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God has provided a means of escape: Jesus has died for our sins.</a:t>
            </a:r>
          </a:p>
          <a:p>
            <a:pPr marL="457200" marR="0" lvl="0" indent="-457200" algn="l" defTabSz="914400" rtl="0" eaLnBrk="1" fontAlgn="auto" latinLnBrk="0" hangingPunct="1">
              <a:lnSpc>
                <a:spcPct val="100000"/>
              </a:lnSpc>
              <a:spcBef>
                <a:spcPts val="1000"/>
              </a:spcBef>
              <a:spcAft>
                <a:spcPts val="0"/>
              </a:spcAft>
              <a:buClr>
                <a:srgbClr val="9BAFB5"/>
              </a:buClr>
              <a:buSzTx/>
              <a:buFont typeface="+mj-lt"/>
              <a:buAutoNum type="arabicPeriod"/>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The universality of sin and the uniqueness of Christ’s atoning death mean that there is no salvation apart from Christ.</a:t>
            </a:r>
          </a:p>
        </p:txBody>
      </p:sp>
    </p:spTree>
    <p:extLst>
      <p:ext uri="{BB962C8B-B14F-4D97-AF65-F5344CB8AC3E}">
        <p14:creationId xmlns:p14="http://schemas.microsoft.com/office/powerpoint/2010/main" val="400022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87D64BD-0F13-D5B2-2786-C46CA1D94407}"/>
              </a:ext>
            </a:extLst>
          </p:cNvPr>
          <p:cNvSpPr txBox="1">
            <a:spLocks/>
          </p:cNvSpPr>
          <p:nvPr/>
        </p:nvSpPr>
        <p:spPr>
          <a:xfrm>
            <a:off x="1687068" y="1676400"/>
            <a:ext cx="8817864" cy="441960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“I am the way and the truth and the life. No one comes to the Father except through me.” </a:t>
            </a:r>
            <a:b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John 14:6</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“Salvation is found in no one else, for there is no other name under heaven given to mankind by which we must be saved.”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a:t>
            </a:r>
            <a:b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b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Acts 4:12</a:t>
            </a:r>
            <a:endPar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3D3CF7BE-52D1-C948-2055-3D5E465A2F13}"/>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New Testament Teaching</a:t>
            </a:r>
          </a:p>
        </p:txBody>
      </p:sp>
    </p:spTree>
    <p:extLst>
      <p:ext uri="{BB962C8B-B14F-4D97-AF65-F5344CB8AC3E}">
        <p14:creationId xmlns:p14="http://schemas.microsoft.com/office/powerpoint/2010/main" val="364812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372600" cy="3101983"/>
          </a:xfrm>
        </p:spPr>
        <p:txBody>
          <a:bodyPr>
            <a:normAutofit lnSpcReduction="10000"/>
          </a:bodyPr>
          <a:lstStyle/>
          <a:p>
            <a:pPr marL="0" indent="0">
              <a:buNone/>
            </a:pPr>
            <a:r>
              <a:rPr lang="en-US" sz="3200" dirty="0">
                <a:solidFill>
                  <a:schemeClr val="bg1"/>
                </a:solidFill>
              </a:rPr>
              <a:t>Expansion of Europe (~1450 – 1750):</a:t>
            </a:r>
          </a:p>
          <a:p>
            <a:pPr marL="742950" lvl="1" indent="-514350">
              <a:buFont typeface="+mj-lt"/>
              <a:buAutoNum type="arabicPeriod"/>
            </a:pPr>
            <a:r>
              <a:rPr lang="en-US" sz="3000" dirty="0">
                <a:solidFill>
                  <a:schemeClr val="bg1"/>
                </a:solidFill>
              </a:rPr>
              <a:t>Relativized religious belief</a:t>
            </a:r>
          </a:p>
          <a:p>
            <a:pPr marL="742950" lvl="1" indent="-514350">
              <a:buFont typeface="+mj-lt"/>
              <a:buAutoNum type="arabicPeriod"/>
            </a:pPr>
            <a:r>
              <a:rPr lang="en-US" sz="3000" dirty="0">
                <a:solidFill>
                  <a:schemeClr val="bg1"/>
                </a:solidFill>
              </a:rPr>
              <a:t>Made Christianity’s claim to be the only way of salvation seem narrow and cruel.</a:t>
            </a:r>
          </a:p>
          <a:p>
            <a:pPr lvl="2">
              <a:buFont typeface="Wingdings" panose="05000000000000000000" pitchFamily="2" charset="2"/>
              <a:buChar char="Ø"/>
            </a:pPr>
            <a:r>
              <a:rPr lang="en-US" sz="3000" dirty="0">
                <a:solidFill>
                  <a:schemeClr val="bg1"/>
                </a:solidFill>
              </a:rPr>
              <a:t>Rise of enlightenment thinkers like Voltaire </a:t>
            </a:r>
            <a:br>
              <a:rPr lang="en-US" sz="3000" dirty="0">
                <a:solidFill>
                  <a:schemeClr val="bg1"/>
                </a:solidFill>
              </a:rPr>
            </a:br>
            <a:r>
              <a:rPr lang="en-US" sz="3000" dirty="0">
                <a:solidFill>
                  <a:schemeClr val="bg1"/>
                </a:solidFill>
              </a:rPr>
              <a:t>(1694-1778)</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Demise of the Traditional Doctrine</a:t>
            </a:r>
          </a:p>
        </p:txBody>
      </p:sp>
      <p:pic>
        <p:nvPicPr>
          <p:cNvPr id="1026" name="Picture 2" descr="About Voltaire - Voltaire Foundation">
            <a:extLst>
              <a:ext uri="{FF2B5EF4-FFF2-40B4-BE49-F238E27FC236}">
                <a16:creationId xmlns:a16="http://schemas.microsoft.com/office/drawing/2014/main" id="{9C253A62-F430-3CEB-A5EF-80A0E5C71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7403" y="4038600"/>
            <a:ext cx="2168793" cy="22098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59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372600" cy="3101983"/>
          </a:xfrm>
        </p:spPr>
        <p:txBody>
          <a:bodyPr>
            <a:normAutofit/>
          </a:bodyPr>
          <a:lstStyle/>
          <a:p>
            <a:pPr marL="0" indent="0">
              <a:buNone/>
            </a:pPr>
            <a:r>
              <a:rPr lang="en-US" sz="3000" dirty="0">
                <a:solidFill>
                  <a:schemeClr val="bg1"/>
                </a:solidFill>
              </a:rPr>
              <a:t>Religious Particularism vs. Religious Pluralism</a:t>
            </a:r>
          </a:p>
          <a:p>
            <a:r>
              <a:rPr lang="en-US" sz="3000" b="1" dirty="0">
                <a:solidFill>
                  <a:schemeClr val="bg1"/>
                </a:solidFill>
              </a:rPr>
              <a:t>Particularism</a:t>
            </a:r>
            <a:r>
              <a:rPr lang="en-US" sz="3000" dirty="0">
                <a:solidFill>
                  <a:schemeClr val="bg1"/>
                </a:solidFill>
              </a:rPr>
              <a:t> – Only one religion is a means of salvation.</a:t>
            </a:r>
          </a:p>
          <a:p>
            <a:r>
              <a:rPr lang="en-US" sz="3000" b="1" dirty="0">
                <a:solidFill>
                  <a:schemeClr val="bg1"/>
                </a:solidFill>
              </a:rPr>
              <a:t>Pluralism</a:t>
            </a:r>
            <a:r>
              <a:rPr lang="en-US" sz="3000" dirty="0">
                <a:solidFill>
                  <a:schemeClr val="bg1"/>
                </a:solidFill>
              </a:rPr>
              <a:t> – Many religions are means of salvation.</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The Problem of Religious Diversity</a:t>
            </a:r>
          </a:p>
        </p:txBody>
      </p:sp>
    </p:spTree>
    <p:extLst>
      <p:ext uri="{BB962C8B-B14F-4D97-AF65-F5344CB8AC3E}">
        <p14:creationId xmlns:p14="http://schemas.microsoft.com/office/powerpoint/2010/main" val="127333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715500" cy="4495800"/>
          </a:xfrm>
        </p:spPr>
        <p:txBody>
          <a:bodyPr>
            <a:normAutofit lnSpcReduction="10000"/>
          </a:bodyPr>
          <a:lstStyle/>
          <a:p>
            <a:r>
              <a:rPr lang="en-US" sz="3000" b="1" dirty="0">
                <a:solidFill>
                  <a:schemeClr val="bg1"/>
                </a:solidFill>
              </a:rPr>
              <a:t>Fallacy</a:t>
            </a:r>
            <a:r>
              <a:rPr lang="en-US" sz="3000" dirty="0">
                <a:solidFill>
                  <a:schemeClr val="bg1"/>
                </a:solidFill>
              </a:rPr>
              <a:t> – an error in reasoning</a:t>
            </a:r>
          </a:p>
          <a:p>
            <a:pPr lvl="1"/>
            <a:r>
              <a:rPr lang="en-US" sz="2800" b="1" dirty="0">
                <a:solidFill>
                  <a:schemeClr val="bg1"/>
                </a:solidFill>
              </a:rPr>
              <a:t>Formal Fallacy </a:t>
            </a:r>
            <a:r>
              <a:rPr lang="en-US" sz="2800" dirty="0">
                <a:solidFill>
                  <a:schemeClr val="bg1"/>
                </a:solidFill>
              </a:rPr>
              <a:t>– involves breaking rules of logic</a:t>
            </a:r>
          </a:p>
          <a:p>
            <a:pPr lvl="1"/>
            <a:r>
              <a:rPr lang="en-US" sz="2800" b="1" dirty="0">
                <a:solidFill>
                  <a:schemeClr val="bg1"/>
                </a:solidFill>
              </a:rPr>
              <a:t>Informal Fallacy </a:t>
            </a:r>
            <a:r>
              <a:rPr lang="en-US" sz="2800" dirty="0">
                <a:solidFill>
                  <a:schemeClr val="bg1"/>
                </a:solidFill>
              </a:rPr>
              <a:t>– involves illegitimate tactics such as circular reasoning</a:t>
            </a:r>
          </a:p>
          <a:p>
            <a:pPr lvl="2">
              <a:buFont typeface="Wingdings" panose="05000000000000000000" pitchFamily="2" charset="2"/>
              <a:buChar char="Ø"/>
            </a:pPr>
            <a:r>
              <a:rPr lang="en-US" sz="2800" b="1" dirty="0">
                <a:solidFill>
                  <a:schemeClr val="bg1"/>
                </a:solidFill>
              </a:rPr>
              <a:t>Argument ad Hominem </a:t>
            </a:r>
            <a:r>
              <a:rPr lang="en-US" sz="2800" dirty="0">
                <a:solidFill>
                  <a:schemeClr val="bg1"/>
                </a:solidFill>
              </a:rPr>
              <a:t>– invalidating a position by attacking the character of those who hold to it.</a:t>
            </a:r>
          </a:p>
          <a:p>
            <a:pPr lvl="2">
              <a:buFont typeface="Wingdings" panose="05000000000000000000" pitchFamily="2" charset="2"/>
              <a:buChar char="Ø"/>
            </a:pPr>
            <a:r>
              <a:rPr lang="en-US" sz="2800" b="1" dirty="0">
                <a:solidFill>
                  <a:schemeClr val="bg1"/>
                </a:solidFill>
              </a:rPr>
              <a:t>Genetic Fallacy</a:t>
            </a:r>
            <a:r>
              <a:rPr lang="en-US" sz="2800" dirty="0">
                <a:solidFill>
                  <a:schemeClr val="bg1"/>
                </a:solidFill>
              </a:rPr>
              <a:t> – invalidating a position by criticizing the way a person came to hold that position (arguments can be dismissed based solely on their source of origin rather than their content).</a:t>
            </a:r>
            <a:endParaRPr lang="en-US" sz="2800" b="1" dirty="0">
              <a:solidFill>
                <a:schemeClr val="bg1"/>
              </a:solidFill>
            </a:endParaRP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Fallacious Arguments for Pluralism</a:t>
            </a:r>
          </a:p>
        </p:txBody>
      </p:sp>
    </p:spTree>
    <p:extLst>
      <p:ext uri="{BB962C8B-B14F-4D97-AF65-F5344CB8AC3E}">
        <p14:creationId xmlns:p14="http://schemas.microsoft.com/office/powerpoint/2010/main" val="18731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A0527-4470-1A4A-39FB-97932CDADD54}"/>
              </a:ext>
            </a:extLst>
          </p:cNvPr>
          <p:cNvSpPr>
            <a:spLocks noGrp="1"/>
          </p:cNvSpPr>
          <p:nvPr>
            <p:ph idx="1"/>
          </p:nvPr>
        </p:nvSpPr>
        <p:spPr>
          <a:xfrm>
            <a:off x="1409700" y="1752600"/>
            <a:ext cx="9715500" cy="4495800"/>
          </a:xfrm>
        </p:spPr>
        <p:txBody>
          <a:bodyPr>
            <a:normAutofit/>
          </a:bodyPr>
          <a:lstStyle/>
          <a:p>
            <a:pPr marL="457200" lvl="2" indent="0">
              <a:buNone/>
            </a:pPr>
            <a:r>
              <a:rPr lang="en-US" sz="2800" b="1" dirty="0">
                <a:solidFill>
                  <a:schemeClr val="bg1"/>
                </a:solidFill>
              </a:rPr>
              <a:t>Argument ad Hominem</a:t>
            </a:r>
            <a:r>
              <a:rPr lang="en-US" sz="2800" dirty="0">
                <a:solidFill>
                  <a:schemeClr val="bg1"/>
                </a:solidFill>
              </a:rPr>
              <a:t>:</a:t>
            </a:r>
          </a:p>
          <a:p>
            <a:pPr lvl="2"/>
            <a:r>
              <a:rPr lang="en-US" sz="2800" dirty="0">
                <a:solidFill>
                  <a:schemeClr val="bg1"/>
                </a:solidFill>
              </a:rPr>
              <a:t>“It’s arrogant and immoral to hold to any kind of religious particularism because you then must regard everybody who disagrees with you as mistaken. Therefore, religious particularism is false.”</a:t>
            </a:r>
          </a:p>
          <a:p>
            <a:pPr lvl="2"/>
            <a:endParaRPr lang="en-US" sz="2800" dirty="0">
              <a:solidFill>
                <a:schemeClr val="bg1"/>
              </a:solidFill>
            </a:endParaRPr>
          </a:p>
          <a:p>
            <a:pPr lvl="2"/>
            <a:r>
              <a:rPr lang="en-US" sz="2800" dirty="0">
                <a:solidFill>
                  <a:schemeClr val="bg1"/>
                </a:solidFill>
              </a:rPr>
              <a:t>Answer:  The truth of a position is independent of the moral character of those who believe it.</a:t>
            </a:r>
          </a:p>
        </p:txBody>
      </p:sp>
      <p:sp>
        <p:nvSpPr>
          <p:cNvPr id="4" name="Title 1">
            <a:extLst>
              <a:ext uri="{FF2B5EF4-FFF2-40B4-BE49-F238E27FC236}">
                <a16:creationId xmlns:a16="http://schemas.microsoft.com/office/drawing/2014/main" id="{A3AF8C71-C347-ECE7-470D-92C4F48694FF}"/>
              </a:ext>
            </a:extLst>
          </p:cNvPr>
          <p:cNvSpPr txBox="1">
            <a:spLocks/>
          </p:cNvSpPr>
          <p:nvPr/>
        </p:nvSpPr>
        <p:spPr bwMode="black">
          <a:xfrm>
            <a:off x="1600200" y="381000"/>
            <a:ext cx="8991600" cy="685800"/>
          </a:xfrm>
          <a:prstGeom prst="rect">
            <a:avLst/>
          </a:prstGeom>
          <a:noFill/>
          <a:ln w="31750" cap="sq">
            <a:no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Fallacious Arguments for Pluralism</a:t>
            </a:r>
          </a:p>
        </p:txBody>
      </p:sp>
    </p:spTree>
    <p:extLst>
      <p:ext uri="{BB962C8B-B14F-4D97-AF65-F5344CB8AC3E}">
        <p14:creationId xmlns:p14="http://schemas.microsoft.com/office/powerpoint/2010/main" val="286589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13889</TotalTime>
  <Words>2061</Words>
  <Application>Microsoft Office PowerPoint</Application>
  <PresentationFormat>Widescreen</PresentationFormat>
  <Paragraphs>120</Paragraphs>
  <Slides>26</Slides>
  <Notes>0</Notes>
  <HiddenSlides>0</HiddenSlides>
  <MMClips>1</MMClips>
  <ScaleCrop>false</ScaleCrop>
  <HeadingPairs>
    <vt:vector size="8" baseType="variant">
      <vt:variant>
        <vt:lpstr>Fonts Used</vt:lpstr>
      </vt:variant>
      <vt:variant>
        <vt:i4>4</vt:i4>
      </vt:variant>
      <vt:variant>
        <vt:lpstr>Theme</vt:lpstr>
      </vt:variant>
      <vt:variant>
        <vt:i4>4</vt:i4>
      </vt:variant>
      <vt:variant>
        <vt:lpstr>Slide Titles</vt:lpstr>
      </vt:variant>
      <vt:variant>
        <vt:i4>26</vt:i4>
      </vt:variant>
      <vt:variant>
        <vt:lpstr>Custom Shows</vt:lpstr>
      </vt:variant>
      <vt:variant>
        <vt:i4>1</vt:i4>
      </vt:variant>
    </vt:vector>
  </HeadingPairs>
  <TitlesOfParts>
    <vt:vector size="35" baseType="lpstr">
      <vt:lpstr>Arial</vt:lpstr>
      <vt:lpstr>Calibri</vt:lpstr>
      <vt:lpstr>Gill Sans MT</vt:lpstr>
      <vt:lpstr>Wingdings</vt:lpstr>
      <vt:lpstr>1_WJB1</vt:lpstr>
      <vt:lpstr>7_WJB1</vt:lpstr>
      <vt:lpstr>WJB1</vt:lpstr>
      <vt:lpstr>1_Parcel</vt:lpstr>
      <vt:lpstr>Chapter 10  Is Jesus the Only Way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888</cp:revision>
  <cp:lastPrinted>2022-11-13T12:17:18Z</cp:lastPrinted>
  <dcterms:created xsi:type="dcterms:W3CDTF">2021-01-08T23:52:50Z</dcterms:created>
  <dcterms:modified xsi:type="dcterms:W3CDTF">2022-11-13T20:18:31Z</dcterms:modified>
</cp:coreProperties>
</file>