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5" r:id="rId1"/>
    <p:sldMasterId id="2147483880" r:id="rId2"/>
    <p:sldMasterId id="2147483887" r:id="rId3"/>
    <p:sldMasterId id="2147483904" r:id="rId4"/>
  </p:sldMasterIdLst>
  <p:notesMasterIdLst>
    <p:notesMasterId r:id="rId18"/>
  </p:notesMasterIdLst>
  <p:handoutMasterIdLst>
    <p:handoutMasterId r:id="rId19"/>
  </p:handoutMasterIdLst>
  <p:sldIdLst>
    <p:sldId id="3058" r:id="rId5"/>
    <p:sldId id="2988" r:id="rId6"/>
    <p:sldId id="3064" r:id="rId7"/>
    <p:sldId id="2972" r:id="rId8"/>
    <p:sldId id="3063" r:id="rId9"/>
    <p:sldId id="3053" r:id="rId10"/>
    <p:sldId id="3056" r:id="rId11"/>
    <p:sldId id="2970" r:id="rId12"/>
    <p:sldId id="2983" r:id="rId13"/>
    <p:sldId id="3060" r:id="rId14"/>
    <p:sldId id="3061" r:id="rId15"/>
    <p:sldId id="3041" r:id="rId16"/>
    <p:sldId id="3042" r:id="rId17"/>
  </p:sldIdLst>
  <p:sldSz cx="12192000" cy="6858000"/>
  <p:notesSz cx="6950075" cy="9236075"/>
  <p:custShowLst>
    <p:custShow name="Memes"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69B238D-AB4B-443B-AE74-6B7E606E67C7}">
          <p14:sldIdLst>
            <p14:sldId id="3058"/>
            <p14:sldId id="2988"/>
            <p14:sldId id="3064"/>
            <p14:sldId id="2972"/>
            <p14:sldId id="3063"/>
            <p14:sldId id="3053"/>
            <p14:sldId id="3056"/>
            <p14:sldId id="2970"/>
            <p14:sldId id="2983"/>
            <p14:sldId id="3060"/>
            <p14:sldId id="3061"/>
            <p14:sldId id="3041"/>
            <p14:sldId id="304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941651"/>
    <a:srgbClr val="009193"/>
    <a:srgbClr val="008F00"/>
    <a:srgbClr val="FF40FF"/>
    <a:srgbClr val="11B098"/>
    <a:srgbClr val="0DB079"/>
    <a:srgbClr val="CD4614"/>
    <a:srgbClr val="F545BC"/>
    <a:srgbClr val="FF2600"/>
    <a:srgbClr val="00F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6969" autoAdjust="0"/>
    <p:restoredTop sz="95493" autoAdjust="0"/>
  </p:normalViewPr>
  <p:slideViewPr>
    <p:cSldViewPr>
      <p:cViewPr varScale="1">
        <p:scale>
          <a:sx n="118" d="100"/>
          <a:sy n="118" d="100"/>
        </p:scale>
        <p:origin x="280" y="192"/>
      </p:cViewPr>
      <p:guideLst>
        <p:guide orient="horz" pos="2160"/>
        <p:guide pos="3840"/>
      </p:guideLst>
    </p:cSldViewPr>
  </p:slideViewPr>
  <p:outlineViewPr>
    <p:cViewPr>
      <p:scale>
        <a:sx n="33" d="100"/>
        <a:sy n="33" d="100"/>
      </p:scale>
      <p:origin x="0" y="-37472"/>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2" d="100"/>
          <a:sy n="62" d="100"/>
        </p:scale>
        <p:origin x="-1674" y="-8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sz="quarter" idx="1"/>
          </p:nvPr>
        </p:nvSpPr>
        <p:spPr>
          <a:xfrm>
            <a:off x="3936769" y="0"/>
            <a:ext cx="3011699" cy="461804"/>
          </a:xfrm>
          <a:prstGeom prst="rect">
            <a:avLst/>
          </a:prstGeom>
        </p:spPr>
        <p:txBody>
          <a:bodyPr vert="horz" lIns="92474" tIns="46235" rIns="92474" bIns="46235" rtlCol="0"/>
          <a:lstStyle>
            <a:lvl1pPr algn="r">
              <a:defRPr sz="1200"/>
            </a:lvl1pPr>
          </a:lstStyle>
          <a:p>
            <a:fld id="{BA261189-8F52-444B-890B-269A83425068}" type="datetimeFigureOut">
              <a:rPr lang="en-US" smtClean="0"/>
              <a:pPr/>
              <a:t>11/20/2022</a:t>
            </a:fld>
            <a:endParaRPr lang="en-US"/>
          </a:p>
        </p:txBody>
      </p:sp>
      <p:sp>
        <p:nvSpPr>
          <p:cNvPr id="4" name="Footer Placeholder 3"/>
          <p:cNvSpPr>
            <a:spLocks noGrp="1"/>
          </p:cNvSpPr>
          <p:nvPr>
            <p:ph type="ftr" sz="quarter" idx="2"/>
          </p:nvPr>
        </p:nvSpPr>
        <p:spPr>
          <a:xfrm>
            <a:off x="1"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5" name="Slide Number Placeholder 4"/>
          <p:cNvSpPr>
            <a:spLocks noGrp="1"/>
          </p:cNvSpPr>
          <p:nvPr>
            <p:ph type="sldNum" sz="quarter" idx="3"/>
          </p:nvPr>
        </p:nvSpPr>
        <p:spPr>
          <a:xfrm>
            <a:off x="3936769" y="8772668"/>
            <a:ext cx="3011699" cy="461804"/>
          </a:xfrm>
          <a:prstGeom prst="rect">
            <a:avLst/>
          </a:prstGeom>
        </p:spPr>
        <p:txBody>
          <a:bodyPr vert="horz" lIns="92474" tIns="46235" rIns="92474" bIns="46235" rtlCol="0" anchor="b"/>
          <a:lstStyle>
            <a:lvl1pPr algn="r">
              <a:defRPr sz="1200"/>
            </a:lvl1pPr>
          </a:lstStyle>
          <a:p>
            <a:fld id="{186FB555-BB8E-49AE-B117-4AF281875F2C}" type="slidenum">
              <a:rPr lang="en-US" smtClean="0"/>
              <a:pPr/>
              <a:t>‹#›</a:t>
            </a:fld>
            <a:endParaRPr lang="en-US"/>
          </a:p>
        </p:txBody>
      </p:sp>
    </p:spTree>
    <p:extLst>
      <p:ext uri="{BB962C8B-B14F-4D97-AF65-F5344CB8AC3E}">
        <p14:creationId xmlns:p14="http://schemas.microsoft.com/office/powerpoint/2010/main" val="1937625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idx="1"/>
          </p:nvPr>
        </p:nvSpPr>
        <p:spPr>
          <a:xfrm>
            <a:off x="3936769" y="0"/>
            <a:ext cx="3011699" cy="461804"/>
          </a:xfrm>
          <a:prstGeom prst="rect">
            <a:avLst/>
          </a:prstGeom>
        </p:spPr>
        <p:txBody>
          <a:bodyPr vert="horz" lIns="92474" tIns="46235" rIns="92474" bIns="46235" rtlCol="0"/>
          <a:lstStyle>
            <a:lvl1pPr algn="r">
              <a:defRPr sz="1200"/>
            </a:lvl1pPr>
          </a:lstStyle>
          <a:p>
            <a:fld id="{57277A89-0140-4E3B-8429-21E784784C77}" type="datetimeFigureOut">
              <a:rPr lang="en-US" smtClean="0"/>
              <a:pPr/>
              <a:t>11/20/2022</a:t>
            </a:fld>
            <a:endParaRPr lang="en-US"/>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74" tIns="46235" rIns="92474" bIns="46235"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74" tIns="46235" rIns="92474" bIns="4623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7" name="Slide Number Placeholder 6"/>
          <p:cNvSpPr>
            <a:spLocks noGrp="1"/>
          </p:cNvSpPr>
          <p:nvPr>
            <p:ph type="sldNum" sz="quarter" idx="5"/>
          </p:nvPr>
        </p:nvSpPr>
        <p:spPr>
          <a:xfrm>
            <a:off x="3936769" y="8772668"/>
            <a:ext cx="3011699" cy="461804"/>
          </a:xfrm>
          <a:prstGeom prst="rect">
            <a:avLst/>
          </a:prstGeom>
        </p:spPr>
        <p:txBody>
          <a:bodyPr vert="horz" lIns="92474" tIns="46235" rIns="92474" bIns="46235" rtlCol="0" anchor="b"/>
          <a:lstStyle>
            <a:lvl1pPr algn="r">
              <a:defRPr sz="1200"/>
            </a:lvl1pPr>
          </a:lstStyle>
          <a:p>
            <a:fld id="{ED4FF1BE-2FA6-48B7-A734-A21F96AC4705}" type="slidenum">
              <a:rPr lang="en-US" smtClean="0"/>
              <a:pPr/>
              <a:t>‹#›</a:t>
            </a:fld>
            <a:endParaRPr lang="en-US"/>
          </a:p>
        </p:txBody>
      </p:sp>
    </p:spTree>
    <p:extLst>
      <p:ext uri="{BB962C8B-B14F-4D97-AF65-F5344CB8AC3E}">
        <p14:creationId xmlns:p14="http://schemas.microsoft.com/office/powerpoint/2010/main" val="3676206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4FF1BE-2FA6-48B7-A734-A21F96AC470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68133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2"/>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4471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228600"/>
            <a:ext cx="117856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08030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6D3C8A-C51C-465B-9EAC-54AF508F6415}" type="datetimeFigureOut">
              <a:rPr lang="en-US" smtClean="0"/>
              <a:pPr/>
              <a:t>11/20/2022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529687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2"/>
            <a:ext cx="10668000" cy="1470025"/>
          </a:xfrm>
        </p:spPr>
        <p:txBody>
          <a:bodyPr>
            <a:normAutofit/>
          </a:bodyPr>
          <a:lstStyle>
            <a:lvl1pPr>
              <a:defRPr sz="3751"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342891" indent="0" algn="ctr">
              <a:buNone/>
              <a:defRPr>
                <a:solidFill>
                  <a:schemeClr val="tx1">
                    <a:tint val="75000"/>
                  </a:schemeClr>
                </a:solidFill>
              </a:defRPr>
            </a:lvl2pPr>
            <a:lvl3pPr marL="685783" indent="0" algn="ctr">
              <a:buNone/>
              <a:defRPr>
                <a:solidFill>
                  <a:schemeClr val="tx1">
                    <a:tint val="75000"/>
                  </a:schemeClr>
                </a:solidFill>
              </a:defRPr>
            </a:lvl3pPr>
            <a:lvl4pPr marL="1028674"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1"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8919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1"/>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5893980"/>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0"/>
            <a:ext cx="11049000" cy="6248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43147454"/>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11/20/2022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456458332"/>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11/20/2022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184827368"/>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11/20/2022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32601798"/>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11/20/2022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28356949"/>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11/20/2022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956546201"/>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228600"/>
            <a:ext cx="117856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58085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11/20/2022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565897606"/>
      </p:ext>
    </p:extLst>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11/20/2022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2815455604"/>
      </p:ext>
    </p:extLst>
  </p:cSld>
  <p:clrMapOvr>
    <a:masterClrMapping/>
  </p:clrMapOvr>
  <p:transitio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1"/>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56957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228600"/>
            <a:ext cx="117856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648084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6D3C8A-C51C-465B-9EAC-54AF508F6415}" type="datetimeFigureOut">
              <a:rPr lang="en-US" smtClean="0"/>
              <a:pPr/>
              <a:t>11/20/2022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3293716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6D3C8A-C51C-465B-9EAC-54AF508F6415}" type="datetimeFigureOut">
              <a:rPr lang="en-US" smtClean="0"/>
              <a:pPr/>
              <a:t>11/20/2022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150695451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6D3C8A-C51C-465B-9EAC-54AF508F6415}" type="datetimeFigureOut">
              <a:rPr lang="en-US" smtClean="0"/>
              <a:pPr/>
              <a:t>11/20/2022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1643867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F6D3C8A-C51C-465B-9EAC-54AF508F6415}" type="datetimeFigureOut">
              <a:rPr lang="en-US" smtClean="0"/>
              <a:pPr/>
              <a:t>11/20/2022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237411691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F6D3C8A-C51C-465B-9EAC-54AF508F6415}" type="datetimeFigureOut">
              <a:rPr lang="en-US" smtClean="0"/>
              <a:pPr/>
              <a:t>11/20/2022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11714969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6D3C8A-C51C-465B-9EAC-54AF508F6415}" type="datetimeFigureOut">
              <a:rPr lang="en-US" smtClean="0"/>
              <a:pPr/>
              <a:t>11/20/2022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1484736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11/20/2022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756973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11/20/2022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9217454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6D3C8A-C51C-465B-9EAC-54AF508F6415}" type="datetimeFigureOut">
              <a:rPr lang="en-US" smtClean="0"/>
              <a:pPr/>
              <a:t>11/20/2022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17732401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6D3C8A-C51C-465B-9EAC-54AF508F6415}" type="datetimeFigureOut">
              <a:rPr lang="en-US" smtClean="0"/>
              <a:pPr/>
              <a:t>11/20/2022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152606970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6D3C8A-C51C-465B-9EAC-54AF508F6415}" type="datetimeFigureOut">
              <a:rPr lang="en-US" smtClean="0"/>
              <a:pPr/>
              <a:t>11/20/2022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41229984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6D3C8A-C51C-465B-9EAC-54AF508F6415}" type="datetimeFigureOut">
              <a:rPr lang="en-US" smtClean="0"/>
              <a:pPr/>
              <a:t>11/20/2022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43464286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74651" y="949325"/>
            <a:ext cx="11548533" cy="939800"/>
          </a:xfrm>
        </p:spPr>
        <p:txBody>
          <a:bodyPr/>
          <a:lstStyle/>
          <a:p>
            <a:r>
              <a:rPr lang="en-US"/>
              <a:t>Click to edit Master title style</a:t>
            </a:r>
          </a:p>
        </p:txBody>
      </p:sp>
    </p:spTree>
    <p:extLst>
      <p:ext uri="{BB962C8B-B14F-4D97-AF65-F5344CB8AC3E}">
        <p14:creationId xmlns:p14="http://schemas.microsoft.com/office/powerpoint/2010/main" val="3749167652"/>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11/20/2022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607232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11/20/2022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312754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11/20/2022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628277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11/20/2022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446607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11/20/2022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48367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11/20/2022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111356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10" Type="http://schemas.openxmlformats.org/officeDocument/2006/relationships/theme" Target="../theme/theme3.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5" Type="http://schemas.openxmlformats.org/officeDocument/2006/relationships/theme" Target="../theme/theme4.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11/20/2022</a:t>
            </a:fld>
            <a:endParaRPr lang="en-US" dirty="0"/>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511489578"/>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32" indent="-285744" algn="l" defTabSz="914377"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2971" indent="-228594" algn="l" defTabSz="914377"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160" indent="-228594" algn="l" defTabSz="914377"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349" indent="-228594" algn="l" defTabSz="914377"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D599CDB-3680-41C0-BCE2-341E59B8CBBC}" type="datetime1">
              <a:rPr lang="en-US" smtClean="0"/>
              <a:pPr/>
              <a:t>11/20/2022</a:t>
            </a:fld>
            <a:endParaRPr lang="en-US" dirty="0"/>
          </a:p>
        </p:txBody>
      </p:sp>
      <p:sp>
        <p:nvSpPr>
          <p:cNvPr id="5" name="Footer Placeholder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211890582"/>
      </p:ext>
    </p:extLst>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Lst>
  <p:transition spd="med">
    <p:fade/>
  </p:transition>
  <p:hf hdr="0" ftr="0" dt="0"/>
  <p:txStyles>
    <p:titleStyle>
      <a:lvl1pPr algn="ctr" defTabSz="685783" rtl="0" eaLnBrk="1" latinLnBrk="0" hangingPunct="1">
        <a:spcBef>
          <a:spcPct val="0"/>
        </a:spcBef>
        <a:buNone/>
        <a:defRPr sz="3300" kern="1200">
          <a:solidFill>
            <a:schemeClr val="tx1"/>
          </a:solidFill>
          <a:latin typeface="+mj-lt"/>
          <a:ea typeface="+mj-ea"/>
          <a:cs typeface="+mj-cs"/>
        </a:defRPr>
      </a:lvl1pPr>
    </p:titleStyle>
    <p:bodyStyle>
      <a:lvl1pPr marL="257168" indent="-257168" algn="l" defTabSz="685783" rtl="0" eaLnBrk="1" latinLnBrk="0" hangingPunct="1">
        <a:spcBef>
          <a:spcPts val="0"/>
        </a:spcBef>
        <a:spcAft>
          <a:spcPts val="900"/>
        </a:spcAft>
        <a:buFontTx/>
        <a:buNone/>
        <a:defRPr sz="2700" kern="1200" baseline="0">
          <a:solidFill>
            <a:schemeClr val="bg1"/>
          </a:solidFill>
          <a:latin typeface="+mn-lt"/>
          <a:ea typeface="+mn-ea"/>
          <a:cs typeface="+mn-cs"/>
        </a:defRPr>
      </a:lvl1pPr>
      <a:lvl2pPr marL="557199" indent="-214308" algn="l" defTabSz="685783" rtl="0" eaLnBrk="1" latinLnBrk="0" hangingPunct="1">
        <a:spcBef>
          <a:spcPts val="0"/>
        </a:spcBef>
        <a:spcAft>
          <a:spcPts val="900"/>
        </a:spcAft>
        <a:buFontTx/>
        <a:buNone/>
        <a:defRPr sz="2400" kern="1200" baseline="0">
          <a:solidFill>
            <a:schemeClr val="bg1"/>
          </a:solidFill>
          <a:latin typeface="+mn-lt"/>
          <a:ea typeface="+mn-ea"/>
          <a:cs typeface="+mn-cs"/>
        </a:defRPr>
      </a:lvl2pPr>
      <a:lvl3pPr marL="857229" indent="-171446" algn="l" defTabSz="685783" rtl="0" eaLnBrk="1" latinLnBrk="0" hangingPunct="1">
        <a:spcBef>
          <a:spcPts val="0"/>
        </a:spcBef>
        <a:spcAft>
          <a:spcPts val="900"/>
        </a:spcAft>
        <a:buFontTx/>
        <a:buNone/>
        <a:defRPr sz="2100" kern="1200" baseline="0">
          <a:solidFill>
            <a:schemeClr val="bg1"/>
          </a:solidFill>
          <a:latin typeface="+mn-lt"/>
          <a:ea typeface="+mn-ea"/>
          <a:cs typeface="+mn-cs"/>
        </a:defRPr>
      </a:lvl3pPr>
      <a:lvl4pPr marL="1200121" indent="-171446" algn="l" defTabSz="685783" rtl="0" eaLnBrk="1" latinLnBrk="0" hangingPunct="1">
        <a:spcBef>
          <a:spcPts val="0"/>
        </a:spcBef>
        <a:spcAft>
          <a:spcPts val="900"/>
        </a:spcAft>
        <a:buFontTx/>
        <a:buNone/>
        <a:defRPr sz="1800" kern="1200" baseline="0">
          <a:solidFill>
            <a:schemeClr val="bg1"/>
          </a:solidFill>
          <a:latin typeface="+mn-lt"/>
          <a:ea typeface="+mn-ea"/>
          <a:cs typeface="+mn-cs"/>
        </a:defRPr>
      </a:lvl4pPr>
      <a:lvl5pPr marL="1543012" indent="-171446" algn="l" defTabSz="685783" rtl="0" eaLnBrk="1" latinLnBrk="0" hangingPunct="1">
        <a:spcBef>
          <a:spcPts val="0"/>
        </a:spcBef>
        <a:spcAft>
          <a:spcPts val="900"/>
        </a:spcAft>
        <a:buFontTx/>
        <a:buNone/>
        <a:defRPr sz="1500" kern="1200" baseline="0">
          <a:solidFill>
            <a:schemeClr val="bg1"/>
          </a:solidFill>
          <a:latin typeface="+mn-lt"/>
          <a:ea typeface="+mn-ea"/>
          <a:cs typeface="+mn-cs"/>
        </a:defRPr>
      </a:lvl5pPr>
      <a:lvl6pPr marL="1885904"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8"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11/20/2022</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037995963"/>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Lst>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6D3C8A-C51C-465B-9EAC-54AF508F6415}" type="datetimeFigureOut">
              <a:rPr lang="en-US" smtClean="0"/>
              <a:pPr/>
              <a:t>11/20/2022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A4ED6C-8A48-421A-ADF2-3AFB31B0387B}" type="slidenum">
              <a:rPr lang="en-US" smtClean="0"/>
              <a:pPr/>
              <a:t>‹#›</a:t>
            </a:fld>
            <a:endParaRPr lang="en-US"/>
          </a:p>
        </p:txBody>
      </p:sp>
    </p:spTree>
    <p:extLst>
      <p:ext uri="{BB962C8B-B14F-4D97-AF65-F5344CB8AC3E}">
        <p14:creationId xmlns:p14="http://schemas.microsoft.com/office/powerpoint/2010/main" val="1373072521"/>
      </p:ext>
    </p:extLst>
  </p:cSld>
  <p:clrMap bg1="lt1" tx1="dk1" bg2="lt2" tx2="dk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 id="2147483916" r:id="rId12"/>
    <p:sldLayoutId id="2147483917" r:id="rId13"/>
    <p:sldLayoutId id="2147483918"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9067B24-12D6-91A4-F7DE-F8AB929B447A}"/>
              </a:ext>
            </a:extLst>
          </p:cNvPr>
          <p:cNvPicPr>
            <a:picLocks noChangeAspect="1"/>
          </p:cNvPicPr>
          <p:nvPr/>
        </p:nvPicPr>
        <p:blipFill>
          <a:blip r:embed="rId3"/>
          <a:stretch>
            <a:fillRect/>
          </a:stretch>
        </p:blipFill>
        <p:spPr>
          <a:xfrm>
            <a:off x="4152900" y="304800"/>
            <a:ext cx="3886200" cy="5829300"/>
          </a:xfrm>
          <a:prstGeom prst="rect">
            <a:avLst/>
          </a:prstGeom>
        </p:spPr>
      </p:pic>
    </p:spTree>
    <p:extLst>
      <p:ext uri="{BB962C8B-B14F-4D97-AF65-F5344CB8AC3E}">
        <p14:creationId xmlns:p14="http://schemas.microsoft.com/office/powerpoint/2010/main" val="3344929794"/>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6691554"/>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56C7D50-9080-0E4C-80B9-BA03C9F2EB79}"/>
              </a:ext>
            </a:extLst>
          </p:cNvPr>
          <p:cNvSpPr>
            <a:spLocks noGrp="1"/>
          </p:cNvSpPr>
          <p:nvPr>
            <p:ph idx="1"/>
          </p:nvPr>
        </p:nvSpPr>
        <p:spPr/>
        <p:txBody>
          <a:bodyPr/>
          <a:lstStyle/>
          <a:p>
            <a:pPr algn="ctr"/>
            <a:r>
              <a:rPr lang="en-US" b="1" dirty="0"/>
              <a:t>UNINTENTIONAL ERRORS</a:t>
            </a:r>
          </a:p>
          <a:p>
            <a:r>
              <a:rPr lang="en-US" dirty="0"/>
              <a:t>1. Errors of the eye</a:t>
            </a:r>
          </a:p>
          <a:p>
            <a:r>
              <a:rPr lang="en-US" dirty="0"/>
              <a:t>2. Errors of the ear</a:t>
            </a:r>
          </a:p>
          <a:p>
            <a:r>
              <a:rPr lang="en-US" dirty="0"/>
              <a:t>3. Errors of memory</a:t>
            </a:r>
          </a:p>
          <a:p>
            <a:r>
              <a:rPr lang="en-US" dirty="0"/>
              <a:t>4. Errors of judgment</a:t>
            </a:r>
          </a:p>
          <a:p>
            <a:r>
              <a:rPr lang="en-US" dirty="0"/>
              <a:t>5. Errors of writing</a:t>
            </a:r>
          </a:p>
        </p:txBody>
      </p:sp>
    </p:spTree>
    <p:extLst>
      <p:ext uri="{BB962C8B-B14F-4D97-AF65-F5344CB8AC3E}">
        <p14:creationId xmlns:p14="http://schemas.microsoft.com/office/powerpoint/2010/main" val="2169462073"/>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blinds(horizontal)">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linds(horizontal)">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linds(horizontal)">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5FC4B06-DD72-5E40-970B-7E438352F6B7}"/>
              </a:ext>
            </a:extLst>
          </p:cNvPr>
          <p:cNvSpPr>
            <a:spLocks noGrp="1"/>
          </p:cNvSpPr>
          <p:nvPr>
            <p:ph idx="1"/>
          </p:nvPr>
        </p:nvSpPr>
        <p:spPr/>
        <p:txBody>
          <a:bodyPr>
            <a:normAutofit/>
          </a:bodyPr>
          <a:lstStyle/>
          <a:p>
            <a:pPr algn="ctr"/>
            <a:r>
              <a:rPr lang="en-US" b="1" dirty="0"/>
              <a:t>WHICH READING IS PREFERRED?</a:t>
            </a:r>
          </a:p>
          <a:p>
            <a:pPr marL="457200" indent="-457200"/>
            <a:r>
              <a:rPr lang="en-US" dirty="0"/>
              <a:t>1. The older reading. </a:t>
            </a:r>
          </a:p>
          <a:p>
            <a:pPr marL="457200" indent="-457200"/>
            <a:r>
              <a:rPr lang="en-US" dirty="0"/>
              <a:t>2. The more difficult reading.</a:t>
            </a:r>
          </a:p>
          <a:p>
            <a:pPr marL="457200" indent="-457200"/>
            <a:r>
              <a:rPr lang="en-US" dirty="0"/>
              <a:t>3. The shorter reading.</a:t>
            </a:r>
          </a:p>
          <a:p>
            <a:pPr marL="457200" indent="-457200"/>
            <a:r>
              <a:rPr lang="en-US" dirty="0"/>
              <a:t>4. The reading with the widest geographical support.</a:t>
            </a:r>
          </a:p>
          <a:p>
            <a:pPr marL="457200" indent="-457200"/>
            <a:r>
              <a:rPr lang="en-US" dirty="0"/>
              <a:t>5. The reading that most conforms to the style of the author.</a:t>
            </a:r>
          </a:p>
          <a:p>
            <a:pPr marL="457200" indent="-457200"/>
            <a:r>
              <a:rPr lang="en-US" dirty="0"/>
              <a:t>6. The reading that doesn’t reflect a doctrinal bias.</a:t>
            </a:r>
          </a:p>
          <a:p>
            <a:endParaRPr lang="en-US" dirty="0"/>
          </a:p>
        </p:txBody>
      </p:sp>
    </p:spTree>
    <p:extLst>
      <p:ext uri="{BB962C8B-B14F-4D97-AF65-F5344CB8AC3E}">
        <p14:creationId xmlns:p14="http://schemas.microsoft.com/office/powerpoint/2010/main" val="2055185353"/>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A4ED6C-8A48-421A-ADF2-3AFB31B0387B}" type="slidenum">
              <a:rPr lang="en-US">
                <a:solidFill>
                  <a:srgbClr val="000000">
                    <a:tint val="75000"/>
                  </a:srgbClr>
                </a:solidFill>
                <a:latin typeface="Calibri"/>
              </a:rPr>
              <a:pPr/>
              <a:t>13</a:t>
            </a:fld>
            <a:endParaRPr lang="en-US">
              <a:solidFill>
                <a:srgbClr val="000000">
                  <a:tint val="75000"/>
                </a:srgbClr>
              </a:solidFill>
              <a:latin typeface="Calibri"/>
            </a:endParaRPr>
          </a:p>
        </p:txBody>
      </p:sp>
      <p:sp>
        <p:nvSpPr>
          <p:cNvPr id="3" name="TextBox 2">
            <a:extLst>
              <a:ext uri="{FF2B5EF4-FFF2-40B4-BE49-F238E27FC236}">
                <a16:creationId xmlns:a16="http://schemas.microsoft.com/office/drawing/2014/main" id="{F8CFE082-0377-554F-AC82-F1165FC756F5}"/>
              </a:ext>
            </a:extLst>
          </p:cNvPr>
          <p:cNvSpPr txBox="1"/>
          <p:nvPr/>
        </p:nvSpPr>
        <p:spPr>
          <a:xfrm>
            <a:off x="4686300" y="228601"/>
            <a:ext cx="2819400" cy="646331"/>
          </a:xfrm>
          <a:prstGeom prst="rect">
            <a:avLst/>
          </a:prstGeom>
          <a:noFill/>
          <a:ln w="15875">
            <a:solidFill>
              <a:schemeClr val="bg1"/>
            </a:solidFill>
          </a:ln>
        </p:spPr>
        <p:txBody>
          <a:bodyPr wrap="square" rtlCol="0">
            <a:spAutoFit/>
          </a:bodyPr>
          <a:lstStyle/>
          <a:p>
            <a:r>
              <a:rPr lang="en-US" sz="3600" dirty="0">
                <a:solidFill>
                  <a:srgbClr val="FFFFFF"/>
                </a:solidFill>
                <a:latin typeface="Calibri"/>
              </a:rPr>
              <a:t>AUTOGRAPHS</a:t>
            </a:r>
          </a:p>
        </p:txBody>
      </p:sp>
      <p:sp>
        <p:nvSpPr>
          <p:cNvPr id="4" name="TextBox 3">
            <a:extLst>
              <a:ext uri="{FF2B5EF4-FFF2-40B4-BE49-F238E27FC236}">
                <a16:creationId xmlns:a16="http://schemas.microsoft.com/office/drawing/2014/main" id="{3033D71C-FB45-534C-8875-B02093595730}"/>
              </a:ext>
            </a:extLst>
          </p:cNvPr>
          <p:cNvSpPr txBox="1"/>
          <p:nvPr/>
        </p:nvSpPr>
        <p:spPr>
          <a:xfrm>
            <a:off x="2819405" y="1914511"/>
            <a:ext cx="6553193" cy="646331"/>
          </a:xfrm>
          <a:prstGeom prst="rect">
            <a:avLst/>
          </a:prstGeom>
          <a:noFill/>
          <a:ln w="15875">
            <a:solidFill>
              <a:schemeClr val="bg1"/>
            </a:solidFill>
          </a:ln>
        </p:spPr>
        <p:txBody>
          <a:bodyPr wrap="square" rtlCol="0">
            <a:spAutoFit/>
          </a:bodyPr>
          <a:lstStyle/>
          <a:p>
            <a:pPr algn="ctr"/>
            <a:r>
              <a:rPr lang="en-US" sz="3600" dirty="0">
                <a:solidFill>
                  <a:srgbClr val="FFFFFF"/>
                </a:solidFill>
                <a:latin typeface="Calibri"/>
              </a:rPr>
              <a:t>MANUSCRIPT COPIES </a:t>
            </a:r>
          </a:p>
        </p:txBody>
      </p:sp>
      <p:sp>
        <p:nvSpPr>
          <p:cNvPr id="5" name="TextBox 4">
            <a:extLst>
              <a:ext uri="{FF2B5EF4-FFF2-40B4-BE49-F238E27FC236}">
                <a16:creationId xmlns:a16="http://schemas.microsoft.com/office/drawing/2014/main" id="{DCF64E56-5DF0-6C45-ABA3-241A75886DB1}"/>
              </a:ext>
            </a:extLst>
          </p:cNvPr>
          <p:cNvSpPr txBox="1"/>
          <p:nvPr/>
        </p:nvSpPr>
        <p:spPr>
          <a:xfrm>
            <a:off x="4000505" y="3600422"/>
            <a:ext cx="4190993" cy="646331"/>
          </a:xfrm>
          <a:prstGeom prst="rect">
            <a:avLst/>
          </a:prstGeom>
          <a:noFill/>
          <a:ln w="15875">
            <a:solidFill>
              <a:schemeClr val="bg1"/>
            </a:solidFill>
          </a:ln>
        </p:spPr>
        <p:txBody>
          <a:bodyPr wrap="square" rtlCol="0">
            <a:spAutoFit/>
          </a:bodyPr>
          <a:lstStyle/>
          <a:p>
            <a:pPr algn="ctr"/>
            <a:r>
              <a:rPr lang="en-US" sz="3600" dirty="0">
                <a:solidFill>
                  <a:srgbClr val="FFFFFF"/>
                </a:solidFill>
                <a:latin typeface="Calibri"/>
              </a:rPr>
              <a:t>UBS NESTLE / ALAND</a:t>
            </a:r>
          </a:p>
        </p:txBody>
      </p:sp>
      <p:sp>
        <p:nvSpPr>
          <p:cNvPr id="6" name="TextBox 5">
            <a:extLst>
              <a:ext uri="{FF2B5EF4-FFF2-40B4-BE49-F238E27FC236}">
                <a16:creationId xmlns:a16="http://schemas.microsoft.com/office/drawing/2014/main" id="{F44B30DA-546C-C840-9536-E2605DB57E0B}"/>
              </a:ext>
            </a:extLst>
          </p:cNvPr>
          <p:cNvSpPr txBox="1"/>
          <p:nvPr/>
        </p:nvSpPr>
        <p:spPr>
          <a:xfrm>
            <a:off x="3657600" y="5161809"/>
            <a:ext cx="4876800" cy="646331"/>
          </a:xfrm>
          <a:prstGeom prst="rect">
            <a:avLst/>
          </a:prstGeom>
          <a:noFill/>
          <a:ln w="15875">
            <a:solidFill>
              <a:schemeClr val="bg1"/>
            </a:solidFill>
          </a:ln>
        </p:spPr>
        <p:txBody>
          <a:bodyPr wrap="square" rtlCol="0">
            <a:spAutoFit/>
          </a:bodyPr>
          <a:lstStyle/>
          <a:p>
            <a:r>
              <a:rPr lang="en-US" sz="3600" dirty="0">
                <a:solidFill>
                  <a:srgbClr val="FFFFFF"/>
                </a:solidFill>
                <a:latin typeface="Calibri"/>
              </a:rPr>
              <a:t>MODERN TRANSLATIONS</a:t>
            </a:r>
          </a:p>
        </p:txBody>
      </p:sp>
      <p:cxnSp>
        <p:nvCxnSpPr>
          <p:cNvPr id="8" name="Straight Arrow Connector 7">
            <a:extLst>
              <a:ext uri="{FF2B5EF4-FFF2-40B4-BE49-F238E27FC236}">
                <a16:creationId xmlns:a16="http://schemas.microsoft.com/office/drawing/2014/main" id="{F8149D6E-5182-AD44-9ACB-D5BE7C3EF297}"/>
              </a:ext>
            </a:extLst>
          </p:cNvPr>
          <p:cNvCxnSpPr>
            <a:cxnSpLocks/>
          </p:cNvCxnSpPr>
          <p:nvPr/>
        </p:nvCxnSpPr>
        <p:spPr>
          <a:xfrm>
            <a:off x="4682851" y="2691627"/>
            <a:ext cx="217269" cy="812147"/>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D718FE82-BB47-D342-B9E7-A506F0638698}"/>
              </a:ext>
            </a:extLst>
          </p:cNvPr>
          <p:cNvCxnSpPr>
            <a:cxnSpLocks/>
          </p:cNvCxnSpPr>
          <p:nvPr/>
        </p:nvCxnSpPr>
        <p:spPr>
          <a:xfrm flipH="1">
            <a:off x="5017179" y="966674"/>
            <a:ext cx="326314" cy="882586"/>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70C3C86D-5B95-AB47-B857-89BA2685A10B}"/>
              </a:ext>
            </a:extLst>
          </p:cNvPr>
          <p:cNvCxnSpPr>
            <a:cxnSpLocks/>
          </p:cNvCxnSpPr>
          <p:nvPr/>
        </p:nvCxnSpPr>
        <p:spPr>
          <a:xfrm>
            <a:off x="6087246" y="954770"/>
            <a:ext cx="17511" cy="906889"/>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34CCA6B4-FF25-874C-B78D-D0F47A66B8CF}"/>
              </a:ext>
            </a:extLst>
          </p:cNvPr>
          <p:cNvCxnSpPr>
            <a:cxnSpLocks/>
          </p:cNvCxnSpPr>
          <p:nvPr/>
        </p:nvCxnSpPr>
        <p:spPr>
          <a:xfrm>
            <a:off x="6947660" y="1016213"/>
            <a:ext cx="187754" cy="857305"/>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7665BA3D-1C27-F744-9EE7-257875F2386D}"/>
              </a:ext>
            </a:extLst>
          </p:cNvPr>
          <p:cNvCxnSpPr>
            <a:cxnSpLocks/>
          </p:cNvCxnSpPr>
          <p:nvPr/>
        </p:nvCxnSpPr>
        <p:spPr>
          <a:xfrm>
            <a:off x="5166339" y="2685366"/>
            <a:ext cx="178502" cy="837279"/>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E0E5C04-CBEC-3944-816E-8B2404050297}"/>
              </a:ext>
            </a:extLst>
          </p:cNvPr>
          <p:cNvCxnSpPr>
            <a:cxnSpLocks/>
          </p:cNvCxnSpPr>
          <p:nvPr/>
        </p:nvCxnSpPr>
        <p:spPr>
          <a:xfrm>
            <a:off x="4174019" y="2704272"/>
            <a:ext cx="253767" cy="835254"/>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91A58C0F-7BBB-1546-9B96-874D05B2BA10}"/>
              </a:ext>
            </a:extLst>
          </p:cNvPr>
          <p:cNvCxnSpPr>
            <a:cxnSpLocks/>
          </p:cNvCxnSpPr>
          <p:nvPr/>
        </p:nvCxnSpPr>
        <p:spPr>
          <a:xfrm>
            <a:off x="6122024" y="2740710"/>
            <a:ext cx="0" cy="798817"/>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4D258DFF-F320-D04D-9807-256726E1CE2D}"/>
              </a:ext>
            </a:extLst>
          </p:cNvPr>
          <p:cNvCxnSpPr>
            <a:cxnSpLocks/>
          </p:cNvCxnSpPr>
          <p:nvPr/>
        </p:nvCxnSpPr>
        <p:spPr>
          <a:xfrm flipH="1">
            <a:off x="7077710" y="2754367"/>
            <a:ext cx="161290" cy="75045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DF5FDBBE-847E-4D4B-8FAC-7A082AB5213D}"/>
              </a:ext>
            </a:extLst>
          </p:cNvPr>
          <p:cNvCxnSpPr>
            <a:cxnSpLocks/>
          </p:cNvCxnSpPr>
          <p:nvPr/>
        </p:nvCxnSpPr>
        <p:spPr>
          <a:xfrm flipH="1">
            <a:off x="7854894" y="2654772"/>
            <a:ext cx="222307" cy="815149"/>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8662B890-A74B-8A47-91E5-5E54C5F2FE7E}"/>
              </a:ext>
            </a:extLst>
          </p:cNvPr>
          <p:cNvCxnSpPr>
            <a:cxnSpLocks/>
          </p:cNvCxnSpPr>
          <p:nvPr/>
        </p:nvCxnSpPr>
        <p:spPr>
          <a:xfrm>
            <a:off x="6039272" y="4343401"/>
            <a:ext cx="0" cy="722531"/>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BAD09D71-F5B4-F283-A887-01F50EBDE9E2}"/>
              </a:ext>
            </a:extLst>
          </p:cNvPr>
          <p:cNvCxnSpPr>
            <a:cxnSpLocks/>
          </p:cNvCxnSpPr>
          <p:nvPr/>
        </p:nvCxnSpPr>
        <p:spPr>
          <a:xfrm flipH="1">
            <a:off x="7465816" y="2754367"/>
            <a:ext cx="162263" cy="763064"/>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A3C78AE3-BD6F-248E-8E1F-52C6D47953A5}"/>
              </a:ext>
            </a:extLst>
          </p:cNvPr>
          <p:cNvCxnSpPr>
            <a:cxnSpLocks/>
          </p:cNvCxnSpPr>
          <p:nvPr/>
        </p:nvCxnSpPr>
        <p:spPr>
          <a:xfrm flipH="1">
            <a:off x="6594358" y="2764892"/>
            <a:ext cx="161290" cy="75045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6106059-5C01-FECF-C496-30FD01CB7D62}"/>
              </a:ext>
            </a:extLst>
          </p:cNvPr>
          <p:cNvCxnSpPr>
            <a:cxnSpLocks/>
          </p:cNvCxnSpPr>
          <p:nvPr/>
        </p:nvCxnSpPr>
        <p:spPr>
          <a:xfrm>
            <a:off x="5565870" y="2696139"/>
            <a:ext cx="178502" cy="837279"/>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C8B95B8C-26EE-3A2D-3C2C-6EF5AF0E995C}"/>
              </a:ext>
            </a:extLst>
          </p:cNvPr>
          <p:cNvCxnSpPr>
            <a:cxnSpLocks/>
          </p:cNvCxnSpPr>
          <p:nvPr/>
        </p:nvCxnSpPr>
        <p:spPr>
          <a:xfrm>
            <a:off x="3642450" y="2680089"/>
            <a:ext cx="319150" cy="853329"/>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AAA08562-1384-0D5E-D58A-7165A8946354}"/>
              </a:ext>
            </a:extLst>
          </p:cNvPr>
          <p:cNvCxnSpPr>
            <a:cxnSpLocks/>
          </p:cNvCxnSpPr>
          <p:nvPr/>
        </p:nvCxnSpPr>
        <p:spPr>
          <a:xfrm>
            <a:off x="3123950" y="2720568"/>
            <a:ext cx="445343" cy="879852"/>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DBB5EEEA-9D7F-E694-842C-6051D5115410}"/>
              </a:ext>
            </a:extLst>
          </p:cNvPr>
          <p:cNvCxnSpPr>
            <a:cxnSpLocks/>
          </p:cNvCxnSpPr>
          <p:nvPr/>
        </p:nvCxnSpPr>
        <p:spPr>
          <a:xfrm flipH="1">
            <a:off x="8205668" y="2707203"/>
            <a:ext cx="222307" cy="815149"/>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6EC1D5DC-16DA-9F14-3E4A-3E9F8FB1BF29}"/>
              </a:ext>
            </a:extLst>
          </p:cNvPr>
          <p:cNvCxnSpPr>
            <a:cxnSpLocks/>
          </p:cNvCxnSpPr>
          <p:nvPr/>
        </p:nvCxnSpPr>
        <p:spPr>
          <a:xfrm flipH="1">
            <a:off x="8539204" y="2719592"/>
            <a:ext cx="304896" cy="867878"/>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7927001"/>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3DBD600-4D19-FF4C-8E4C-E0DAAA6FFE56}"/>
              </a:ext>
            </a:extLst>
          </p:cNvPr>
          <p:cNvSpPr>
            <a:spLocks noGrp="1"/>
          </p:cNvSpPr>
          <p:nvPr>
            <p:ph idx="1"/>
          </p:nvPr>
        </p:nvSpPr>
        <p:spPr/>
        <p:txBody>
          <a:bodyPr>
            <a:normAutofit/>
          </a:bodyPr>
          <a:lstStyle/>
          <a:p>
            <a:r>
              <a:rPr lang="en-US" dirty="0"/>
              <a:t>Almost 5900 Greek manuscripts have been discovered, containing either all of the NT or part of it.</a:t>
            </a:r>
          </a:p>
          <a:p>
            <a:r>
              <a:rPr lang="en-US" dirty="0"/>
              <a:t>These are dated from the early 2</a:t>
            </a:r>
            <a:r>
              <a:rPr lang="en-US" baseline="30000" dirty="0"/>
              <a:t>nd</a:t>
            </a:r>
            <a:r>
              <a:rPr lang="en-US" dirty="0"/>
              <a:t> century to late 14</a:t>
            </a:r>
            <a:r>
              <a:rPr lang="en-US" baseline="30000" dirty="0"/>
              <a:t>th</a:t>
            </a:r>
            <a:r>
              <a:rPr lang="en-US" dirty="0"/>
              <a:t> century. </a:t>
            </a:r>
          </a:p>
          <a:p>
            <a:r>
              <a:rPr lang="en-US" dirty="0"/>
              <a:t>The number continues to grow, as new discoveries are made.</a:t>
            </a:r>
          </a:p>
          <a:p>
            <a:pPr algn="ctr"/>
            <a:r>
              <a:rPr lang="en-US" dirty="0"/>
              <a:t>-------</a:t>
            </a:r>
          </a:p>
          <a:p>
            <a:r>
              <a:rPr lang="en-US" dirty="0"/>
              <a:t>The New Testament itself contains roughly 138,000 words in 8000 verses.</a:t>
            </a:r>
          </a:p>
        </p:txBody>
      </p:sp>
    </p:spTree>
    <p:extLst>
      <p:ext uri="{BB962C8B-B14F-4D97-AF65-F5344CB8AC3E}">
        <p14:creationId xmlns:p14="http://schemas.microsoft.com/office/powerpoint/2010/main" val="3642089238"/>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7616114"/>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3A1E984-BE66-5245-A3D4-853D644857CD}"/>
              </a:ext>
            </a:extLst>
          </p:cNvPr>
          <p:cNvSpPr>
            <a:spLocks noGrp="1"/>
          </p:cNvSpPr>
          <p:nvPr>
            <p:ph idx="1"/>
          </p:nvPr>
        </p:nvSpPr>
        <p:spPr/>
        <p:txBody>
          <a:bodyPr/>
          <a:lstStyle/>
          <a:p>
            <a:pPr marL="0" indent="0"/>
            <a:r>
              <a:rPr lang="en-US" dirty="0"/>
              <a:t>Textual Criticism: Comparing manuscripts in order to reconstruct the original document.</a:t>
            </a:r>
          </a:p>
          <a:p>
            <a:pPr marL="66675" indent="381000"/>
            <a:endParaRPr lang="en-US" dirty="0"/>
          </a:p>
          <a:p>
            <a:pPr marL="120650" indent="-53975"/>
            <a:r>
              <a:rPr lang="en-US" i="1" dirty="0"/>
              <a:t>Generally speaking, the more copies we have, and the earlier the copies, the more confidence there is in that reconstruction.</a:t>
            </a:r>
          </a:p>
          <a:p>
            <a:endParaRPr lang="en-US" dirty="0"/>
          </a:p>
        </p:txBody>
      </p:sp>
    </p:spTree>
    <p:extLst>
      <p:ext uri="{BB962C8B-B14F-4D97-AF65-F5344CB8AC3E}">
        <p14:creationId xmlns:p14="http://schemas.microsoft.com/office/powerpoint/2010/main" val="3608113907"/>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1125611"/>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a:extLst>
              <a:ext uri="{FF2B5EF4-FFF2-40B4-BE49-F238E27FC236}">
                <a16:creationId xmlns:a16="http://schemas.microsoft.com/office/drawing/2014/main" id="{186F0E3B-7C7D-7041-8209-83B6DDB16AC7}"/>
              </a:ext>
            </a:extLst>
          </p:cNvPr>
          <p:cNvGraphicFramePr>
            <a:graphicFrameLocks noGrp="1"/>
          </p:cNvGraphicFramePr>
          <p:nvPr>
            <p:ph idx="1"/>
          </p:nvPr>
        </p:nvGraphicFramePr>
        <p:xfrm>
          <a:off x="1676400" y="228600"/>
          <a:ext cx="8839200" cy="5943600"/>
        </p:xfrm>
        <a:graphic>
          <a:graphicData uri="http://schemas.openxmlformats.org/drawingml/2006/table">
            <a:tbl>
              <a:tblPr firstRow="1" bandRow="1">
                <a:tableStyleId>{7DF18680-E054-41AD-8BC1-D1AEF772440D}</a:tableStyleId>
              </a:tblPr>
              <a:tblGrid>
                <a:gridCol w="2946400">
                  <a:extLst>
                    <a:ext uri="{9D8B030D-6E8A-4147-A177-3AD203B41FA5}">
                      <a16:colId xmlns:a16="http://schemas.microsoft.com/office/drawing/2014/main" val="1476598445"/>
                    </a:ext>
                  </a:extLst>
                </a:gridCol>
                <a:gridCol w="2946400">
                  <a:extLst>
                    <a:ext uri="{9D8B030D-6E8A-4147-A177-3AD203B41FA5}">
                      <a16:colId xmlns:a16="http://schemas.microsoft.com/office/drawing/2014/main" val="912829269"/>
                    </a:ext>
                  </a:extLst>
                </a:gridCol>
                <a:gridCol w="2946400">
                  <a:extLst>
                    <a:ext uri="{9D8B030D-6E8A-4147-A177-3AD203B41FA5}">
                      <a16:colId xmlns:a16="http://schemas.microsoft.com/office/drawing/2014/main" val="266235252"/>
                    </a:ext>
                  </a:extLst>
                </a:gridCol>
              </a:tblGrid>
              <a:tr h="370840">
                <a:tc>
                  <a:txBody>
                    <a:bodyPr/>
                    <a:lstStyle/>
                    <a:p>
                      <a:pPr algn="ctr"/>
                      <a:r>
                        <a:rPr lang="en-US" sz="3000" dirty="0"/>
                        <a:t>Document or Author</a:t>
                      </a:r>
                    </a:p>
                  </a:txBody>
                  <a:tcPr/>
                </a:tc>
                <a:tc>
                  <a:txBody>
                    <a:bodyPr/>
                    <a:lstStyle/>
                    <a:p>
                      <a:pPr algn="ctr"/>
                      <a:r>
                        <a:rPr lang="en-US" sz="3000" dirty="0"/>
                        <a:t>Surviving</a:t>
                      </a:r>
                    </a:p>
                    <a:p>
                      <a:pPr algn="ctr"/>
                      <a:r>
                        <a:rPr lang="en-US" sz="3000" dirty="0"/>
                        <a:t>Manuscripts</a:t>
                      </a:r>
                    </a:p>
                  </a:txBody>
                  <a:tcPr/>
                </a:tc>
                <a:tc>
                  <a:txBody>
                    <a:bodyPr/>
                    <a:lstStyle/>
                    <a:p>
                      <a:pPr algn="ctr"/>
                      <a:r>
                        <a:rPr lang="en-US" sz="3000" dirty="0"/>
                        <a:t>Time Gap </a:t>
                      </a:r>
                    </a:p>
                    <a:p>
                      <a:pPr algn="ctr"/>
                      <a:r>
                        <a:rPr lang="en-US" sz="3000" dirty="0"/>
                        <a:t>(Earliest)</a:t>
                      </a:r>
                    </a:p>
                  </a:txBody>
                  <a:tcPr/>
                </a:tc>
                <a:extLst>
                  <a:ext uri="{0D108BD9-81ED-4DB2-BD59-A6C34878D82A}">
                    <a16:rowId xmlns:a16="http://schemas.microsoft.com/office/drawing/2014/main" val="1605022812"/>
                  </a:ext>
                </a:extLst>
              </a:tr>
              <a:tr h="0">
                <a:tc>
                  <a:txBody>
                    <a:bodyPr/>
                    <a:lstStyle/>
                    <a:p>
                      <a:r>
                        <a:rPr lang="en-US" sz="3000" dirty="0"/>
                        <a:t>New Testament</a:t>
                      </a:r>
                    </a:p>
                  </a:txBody>
                  <a:tcPr/>
                </a:tc>
                <a:tc>
                  <a:txBody>
                    <a:bodyPr/>
                    <a:lstStyle/>
                    <a:p>
                      <a:pPr algn="ctr"/>
                      <a:r>
                        <a:rPr lang="en-US" sz="3000" dirty="0"/>
                        <a:t>5900 </a:t>
                      </a:r>
                    </a:p>
                  </a:txBody>
                  <a:tcPr/>
                </a:tc>
                <a:tc>
                  <a:txBody>
                    <a:bodyPr/>
                    <a:lstStyle/>
                    <a:p>
                      <a:pPr algn="ctr"/>
                      <a:r>
                        <a:rPr lang="en-US" sz="3000" dirty="0"/>
                        <a:t>40</a:t>
                      </a:r>
                    </a:p>
                  </a:txBody>
                  <a:tcPr/>
                </a:tc>
                <a:extLst>
                  <a:ext uri="{0D108BD9-81ED-4DB2-BD59-A6C34878D82A}">
                    <a16:rowId xmlns:a16="http://schemas.microsoft.com/office/drawing/2014/main" val="2711165425"/>
                  </a:ext>
                </a:extLst>
              </a:tr>
              <a:tr h="0">
                <a:tc>
                  <a:txBody>
                    <a:bodyPr/>
                    <a:lstStyle/>
                    <a:p>
                      <a:r>
                        <a:rPr lang="en-US" sz="3000" dirty="0"/>
                        <a:t>Josephus</a:t>
                      </a:r>
                    </a:p>
                  </a:txBody>
                  <a:tcPr/>
                </a:tc>
                <a:tc>
                  <a:txBody>
                    <a:bodyPr/>
                    <a:lstStyle/>
                    <a:p>
                      <a:pPr algn="ctr"/>
                      <a:r>
                        <a:rPr lang="en-US" sz="3000" dirty="0"/>
                        <a:t>9</a:t>
                      </a:r>
                    </a:p>
                  </a:txBody>
                  <a:tcPr/>
                </a:tc>
                <a:tc>
                  <a:txBody>
                    <a:bodyPr/>
                    <a:lstStyle/>
                    <a:p>
                      <a:pPr algn="ctr"/>
                      <a:r>
                        <a:rPr lang="en-US" sz="3000" dirty="0"/>
                        <a:t>400</a:t>
                      </a:r>
                    </a:p>
                  </a:txBody>
                  <a:tcPr/>
                </a:tc>
                <a:extLst>
                  <a:ext uri="{0D108BD9-81ED-4DB2-BD59-A6C34878D82A}">
                    <a16:rowId xmlns:a16="http://schemas.microsoft.com/office/drawing/2014/main" val="3395217311"/>
                  </a:ext>
                </a:extLst>
              </a:tr>
              <a:tr h="0">
                <a:tc>
                  <a:txBody>
                    <a:bodyPr/>
                    <a:lstStyle/>
                    <a:p>
                      <a:r>
                        <a:rPr lang="en-US" sz="3000" dirty="0"/>
                        <a:t>Tacitus</a:t>
                      </a:r>
                    </a:p>
                  </a:txBody>
                  <a:tcPr/>
                </a:tc>
                <a:tc>
                  <a:txBody>
                    <a:bodyPr/>
                    <a:lstStyle/>
                    <a:p>
                      <a:pPr algn="ctr"/>
                      <a:r>
                        <a:rPr lang="en-US" sz="3000" dirty="0"/>
                        <a:t>31</a:t>
                      </a:r>
                    </a:p>
                  </a:txBody>
                  <a:tcPr/>
                </a:tc>
                <a:tc>
                  <a:txBody>
                    <a:bodyPr/>
                    <a:lstStyle/>
                    <a:p>
                      <a:pPr algn="ctr"/>
                      <a:r>
                        <a:rPr lang="en-US" sz="3000" dirty="0"/>
                        <a:t>750-950</a:t>
                      </a:r>
                    </a:p>
                  </a:txBody>
                  <a:tcPr/>
                </a:tc>
                <a:extLst>
                  <a:ext uri="{0D108BD9-81ED-4DB2-BD59-A6C34878D82A}">
                    <a16:rowId xmlns:a16="http://schemas.microsoft.com/office/drawing/2014/main" val="3204082007"/>
                  </a:ext>
                </a:extLst>
              </a:tr>
              <a:tr h="0">
                <a:tc>
                  <a:txBody>
                    <a:bodyPr/>
                    <a:lstStyle/>
                    <a:p>
                      <a:r>
                        <a:rPr lang="en-US" sz="3000" dirty="0"/>
                        <a:t>Pliny the Elder</a:t>
                      </a:r>
                    </a:p>
                  </a:txBody>
                  <a:tcPr/>
                </a:tc>
                <a:tc>
                  <a:txBody>
                    <a:bodyPr/>
                    <a:lstStyle/>
                    <a:p>
                      <a:pPr algn="ctr"/>
                      <a:r>
                        <a:rPr lang="en-US" sz="3000" dirty="0"/>
                        <a:t>200</a:t>
                      </a:r>
                    </a:p>
                  </a:txBody>
                  <a:tcPr/>
                </a:tc>
                <a:tc>
                  <a:txBody>
                    <a:bodyPr/>
                    <a:lstStyle/>
                    <a:p>
                      <a:pPr algn="ctr"/>
                      <a:r>
                        <a:rPr lang="en-US" sz="3000" dirty="0"/>
                        <a:t>400</a:t>
                      </a:r>
                    </a:p>
                  </a:txBody>
                  <a:tcPr/>
                </a:tc>
                <a:extLst>
                  <a:ext uri="{0D108BD9-81ED-4DB2-BD59-A6C34878D82A}">
                    <a16:rowId xmlns:a16="http://schemas.microsoft.com/office/drawing/2014/main" val="1923252106"/>
                  </a:ext>
                </a:extLst>
              </a:tr>
              <a:tr h="0">
                <a:tc>
                  <a:txBody>
                    <a:bodyPr/>
                    <a:lstStyle/>
                    <a:p>
                      <a:r>
                        <a:rPr lang="en-US" sz="3000" dirty="0"/>
                        <a:t>Titus </a:t>
                      </a:r>
                      <a:r>
                        <a:rPr lang="en-US" sz="3000" dirty="0" err="1"/>
                        <a:t>Livius</a:t>
                      </a:r>
                      <a:endParaRPr lang="en-US" sz="3000" dirty="0"/>
                    </a:p>
                  </a:txBody>
                  <a:tcPr/>
                </a:tc>
                <a:tc>
                  <a:txBody>
                    <a:bodyPr/>
                    <a:lstStyle/>
                    <a:p>
                      <a:pPr algn="ctr"/>
                      <a:r>
                        <a:rPr lang="en-US" sz="3000" dirty="0"/>
                        <a:t>150</a:t>
                      </a:r>
                    </a:p>
                  </a:txBody>
                  <a:tcPr/>
                </a:tc>
                <a:tc>
                  <a:txBody>
                    <a:bodyPr/>
                    <a:lstStyle/>
                    <a:p>
                      <a:pPr algn="ctr"/>
                      <a:r>
                        <a:rPr lang="en-US" sz="3000" dirty="0"/>
                        <a:t>400</a:t>
                      </a:r>
                    </a:p>
                  </a:txBody>
                  <a:tcPr/>
                </a:tc>
                <a:extLst>
                  <a:ext uri="{0D108BD9-81ED-4DB2-BD59-A6C34878D82A}">
                    <a16:rowId xmlns:a16="http://schemas.microsoft.com/office/drawing/2014/main" val="3718202391"/>
                  </a:ext>
                </a:extLst>
              </a:tr>
              <a:tr h="0">
                <a:tc>
                  <a:txBody>
                    <a:bodyPr/>
                    <a:lstStyle/>
                    <a:p>
                      <a:r>
                        <a:rPr lang="en-US" sz="3000" dirty="0"/>
                        <a:t>Herodotus</a:t>
                      </a:r>
                    </a:p>
                  </a:txBody>
                  <a:tcPr/>
                </a:tc>
                <a:tc>
                  <a:txBody>
                    <a:bodyPr/>
                    <a:lstStyle/>
                    <a:p>
                      <a:pPr algn="ctr"/>
                      <a:r>
                        <a:rPr lang="en-US" sz="3000" dirty="0"/>
                        <a:t>109</a:t>
                      </a:r>
                    </a:p>
                  </a:txBody>
                  <a:tcPr/>
                </a:tc>
                <a:tc>
                  <a:txBody>
                    <a:bodyPr/>
                    <a:lstStyle/>
                    <a:p>
                      <a:pPr algn="ctr"/>
                      <a:r>
                        <a:rPr lang="en-US" sz="3000" dirty="0"/>
                        <a:t>1350</a:t>
                      </a:r>
                    </a:p>
                  </a:txBody>
                  <a:tcPr/>
                </a:tc>
                <a:extLst>
                  <a:ext uri="{0D108BD9-81ED-4DB2-BD59-A6C34878D82A}">
                    <a16:rowId xmlns:a16="http://schemas.microsoft.com/office/drawing/2014/main" val="199317589"/>
                  </a:ext>
                </a:extLst>
              </a:tr>
              <a:tr h="0">
                <a:tc>
                  <a:txBody>
                    <a:bodyPr/>
                    <a:lstStyle/>
                    <a:p>
                      <a:r>
                        <a:rPr lang="en-US" sz="3000" dirty="0"/>
                        <a:t>Julius Caesar</a:t>
                      </a:r>
                    </a:p>
                  </a:txBody>
                  <a:tcPr/>
                </a:tc>
                <a:tc>
                  <a:txBody>
                    <a:bodyPr/>
                    <a:lstStyle/>
                    <a:p>
                      <a:pPr algn="ctr"/>
                      <a:r>
                        <a:rPr lang="en-US" sz="3000" dirty="0"/>
                        <a:t>251</a:t>
                      </a:r>
                    </a:p>
                  </a:txBody>
                  <a:tcPr/>
                </a:tc>
                <a:tc>
                  <a:txBody>
                    <a:bodyPr/>
                    <a:lstStyle/>
                    <a:p>
                      <a:pPr algn="ctr"/>
                      <a:r>
                        <a:rPr lang="en-US" sz="3000" dirty="0"/>
                        <a:t>950</a:t>
                      </a:r>
                    </a:p>
                  </a:txBody>
                  <a:tcPr/>
                </a:tc>
                <a:extLst>
                  <a:ext uri="{0D108BD9-81ED-4DB2-BD59-A6C34878D82A}">
                    <a16:rowId xmlns:a16="http://schemas.microsoft.com/office/drawing/2014/main" val="1480707010"/>
                  </a:ext>
                </a:extLst>
              </a:tr>
              <a:tr h="0">
                <a:tc>
                  <a:txBody>
                    <a:bodyPr/>
                    <a:lstStyle/>
                    <a:p>
                      <a:r>
                        <a:rPr lang="en-US" sz="3000" dirty="0"/>
                        <a:t>Plato</a:t>
                      </a:r>
                    </a:p>
                  </a:txBody>
                  <a:tcPr/>
                </a:tc>
                <a:tc>
                  <a:txBody>
                    <a:bodyPr/>
                    <a:lstStyle/>
                    <a:p>
                      <a:pPr algn="ctr"/>
                      <a:r>
                        <a:rPr lang="en-US" sz="3000" dirty="0"/>
                        <a:t>210</a:t>
                      </a:r>
                    </a:p>
                  </a:txBody>
                  <a:tcPr/>
                </a:tc>
                <a:tc>
                  <a:txBody>
                    <a:bodyPr/>
                    <a:lstStyle/>
                    <a:p>
                      <a:pPr algn="ctr"/>
                      <a:r>
                        <a:rPr lang="en-US" sz="3000" dirty="0"/>
                        <a:t>1300</a:t>
                      </a:r>
                    </a:p>
                  </a:txBody>
                  <a:tcPr/>
                </a:tc>
                <a:extLst>
                  <a:ext uri="{0D108BD9-81ED-4DB2-BD59-A6C34878D82A}">
                    <a16:rowId xmlns:a16="http://schemas.microsoft.com/office/drawing/2014/main" val="510199366"/>
                  </a:ext>
                </a:extLst>
              </a:tr>
              <a:tr h="0">
                <a:tc>
                  <a:txBody>
                    <a:bodyPr/>
                    <a:lstStyle/>
                    <a:p>
                      <a:r>
                        <a:rPr lang="en-US" sz="3000" dirty="0"/>
                        <a:t>Homer</a:t>
                      </a:r>
                    </a:p>
                  </a:txBody>
                  <a:tcPr/>
                </a:tc>
                <a:tc>
                  <a:txBody>
                    <a:bodyPr/>
                    <a:lstStyle/>
                    <a:p>
                      <a:pPr algn="ctr"/>
                      <a:r>
                        <a:rPr lang="en-US" sz="3000" dirty="0"/>
                        <a:t>1800</a:t>
                      </a:r>
                    </a:p>
                  </a:txBody>
                  <a:tcPr/>
                </a:tc>
                <a:tc>
                  <a:txBody>
                    <a:bodyPr/>
                    <a:lstStyle/>
                    <a:p>
                      <a:pPr algn="ctr"/>
                      <a:r>
                        <a:rPr lang="en-US" sz="3000" dirty="0"/>
                        <a:t>400</a:t>
                      </a:r>
                    </a:p>
                  </a:txBody>
                  <a:tcPr/>
                </a:tc>
                <a:extLst>
                  <a:ext uri="{0D108BD9-81ED-4DB2-BD59-A6C34878D82A}">
                    <a16:rowId xmlns:a16="http://schemas.microsoft.com/office/drawing/2014/main" val="2236650171"/>
                  </a:ext>
                </a:extLst>
              </a:tr>
            </a:tbl>
          </a:graphicData>
        </a:graphic>
      </p:graphicFrame>
    </p:spTree>
    <p:extLst>
      <p:ext uri="{BB962C8B-B14F-4D97-AF65-F5344CB8AC3E}">
        <p14:creationId xmlns:p14="http://schemas.microsoft.com/office/powerpoint/2010/main" val="239447965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a:extLst>
              <a:ext uri="{FF2B5EF4-FFF2-40B4-BE49-F238E27FC236}">
                <a16:creationId xmlns:a16="http://schemas.microsoft.com/office/drawing/2014/main" id="{186F0E3B-7C7D-7041-8209-83B6DDB16AC7}"/>
              </a:ext>
            </a:extLst>
          </p:cNvPr>
          <p:cNvGraphicFramePr>
            <a:graphicFrameLocks noGrp="1"/>
          </p:cNvGraphicFramePr>
          <p:nvPr>
            <p:ph idx="1"/>
          </p:nvPr>
        </p:nvGraphicFramePr>
        <p:xfrm>
          <a:off x="1676400" y="228600"/>
          <a:ext cx="8839200" cy="5943600"/>
        </p:xfrm>
        <a:graphic>
          <a:graphicData uri="http://schemas.openxmlformats.org/drawingml/2006/table">
            <a:tbl>
              <a:tblPr firstRow="1" bandRow="1">
                <a:tableStyleId>{7DF18680-E054-41AD-8BC1-D1AEF772440D}</a:tableStyleId>
              </a:tblPr>
              <a:tblGrid>
                <a:gridCol w="2946400">
                  <a:extLst>
                    <a:ext uri="{9D8B030D-6E8A-4147-A177-3AD203B41FA5}">
                      <a16:colId xmlns:a16="http://schemas.microsoft.com/office/drawing/2014/main" val="1476598445"/>
                    </a:ext>
                  </a:extLst>
                </a:gridCol>
                <a:gridCol w="2946400">
                  <a:extLst>
                    <a:ext uri="{9D8B030D-6E8A-4147-A177-3AD203B41FA5}">
                      <a16:colId xmlns:a16="http://schemas.microsoft.com/office/drawing/2014/main" val="912829269"/>
                    </a:ext>
                  </a:extLst>
                </a:gridCol>
                <a:gridCol w="2946400">
                  <a:extLst>
                    <a:ext uri="{9D8B030D-6E8A-4147-A177-3AD203B41FA5}">
                      <a16:colId xmlns:a16="http://schemas.microsoft.com/office/drawing/2014/main" val="266235252"/>
                    </a:ext>
                  </a:extLst>
                </a:gridCol>
              </a:tblGrid>
              <a:tr h="370840">
                <a:tc>
                  <a:txBody>
                    <a:bodyPr/>
                    <a:lstStyle/>
                    <a:p>
                      <a:pPr algn="ctr"/>
                      <a:r>
                        <a:rPr lang="en-US" sz="3000" dirty="0"/>
                        <a:t>Document or Author</a:t>
                      </a:r>
                    </a:p>
                  </a:txBody>
                  <a:tcPr/>
                </a:tc>
                <a:tc>
                  <a:txBody>
                    <a:bodyPr/>
                    <a:lstStyle/>
                    <a:p>
                      <a:pPr algn="ctr"/>
                      <a:r>
                        <a:rPr lang="en-US" sz="3000" dirty="0"/>
                        <a:t>Surviving</a:t>
                      </a:r>
                    </a:p>
                    <a:p>
                      <a:pPr algn="ctr"/>
                      <a:r>
                        <a:rPr lang="en-US" sz="3000" dirty="0"/>
                        <a:t>Manuscripts</a:t>
                      </a:r>
                    </a:p>
                  </a:txBody>
                  <a:tcPr/>
                </a:tc>
                <a:tc>
                  <a:txBody>
                    <a:bodyPr/>
                    <a:lstStyle/>
                    <a:p>
                      <a:pPr algn="ctr"/>
                      <a:r>
                        <a:rPr lang="en-US" sz="3000" dirty="0"/>
                        <a:t>Time Gap </a:t>
                      </a:r>
                    </a:p>
                    <a:p>
                      <a:pPr algn="ctr"/>
                      <a:r>
                        <a:rPr lang="en-US" sz="3000" dirty="0"/>
                        <a:t>(Earliest)</a:t>
                      </a:r>
                    </a:p>
                  </a:txBody>
                  <a:tcPr/>
                </a:tc>
                <a:extLst>
                  <a:ext uri="{0D108BD9-81ED-4DB2-BD59-A6C34878D82A}">
                    <a16:rowId xmlns:a16="http://schemas.microsoft.com/office/drawing/2014/main" val="1605022812"/>
                  </a:ext>
                </a:extLst>
              </a:tr>
              <a:tr h="0">
                <a:tc>
                  <a:txBody>
                    <a:bodyPr/>
                    <a:lstStyle/>
                    <a:p>
                      <a:r>
                        <a:rPr lang="en-US" sz="3000" dirty="0"/>
                        <a:t>New Testament</a:t>
                      </a:r>
                    </a:p>
                  </a:txBody>
                  <a:tcPr/>
                </a:tc>
                <a:tc>
                  <a:txBody>
                    <a:bodyPr/>
                    <a:lstStyle/>
                    <a:p>
                      <a:pPr algn="ctr"/>
                      <a:r>
                        <a:rPr lang="en-US" sz="3000" dirty="0"/>
                        <a:t>5900 </a:t>
                      </a:r>
                    </a:p>
                  </a:txBody>
                  <a:tcPr/>
                </a:tc>
                <a:tc>
                  <a:txBody>
                    <a:bodyPr/>
                    <a:lstStyle/>
                    <a:p>
                      <a:pPr algn="ctr"/>
                      <a:r>
                        <a:rPr lang="en-US" sz="3000" dirty="0"/>
                        <a:t>40</a:t>
                      </a:r>
                    </a:p>
                  </a:txBody>
                  <a:tcPr/>
                </a:tc>
                <a:extLst>
                  <a:ext uri="{0D108BD9-81ED-4DB2-BD59-A6C34878D82A}">
                    <a16:rowId xmlns:a16="http://schemas.microsoft.com/office/drawing/2014/main" val="2711165425"/>
                  </a:ext>
                </a:extLst>
              </a:tr>
              <a:tr h="0">
                <a:tc>
                  <a:txBody>
                    <a:bodyPr/>
                    <a:lstStyle/>
                    <a:p>
                      <a:r>
                        <a:rPr lang="en-US" sz="3000" dirty="0"/>
                        <a:t>Josephus</a:t>
                      </a:r>
                    </a:p>
                  </a:txBody>
                  <a:tcPr/>
                </a:tc>
                <a:tc>
                  <a:txBody>
                    <a:bodyPr/>
                    <a:lstStyle/>
                    <a:p>
                      <a:pPr algn="ctr"/>
                      <a:r>
                        <a:rPr lang="en-US" sz="3000" dirty="0"/>
                        <a:t>9</a:t>
                      </a:r>
                    </a:p>
                  </a:txBody>
                  <a:tcPr/>
                </a:tc>
                <a:tc>
                  <a:txBody>
                    <a:bodyPr/>
                    <a:lstStyle/>
                    <a:p>
                      <a:pPr algn="ctr"/>
                      <a:r>
                        <a:rPr lang="en-US" sz="3000" dirty="0"/>
                        <a:t>400</a:t>
                      </a:r>
                    </a:p>
                  </a:txBody>
                  <a:tcPr/>
                </a:tc>
                <a:extLst>
                  <a:ext uri="{0D108BD9-81ED-4DB2-BD59-A6C34878D82A}">
                    <a16:rowId xmlns:a16="http://schemas.microsoft.com/office/drawing/2014/main" val="3395217311"/>
                  </a:ext>
                </a:extLst>
              </a:tr>
              <a:tr h="0">
                <a:tc>
                  <a:txBody>
                    <a:bodyPr/>
                    <a:lstStyle/>
                    <a:p>
                      <a:r>
                        <a:rPr lang="en-US" sz="3000" dirty="0"/>
                        <a:t>Tacitus</a:t>
                      </a:r>
                    </a:p>
                  </a:txBody>
                  <a:tcPr/>
                </a:tc>
                <a:tc>
                  <a:txBody>
                    <a:bodyPr/>
                    <a:lstStyle/>
                    <a:p>
                      <a:pPr algn="ctr"/>
                      <a:r>
                        <a:rPr lang="en-US" sz="3000" dirty="0"/>
                        <a:t>31</a:t>
                      </a:r>
                    </a:p>
                  </a:txBody>
                  <a:tcPr/>
                </a:tc>
                <a:tc>
                  <a:txBody>
                    <a:bodyPr/>
                    <a:lstStyle/>
                    <a:p>
                      <a:pPr algn="ctr"/>
                      <a:r>
                        <a:rPr lang="en-US" sz="3000" dirty="0"/>
                        <a:t>750-950</a:t>
                      </a:r>
                    </a:p>
                  </a:txBody>
                  <a:tcPr/>
                </a:tc>
                <a:extLst>
                  <a:ext uri="{0D108BD9-81ED-4DB2-BD59-A6C34878D82A}">
                    <a16:rowId xmlns:a16="http://schemas.microsoft.com/office/drawing/2014/main" val="3204082007"/>
                  </a:ext>
                </a:extLst>
              </a:tr>
              <a:tr h="0">
                <a:tc>
                  <a:txBody>
                    <a:bodyPr/>
                    <a:lstStyle/>
                    <a:p>
                      <a:r>
                        <a:rPr lang="en-US" sz="3000" dirty="0"/>
                        <a:t>Pliny the Elder</a:t>
                      </a:r>
                    </a:p>
                  </a:txBody>
                  <a:tcPr/>
                </a:tc>
                <a:tc>
                  <a:txBody>
                    <a:bodyPr/>
                    <a:lstStyle/>
                    <a:p>
                      <a:pPr algn="ctr"/>
                      <a:r>
                        <a:rPr lang="en-US" sz="3000" dirty="0"/>
                        <a:t>200</a:t>
                      </a:r>
                    </a:p>
                  </a:txBody>
                  <a:tcPr/>
                </a:tc>
                <a:tc>
                  <a:txBody>
                    <a:bodyPr/>
                    <a:lstStyle/>
                    <a:p>
                      <a:pPr algn="ctr"/>
                      <a:r>
                        <a:rPr lang="en-US" sz="3000" dirty="0"/>
                        <a:t>400</a:t>
                      </a:r>
                    </a:p>
                  </a:txBody>
                  <a:tcPr/>
                </a:tc>
                <a:extLst>
                  <a:ext uri="{0D108BD9-81ED-4DB2-BD59-A6C34878D82A}">
                    <a16:rowId xmlns:a16="http://schemas.microsoft.com/office/drawing/2014/main" val="1923252106"/>
                  </a:ext>
                </a:extLst>
              </a:tr>
              <a:tr h="0">
                <a:tc>
                  <a:txBody>
                    <a:bodyPr/>
                    <a:lstStyle/>
                    <a:p>
                      <a:r>
                        <a:rPr lang="en-US" sz="3000" dirty="0"/>
                        <a:t>Titus </a:t>
                      </a:r>
                      <a:r>
                        <a:rPr lang="en-US" sz="3000" dirty="0" err="1"/>
                        <a:t>Livius</a:t>
                      </a:r>
                      <a:endParaRPr lang="en-US" sz="3000" dirty="0"/>
                    </a:p>
                  </a:txBody>
                  <a:tcPr/>
                </a:tc>
                <a:tc>
                  <a:txBody>
                    <a:bodyPr/>
                    <a:lstStyle/>
                    <a:p>
                      <a:pPr algn="ctr"/>
                      <a:r>
                        <a:rPr lang="en-US" sz="3000" dirty="0"/>
                        <a:t>150</a:t>
                      </a:r>
                    </a:p>
                  </a:txBody>
                  <a:tcPr/>
                </a:tc>
                <a:tc>
                  <a:txBody>
                    <a:bodyPr/>
                    <a:lstStyle/>
                    <a:p>
                      <a:pPr algn="ctr"/>
                      <a:r>
                        <a:rPr lang="en-US" sz="3000" dirty="0"/>
                        <a:t>400</a:t>
                      </a:r>
                    </a:p>
                  </a:txBody>
                  <a:tcPr/>
                </a:tc>
                <a:extLst>
                  <a:ext uri="{0D108BD9-81ED-4DB2-BD59-A6C34878D82A}">
                    <a16:rowId xmlns:a16="http://schemas.microsoft.com/office/drawing/2014/main" val="3718202391"/>
                  </a:ext>
                </a:extLst>
              </a:tr>
              <a:tr h="0">
                <a:tc>
                  <a:txBody>
                    <a:bodyPr/>
                    <a:lstStyle/>
                    <a:p>
                      <a:r>
                        <a:rPr lang="en-US" sz="3000" dirty="0"/>
                        <a:t>Herodotus</a:t>
                      </a:r>
                    </a:p>
                  </a:txBody>
                  <a:tcPr/>
                </a:tc>
                <a:tc>
                  <a:txBody>
                    <a:bodyPr/>
                    <a:lstStyle/>
                    <a:p>
                      <a:pPr algn="ctr"/>
                      <a:r>
                        <a:rPr lang="en-US" sz="3000" dirty="0"/>
                        <a:t>109</a:t>
                      </a:r>
                    </a:p>
                  </a:txBody>
                  <a:tcPr/>
                </a:tc>
                <a:tc>
                  <a:txBody>
                    <a:bodyPr/>
                    <a:lstStyle/>
                    <a:p>
                      <a:pPr algn="ctr"/>
                      <a:r>
                        <a:rPr lang="en-US" sz="3000" dirty="0"/>
                        <a:t>1350</a:t>
                      </a:r>
                    </a:p>
                  </a:txBody>
                  <a:tcPr/>
                </a:tc>
                <a:extLst>
                  <a:ext uri="{0D108BD9-81ED-4DB2-BD59-A6C34878D82A}">
                    <a16:rowId xmlns:a16="http://schemas.microsoft.com/office/drawing/2014/main" val="199317589"/>
                  </a:ext>
                </a:extLst>
              </a:tr>
              <a:tr h="0">
                <a:tc>
                  <a:txBody>
                    <a:bodyPr/>
                    <a:lstStyle/>
                    <a:p>
                      <a:r>
                        <a:rPr lang="en-US" sz="3000" dirty="0"/>
                        <a:t>Julius Caesar</a:t>
                      </a:r>
                    </a:p>
                  </a:txBody>
                  <a:tcPr/>
                </a:tc>
                <a:tc>
                  <a:txBody>
                    <a:bodyPr/>
                    <a:lstStyle/>
                    <a:p>
                      <a:pPr algn="ctr"/>
                      <a:r>
                        <a:rPr lang="en-US" sz="3000" dirty="0"/>
                        <a:t>251</a:t>
                      </a:r>
                    </a:p>
                  </a:txBody>
                  <a:tcPr/>
                </a:tc>
                <a:tc>
                  <a:txBody>
                    <a:bodyPr/>
                    <a:lstStyle/>
                    <a:p>
                      <a:pPr algn="ctr"/>
                      <a:r>
                        <a:rPr lang="en-US" sz="3000" dirty="0"/>
                        <a:t>950</a:t>
                      </a:r>
                    </a:p>
                  </a:txBody>
                  <a:tcPr/>
                </a:tc>
                <a:extLst>
                  <a:ext uri="{0D108BD9-81ED-4DB2-BD59-A6C34878D82A}">
                    <a16:rowId xmlns:a16="http://schemas.microsoft.com/office/drawing/2014/main" val="1480707010"/>
                  </a:ext>
                </a:extLst>
              </a:tr>
              <a:tr h="0">
                <a:tc>
                  <a:txBody>
                    <a:bodyPr/>
                    <a:lstStyle/>
                    <a:p>
                      <a:r>
                        <a:rPr lang="en-US" sz="3000" dirty="0"/>
                        <a:t>Plato</a:t>
                      </a:r>
                    </a:p>
                  </a:txBody>
                  <a:tcPr/>
                </a:tc>
                <a:tc>
                  <a:txBody>
                    <a:bodyPr/>
                    <a:lstStyle/>
                    <a:p>
                      <a:pPr algn="ctr"/>
                      <a:r>
                        <a:rPr lang="en-US" sz="3000" dirty="0"/>
                        <a:t>210</a:t>
                      </a:r>
                    </a:p>
                  </a:txBody>
                  <a:tcPr/>
                </a:tc>
                <a:tc>
                  <a:txBody>
                    <a:bodyPr/>
                    <a:lstStyle/>
                    <a:p>
                      <a:pPr algn="ctr"/>
                      <a:r>
                        <a:rPr lang="en-US" sz="3000" dirty="0"/>
                        <a:t>1300</a:t>
                      </a:r>
                    </a:p>
                  </a:txBody>
                  <a:tcPr/>
                </a:tc>
                <a:extLst>
                  <a:ext uri="{0D108BD9-81ED-4DB2-BD59-A6C34878D82A}">
                    <a16:rowId xmlns:a16="http://schemas.microsoft.com/office/drawing/2014/main" val="510199366"/>
                  </a:ext>
                </a:extLst>
              </a:tr>
              <a:tr h="0">
                <a:tc>
                  <a:txBody>
                    <a:bodyPr/>
                    <a:lstStyle/>
                    <a:p>
                      <a:r>
                        <a:rPr lang="en-US" sz="3000" dirty="0"/>
                        <a:t>Homer</a:t>
                      </a:r>
                    </a:p>
                  </a:txBody>
                  <a:tcPr/>
                </a:tc>
                <a:tc>
                  <a:txBody>
                    <a:bodyPr/>
                    <a:lstStyle/>
                    <a:p>
                      <a:pPr algn="ctr"/>
                      <a:r>
                        <a:rPr lang="en-US" sz="3000" dirty="0"/>
                        <a:t>1800</a:t>
                      </a:r>
                    </a:p>
                  </a:txBody>
                  <a:tcPr/>
                </a:tc>
                <a:tc>
                  <a:txBody>
                    <a:bodyPr/>
                    <a:lstStyle/>
                    <a:p>
                      <a:pPr algn="ctr"/>
                      <a:r>
                        <a:rPr lang="en-US" sz="3000" dirty="0"/>
                        <a:t>400</a:t>
                      </a:r>
                    </a:p>
                  </a:txBody>
                  <a:tcPr/>
                </a:tc>
                <a:extLst>
                  <a:ext uri="{0D108BD9-81ED-4DB2-BD59-A6C34878D82A}">
                    <a16:rowId xmlns:a16="http://schemas.microsoft.com/office/drawing/2014/main" val="2236650171"/>
                  </a:ext>
                </a:extLst>
              </a:tr>
            </a:tbl>
          </a:graphicData>
        </a:graphic>
      </p:graphicFrame>
      <p:sp>
        <p:nvSpPr>
          <p:cNvPr id="2" name="Oval 1">
            <a:extLst>
              <a:ext uri="{FF2B5EF4-FFF2-40B4-BE49-F238E27FC236}">
                <a16:creationId xmlns:a16="http://schemas.microsoft.com/office/drawing/2014/main" id="{46B4D9CC-75F8-52CB-05C4-6FB09EE2D944}"/>
              </a:ext>
            </a:extLst>
          </p:cNvPr>
          <p:cNvSpPr/>
          <p:nvPr/>
        </p:nvSpPr>
        <p:spPr>
          <a:xfrm>
            <a:off x="5448300" y="1143000"/>
            <a:ext cx="1295400" cy="685800"/>
          </a:xfrm>
          <a:prstGeom prst="ellipse">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Calibri"/>
            </a:endParaRPr>
          </a:p>
        </p:txBody>
      </p:sp>
      <p:sp>
        <p:nvSpPr>
          <p:cNvPr id="4" name="Oval 3">
            <a:extLst>
              <a:ext uri="{FF2B5EF4-FFF2-40B4-BE49-F238E27FC236}">
                <a16:creationId xmlns:a16="http://schemas.microsoft.com/office/drawing/2014/main" id="{356F04AD-20E3-FBD8-8B52-9EF7A7F2E8E1}"/>
              </a:ext>
            </a:extLst>
          </p:cNvPr>
          <p:cNvSpPr/>
          <p:nvPr/>
        </p:nvSpPr>
        <p:spPr>
          <a:xfrm>
            <a:off x="8382000" y="1143000"/>
            <a:ext cx="1295400" cy="685800"/>
          </a:xfrm>
          <a:prstGeom prst="ellipse">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Calibri"/>
            </a:endParaRPr>
          </a:p>
        </p:txBody>
      </p:sp>
    </p:spTree>
    <p:extLst>
      <p:ext uri="{BB962C8B-B14F-4D97-AF65-F5344CB8AC3E}">
        <p14:creationId xmlns:p14="http://schemas.microsoft.com/office/powerpoint/2010/main" val="289981049"/>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56B8BDB-086A-4440-8088-9FB24A512ED7}"/>
              </a:ext>
            </a:extLst>
          </p:cNvPr>
          <p:cNvSpPr>
            <a:spLocks noGrp="1"/>
          </p:cNvSpPr>
          <p:nvPr>
            <p:ph idx="1"/>
          </p:nvPr>
        </p:nvSpPr>
        <p:spPr>
          <a:xfrm>
            <a:off x="1676400" y="228600"/>
            <a:ext cx="8382000" cy="6248400"/>
          </a:xfrm>
        </p:spPr>
        <p:txBody>
          <a:bodyPr/>
          <a:lstStyle/>
          <a:p>
            <a:pPr marL="0" indent="0"/>
            <a:r>
              <a:rPr lang="en-US" dirty="0"/>
              <a:t>If we reject the authenticity of the New Testament on textual grounds, we’d also have to reject every work of antiquity prior to 1000 A.D., since there is less evidence for their authenticity than for the New Testament.</a:t>
            </a:r>
          </a:p>
          <a:p>
            <a:pPr algn="r"/>
            <a:r>
              <a:rPr lang="en-US" sz="3200" dirty="0"/>
              <a:t>– Greg </a:t>
            </a:r>
            <a:r>
              <a:rPr lang="en-US" sz="3200" dirty="0" err="1"/>
              <a:t>Koukl</a:t>
            </a:r>
            <a:endParaRPr lang="en-US" sz="3200" dirty="0"/>
          </a:p>
        </p:txBody>
      </p:sp>
    </p:spTree>
    <p:extLst>
      <p:ext uri="{BB962C8B-B14F-4D97-AF65-F5344CB8AC3E}">
        <p14:creationId xmlns:p14="http://schemas.microsoft.com/office/powerpoint/2010/main" val="13651827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92E54C7-DA72-E244-B2C5-5B722276E30E}"/>
              </a:ext>
            </a:extLst>
          </p:cNvPr>
          <p:cNvSpPr>
            <a:spLocks noGrp="1"/>
          </p:cNvSpPr>
          <p:nvPr>
            <p:ph idx="1"/>
          </p:nvPr>
        </p:nvSpPr>
        <p:spPr/>
        <p:txBody>
          <a:bodyPr/>
          <a:lstStyle/>
          <a:p>
            <a:r>
              <a:rPr lang="en-US" b="1" dirty="0"/>
              <a:t>Surviving Manuscripts</a:t>
            </a:r>
          </a:p>
          <a:p>
            <a:r>
              <a:rPr lang="en-US" dirty="0"/>
              <a:t>	- Greek: 5900</a:t>
            </a:r>
          </a:p>
          <a:p>
            <a:r>
              <a:rPr lang="en-US" dirty="0"/>
              <a:t>	- Latin translations: 10,000+ </a:t>
            </a:r>
          </a:p>
          <a:p>
            <a:r>
              <a:rPr lang="en-US" dirty="0"/>
              <a:t>	- Other translations: 9300+</a:t>
            </a:r>
          </a:p>
          <a:p>
            <a:r>
              <a:rPr lang="en-US" dirty="0"/>
              <a:t>	- Writings of the early church fathers</a:t>
            </a:r>
          </a:p>
          <a:p>
            <a:r>
              <a:rPr lang="en-US" dirty="0"/>
              <a:t>	- Church lexicons, catechisms, etc.</a:t>
            </a:r>
          </a:p>
        </p:txBody>
      </p:sp>
    </p:spTree>
    <p:extLst>
      <p:ext uri="{BB962C8B-B14F-4D97-AF65-F5344CB8AC3E}">
        <p14:creationId xmlns:p14="http://schemas.microsoft.com/office/powerpoint/2010/main" val="374612929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theme/theme1.xml><?xml version="1.0" encoding="utf-8"?>
<a:theme xmlns:a="http://schemas.openxmlformats.org/drawingml/2006/main" name="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7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WJB1">
  <a:themeElements>
    <a:clrScheme name="Custom 1">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6013"/>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13898</TotalTime>
  <Words>361</Words>
  <Application>Microsoft Office PowerPoint</Application>
  <PresentationFormat>Widescreen</PresentationFormat>
  <Paragraphs>99</Paragraphs>
  <Slides>13</Slides>
  <Notes>1</Notes>
  <HiddenSlides>0</HiddenSlides>
  <MMClips>0</MMClips>
  <ScaleCrop>false</ScaleCrop>
  <HeadingPairs>
    <vt:vector size="8" baseType="variant">
      <vt:variant>
        <vt:lpstr>Fonts Used</vt:lpstr>
      </vt:variant>
      <vt:variant>
        <vt:i4>2</vt:i4>
      </vt:variant>
      <vt:variant>
        <vt:lpstr>Theme</vt:lpstr>
      </vt:variant>
      <vt:variant>
        <vt:i4>4</vt:i4>
      </vt:variant>
      <vt:variant>
        <vt:lpstr>Slide Titles</vt:lpstr>
      </vt:variant>
      <vt:variant>
        <vt:i4>13</vt:i4>
      </vt:variant>
      <vt:variant>
        <vt:lpstr>Custom Shows</vt:lpstr>
      </vt:variant>
      <vt:variant>
        <vt:i4>1</vt:i4>
      </vt:variant>
    </vt:vector>
  </HeadingPairs>
  <TitlesOfParts>
    <vt:vector size="20" baseType="lpstr">
      <vt:lpstr>Arial</vt:lpstr>
      <vt:lpstr>Calibri</vt:lpstr>
      <vt:lpstr>1_WJB1</vt:lpstr>
      <vt:lpstr>7_WJB1</vt:lpstr>
      <vt:lpstr>WJB1</vt:lpstr>
      <vt:lpstr>3_WJB1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Memes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 E ∙ S ∙ T </dc:title>
  <dc:creator>Wendell Brane</dc:creator>
  <cp:lastModifiedBy>Joshua Miles</cp:lastModifiedBy>
  <cp:revision>892</cp:revision>
  <cp:lastPrinted>2022-11-13T12:17:18Z</cp:lastPrinted>
  <dcterms:created xsi:type="dcterms:W3CDTF">2021-01-08T23:52:50Z</dcterms:created>
  <dcterms:modified xsi:type="dcterms:W3CDTF">2022-11-20T17:11:26Z</dcterms:modified>
</cp:coreProperties>
</file>