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 id="2147483880" r:id="rId2"/>
    <p:sldMasterId id="2147483887" r:id="rId3"/>
  </p:sldMasterIdLst>
  <p:notesMasterIdLst>
    <p:notesMasterId r:id="rId17"/>
  </p:notesMasterIdLst>
  <p:handoutMasterIdLst>
    <p:handoutMasterId r:id="rId18"/>
  </p:handoutMasterIdLst>
  <p:sldIdLst>
    <p:sldId id="1016" r:id="rId4"/>
    <p:sldId id="1018" r:id="rId5"/>
    <p:sldId id="1022" r:id="rId6"/>
    <p:sldId id="1020" r:id="rId7"/>
    <p:sldId id="1035" r:id="rId8"/>
    <p:sldId id="1021" r:id="rId9"/>
    <p:sldId id="1023" r:id="rId10"/>
    <p:sldId id="1024" r:id="rId11"/>
    <p:sldId id="1025" r:id="rId12"/>
    <p:sldId id="1027" r:id="rId13"/>
    <p:sldId id="1028" r:id="rId14"/>
    <p:sldId id="1033" r:id="rId15"/>
    <p:sldId id="1036" r:id="rId16"/>
  </p:sldIdLst>
  <p:sldSz cx="12192000" cy="6858000"/>
  <p:notesSz cx="6950075" cy="9236075"/>
  <p:custShowLst>
    <p:custShow name="Memes"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9B238D-AB4B-443B-AE74-6B7E606E67C7}">
          <p14:sldIdLst>
            <p14:sldId id="1016"/>
            <p14:sldId id="1018"/>
            <p14:sldId id="1022"/>
            <p14:sldId id="1020"/>
            <p14:sldId id="1035"/>
            <p14:sldId id="1021"/>
            <p14:sldId id="1023"/>
            <p14:sldId id="1024"/>
            <p14:sldId id="1025"/>
            <p14:sldId id="1027"/>
            <p14:sldId id="1028"/>
            <p14:sldId id="1033"/>
            <p14:sldId id="103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941651"/>
    <a:srgbClr val="009193"/>
    <a:srgbClr val="008F00"/>
    <a:srgbClr val="FF40FF"/>
    <a:srgbClr val="11B098"/>
    <a:srgbClr val="0DB079"/>
    <a:srgbClr val="CD4614"/>
    <a:srgbClr val="F545BC"/>
    <a:srgbClr val="FF2600"/>
    <a:srgbClr val="00F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969" autoAdjust="0"/>
    <p:restoredTop sz="95493" autoAdjust="0"/>
  </p:normalViewPr>
  <p:slideViewPr>
    <p:cSldViewPr>
      <p:cViewPr varScale="1">
        <p:scale>
          <a:sx n="118" d="100"/>
          <a:sy n="118" d="100"/>
        </p:scale>
        <p:origin x="280" y="192"/>
      </p:cViewPr>
      <p:guideLst>
        <p:guide orient="horz" pos="2160"/>
        <p:guide pos="3840"/>
      </p:guideLst>
    </p:cSldViewPr>
  </p:slideViewPr>
  <p:outlineViewPr>
    <p:cViewPr>
      <p:scale>
        <a:sx n="33" d="100"/>
        <a:sy n="33" d="100"/>
      </p:scale>
      <p:origin x="0" y="-37472"/>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sz="quarter" idx="1"/>
          </p:nvPr>
        </p:nvSpPr>
        <p:spPr>
          <a:xfrm>
            <a:off x="3936769" y="0"/>
            <a:ext cx="3011699" cy="461804"/>
          </a:xfrm>
          <a:prstGeom prst="rect">
            <a:avLst/>
          </a:prstGeom>
        </p:spPr>
        <p:txBody>
          <a:bodyPr vert="horz" lIns="92474" tIns="46235" rIns="92474" bIns="46235" rtlCol="0"/>
          <a:lstStyle>
            <a:lvl1pPr algn="r">
              <a:defRPr sz="1200"/>
            </a:lvl1pPr>
          </a:lstStyle>
          <a:p>
            <a:fld id="{BA261189-8F52-444B-890B-269A83425068}" type="datetimeFigureOut">
              <a:rPr lang="en-US" smtClean="0"/>
              <a:pPr/>
              <a:t>11/6/2022</a:t>
            </a:fld>
            <a:endParaRPr lang="en-US"/>
          </a:p>
        </p:txBody>
      </p:sp>
      <p:sp>
        <p:nvSpPr>
          <p:cNvPr id="4" name="Footer Placeholder 3"/>
          <p:cNvSpPr>
            <a:spLocks noGrp="1"/>
          </p:cNvSpPr>
          <p:nvPr>
            <p:ph type="ftr" sz="quarter" idx="2"/>
          </p:nvPr>
        </p:nvSpPr>
        <p:spPr>
          <a:xfrm>
            <a:off x="1"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5" name="Slide Number Placeholder 4"/>
          <p:cNvSpPr>
            <a:spLocks noGrp="1"/>
          </p:cNvSpPr>
          <p:nvPr>
            <p:ph type="sldNum" sz="quarter" idx="3"/>
          </p:nvPr>
        </p:nvSpPr>
        <p:spPr>
          <a:xfrm>
            <a:off x="3936769" y="8772668"/>
            <a:ext cx="3011699" cy="461804"/>
          </a:xfrm>
          <a:prstGeom prst="rect">
            <a:avLst/>
          </a:prstGeom>
        </p:spPr>
        <p:txBody>
          <a:bodyPr vert="horz" lIns="92474" tIns="46235" rIns="92474" bIns="46235"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idx="1"/>
          </p:nvPr>
        </p:nvSpPr>
        <p:spPr>
          <a:xfrm>
            <a:off x="3936769" y="0"/>
            <a:ext cx="3011699" cy="461804"/>
          </a:xfrm>
          <a:prstGeom prst="rect">
            <a:avLst/>
          </a:prstGeom>
        </p:spPr>
        <p:txBody>
          <a:bodyPr vert="horz" lIns="92474" tIns="46235" rIns="92474" bIns="46235" rtlCol="0"/>
          <a:lstStyle>
            <a:lvl1pPr algn="r">
              <a:defRPr sz="1200"/>
            </a:lvl1pPr>
          </a:lstStyle>
          <a:p>
            <a:fld id="{57277A89-0140-4E3B-8429-21E784784C77}" type="datetimeFigureOut">
              <a:rPr lang="en-US" smtClean="0"/>
              <a:pPr/>
              <a:t>11/6/2022</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4" tIns="46235" rIns="92474" bIns="46235"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4" tIns="46235" rIns="92474" bIns="4623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74" tIns="46235" rIns="92474" bIns="46235"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471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08030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6D3C8A-C51C-465B-9EAC-54AF508F6415}" type="datetimeFigureOut">
              <a:rPr lang="en-US" smtClean="0"/>
              <a:pPr/>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529687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3751"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8919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1"/>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89398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11049000" cy="6248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4314745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56458332"/>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184827368"/>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32601798"/>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28356949"/>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11/6/2022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95654620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08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11/6/2022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565897606"/>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11/6/2022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2815455604"/>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5697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60723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31275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2827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11/6/2022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4660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11/6/2022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48367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11/6/2022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111356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10" Type="http://schemas.openxmlformats.org/officeDocument/2006/relationships/theme" Target="../theme/theme3.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11/6/2022</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11489578"/>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32" indent="-285744" algn="l" defTabSz="914377"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2971" indent="-228594" algn="l" defTabSz="914377"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160" indent="-228594" algn="l" defTabSz="914377"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349" indent="-228594" algn="l" defTabSz="914377"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D599CDB-3680-41C0-BCE2-341E59B8CBBC}" type="datetime1">
              <a:rPr lang="en-US" smtClean="0"/>
              <a:pPr/>
              <a:t>11/6/2022</a:t>
            </a:fld>
            <a:endParaRPr lang="en-US" dirty="0"/>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211890582"/>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Lst>
  <p:transition spd="med">
    <p:fade/>
  </p:transition>
  <p:hf hdr="0" ft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ts val="0"/>
        </a:spcBef>
        <a:spcAft>
          <a:spcPts val="900"/>
        </a:spcAft>
        <a:buFontTx/>
        <a:buNone/>
        <a:defRPr sz="2700" kern="1200" baseline="0">
          <a:solidFill>
            <a:schemeClr val="bg1"/>
          </a:solidFill>
          <a:latin typeface="+mn-lt"/>
          <a:ea typeface="+mn-ea"/>
          <a:cs typeface="+mn-cs"/>
        </a:defRPr>
      </a:lvl1pPr>
      <a:lvl2pPr marL="557199" indent="-214308" algn="l" defTabSz="685783" rtl="0" eaLnBrk="1" latinLnBrk="0" hangingPunct="1">
        <a:spcBef>
          <a:spcPts val="0"/>
        </a:spcBef>
        <a:spcAft>
          <a:spcPts val="900"/>
        </a:spcAft>
        <a:buFontTx/>
        <a:buNone/>
        <a:defRPr sz="2400" kern="1200" baseline="0">
          <a:solidFill>
            <a:schemeClr val="bg1"/>
          </a:solidFill>
          <a:latin typeface="+mn-lt"/>
          <a:ea typeface="+mn-ea"/>
          <a:cs typeface="+mn-cs"/>
        </a:defRPr>
      </a:lvl2pPr>
      <a:lvl3pPr marL="857229" indent="-171446" algn="l" defTabSz="685783" rtl="0" eaLnBrk="1" latinLnBrk="0" hangingPunct="1">
        <a:spcBef>
          <a:spcPts val="0"/>
        </a:spcBef>
        <a:spcAft>
          <a:spcPts val="900"/>
        </a:spcAft>
        <a:buFontTx/>
        <a:buNone/>
        <a:defRPr sz="2100" kern="1200" baseline="0">
          <a:solidFill>
            <a:schemeClr val="bg1"/>
          </a:solidFill>
          <a:latin typeface="+mn-lt"/>
          <a:ea typeface="+mn-ea"/>
          <a:cs typeface="+mn-cs"/>
        </a:defRPr>
      </a:lvl3pPr>
      <a:lvl4pPr marL="1200121" indent="-171446" algn="l" defTabSz="685783" rtl="0" eaLnBrk="1" latinLnBrk="0" hangingPunct="1">
        <a:spcBef>
          <a:spcPts val="0"/>
        </a:spcBef>
        <a:spcAft>
          <a:spcPts val="900"/>
        </a:spcAft>
        <a:buFontTx/>
        <a:buNone/>
        <a:defRPr sz="1800" kern="1200" baseline="0">
          <a:solidFill>
            <a:schemeClr val="bg1"/>
          </a:solidFill>
          <a:latin typeface="+mn-lt"/>
          <a:ea typeface="+mn-ea"/>
          <a:cs typeface="+mn-cs"/>
        </a:defRPr>
      </a:lvl4pPr>
      <a:lvl5pPr marL="1543012" indent="-171446" algn="l" defTabSz="685783" rtl="0" eaLnBrk="1" latinLnBrk="0" hangingPunct="1">
        <a:spcBef>
          <a:spcPts val="0"/>
        </a:spcBef>
        <a:spcAft>
          <a:spcPts val="900"/>
        </a:spcAft>
        <a:buFontTx/>
        <a:buNone/>
        <a:defRPr sz="1500" kern="1200" baseline="0">
          <a:solidFill>
            <a:schemeClr val="bg1"/>
          </a:solidFill>
          <a:latin typeface="+mn-lt"/>
          <a:ea typeface="+mn-ea"/>
          <a:cs typeface="+mn-cs"/>
        </a:defRPr>
      </a:lvl5pPr>
      <a:lvl6pPr marL="188590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11/6/2022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037995963"/>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Lst>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0"/>
              </a:spcAft>
            </a:pPr>
            <a:r>
              <a:rPr lang="en-US" dirty="0">
                <a:solidFill>
                  <a:srgbClr val="FFFF00"/>
                </a:solidFill>
              </a:rPr>
              <a:t>FACT</a:t>
            </a:r>
          </a:p>
          <a:p>
            <a:pPr>
              <a:spcAft>
                <a:spcPts val="0"/>
              </a:spcAft>
            </a:pPr>
            <a:r>
              <a:rPr lang="en-US" dirty="0"/>
              <a:t>1. There is a Christian Faith.</a:t>
            </a:r>
          </a:p>
          <a:p>
            <a:pPr>
              <a:spcAft>
                <a:spcPts val="0"/>
              </a:spcAft>
            </a:pPr>
            <a:endParaRPr lang="en-US" dirty="0"/>
          </a:p>
          <a:p>
            <a:pPr>
              <a:spcAft>
                <a:spcPts val="0"/>
              </a:spcAft>
            </a:pPr>
            <a:r>
              <a:rPr lang="en-US" dirty="0">
                <a:solidFill>
                  <a:srgbClr val="FFFF00"/>
                </a:solidFill>
              </a:rPr>
              <a:t>QUESTION</a:t>
            </a:r>
          </a:p>
          <a:p>
            <a:pPr>
              <a:spcAft>
                <a:spcPts val="0"/>
              </a:spcAft>
            </a:pPr>
            <a:r>
              <a:rPr lang="en-US" dirty="0"/>
              <a:t>How did this faith get started?</a:t>
            </a:r>
          </a:p>
        </p:txBody>
      </p:sp>
    </p:spTree>
    <p:extLst>
      <p:ext uri="{BB962C8B-B14F-4D97-AF65-F5344CB8AC3E}">
        <p14:creationId xmlns:p14="http://schemas.microsoft.com/office/powerpoint/2010/main" val="200853099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a:spcAft>
                <a:spcPts val="0"/>
              </a:spcAft>
            </a:pPr>
            <a:r>
              <a:rPr lang="en-US" dirty="0">
                <a:solidFill>
                  <a:srgbClr val="FFFF00"/>
                </a:solidFill>
              </a:rPr>
              <a:t>FACT</a:t>
            </a:r>
          </a:p>
          <a:p>
            <a:pPr marL="0">
              <a:spcAft>
                <a:spcPts val="0"/>
              </a:spcAft>
            </a:pPr>
            <a:r>
              <a:rPr lang="en-US" dirty="0"/>
              <a:t>10. Christians, including Jewish converts, now worshipped on Sunday instead of Saturday.</a:t>
            </a:r>
          </a:p>
          <a:p>
            <a:pPr marL="0">
              <a:spcAft>
                <a:spcPts val="0"/>
              </a:spcAft>
            </a:pPr>
            <a:endParaRPr lang="en-US" dirty="0"/>
          </a:p>
          <a:p>
            <a:pPr marL="0">
              <a:spcAft>
                <a:spcPts val="0"/>
              </a:spcAft>
            </a:pPr>
            <a:r>
              <a:rPr lang="en-US" dirty="0">
                <a:solidFill>
                  <a:srgbClr val="FFFF00"/>
                </a:solidFill>
              </a:rPr>
              <a:t>QUESTIONS</a:t>
            </a:r>
          </a:p>
          <a:p>
            <a:pPr marL="0">
              <a:spcAft>
                <a:spcPts val="0"/>
              </a:spcAft>
            </a:pPr>
            <a:r>
              <a:rPr lang="en-US" dirty="0"/>
              <a:t>What was so special about Sunday?</a:t>
            </a:r>
          </a:p>
          <a:p>
            <a:pPr marL="0">
              <a:spcAft>
                <a:spcPts val="0"/>
              </a:spcAft>
            </a:pPr>
            <a:r>
              <a:rPr lang="en-US" dirty="0"/>
              <a:t>What could cause such a radical change?</a:t>
            </a:r>
          </a:p>
          <a:p>
            <a:pPr marL="0"/>
            <a:endParaRPr lang="en-US" dirty="0"/>
          </a:p>
          <a:p>
            <a:pPr marL="0"/>
            <a:endParaRPr lang="en-US" dirty="0"/>
          </a:p>
          <a:p>
            <a:endParaRPr lang="en-US" dirty="0"/>
          </a:p>
        </p:txBody>
      </p:sp>
    </p:spTree>
    <p:extLst>
      <p:ext uri="{BB962C8B-B14F-4D97-AF65-F5344CB8AC3E}">
        <p14:creationId xmlns:p14="http://schemas.microsoft.com/office/powerpoint/2010/main" val="152795486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000" dirty="0"/>
              <a:t>1. There is a Christian Faith.</a:t>
            </a:r>
          </a:p>
          <a:p>
            <a:r>
              <a:rPr lang="en-US" sz="3000" dirty="0"/>
              <a:t>2. There was a man in the 1</a:t>
            </a:r>
            <a:r>
              <a:rPr lang="en-US" sz="3000" baseline="30000" dirty="0"/>
              <a:t>st</a:t>
            </a:r>
            <a:r>
              <a:rPr lang="en-US" sz="3000" dirty="0"/>
              <a:t> century named Jesus.</a:t>
            </a:r>
          </a:p>
          <a:p>
            <a:r>
              <a:rPr lang="en-US" sz="3000" dirty="0"/>
              <a:t>3. Jesus was crucified by the Romans.</a:t>
            </a:r>
          </a:p>
          <a:p>
            <a:r>
              <a:rPr lang="en-US" sz="3000" dirty="0"/>
              <a:t>4. The early Christians believed he was the Messiah, the Son of God.</a:t>
            </a:r>
          </a:p>
          <a:p>
            <a:r>
              <a:rPr lang="en-US" sz="3000" dirty="0"/>
              <a:t>5. The early Christians believed he rose from the dead. </a:t>
            </a:r>
          </a:p>
          <a:p>
            <a:r>
              <a:rPr lang="en-US" sz="3000" dirty="0"/>
              <a:t>6. The early Christians believed he was God and worshiped him.</a:t>
            </a:r>
          </a:p>
          <a:p>
            <a:r>
              <a:rPr lang="en-US" sz="3000" dirty="0"/>
              <a:t>7. A movement rose up and flourished, based on these beliefs.</a:t>
            </a:r>
          </a:p>
          <a:p>
            <a:r>
              <a:rPr lang="en-US" sz="3000" dirty="0"/>
              <a:t>8. Many early Christians suffered persecution for these beliefs.</a:t>
            </a:r>
          </a:p>
          <a:p>
            <a:r>
              <a:rPr lang="en-US" sz="3000" dirty="0"/>
              <a:t>9. Some of the early followers wrote about Jesus and the movement.</a:t>
            </a:r>
          </a:p>
          <a:p>
            <a:r>
              <a:rPr lang="en-US" sz="3000" dirty="0"/>
              <a:t>10. To mark the resurrection, Jewish converts worshipped on Sunday.</a:t>
            </a:r>
          </a:p>
        </p:txBody>
      </p:sp>
    </p:spTree>
    <p:extLst>
      <p:ext uri="{BB962C8B-B14F-4D97-AF65-F5344CB8AC3E}">
        <p14:creationId xmlns:p14="http://schemas.microsoft.com/office/powerpoint/2010/main" val="1117370451"/>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11353800" cy="6248400"/>
          </a:xfrm>
        </p:spPr>
        <p:txBody>
          <a:bodyPr>
            <a:normAutofit/>
          </a:bodyPr>
          <a:lstStyle/>
          <a:p>
            <a:r>
              <a:rPr lang="en-US" dirty="0"/>
              <a:t>Without the resurrection, early Christianity could not have come into being. The disciples would have remained crushed and defeated. </a:t>
            </a:r>
          </a:p>
          <a:p>
            <a:r>
              <a:rPr lang="en-US" dirty="0"/>
              <a:t>Even had they continued to remember Jesus as their beloved teacher, his crucifixion would have forever silenced any hopes of his being the Messiah. The cross would have remained the sad and shameful end of his career. </a:t>
            </a:r>
          </a:p>
          <a:p>
            <a:r>
              <a:rPr lang="en-US" sz="2600" dirty="0"/>
              <a:t> </a:t>
            </a:r>
          </a:p>
        </p:txBody>
      </p:sp>
    </p:spTree>
    <p:extLst>
      <p:ext uri="{BB962C8B-B14F-4D97-AF65-F5344CB8AC3E}">
        <p14:creationId xmlns:p14="http://schemas.microsoft.com/office/powerpoint/2010/main" val="209328209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11353800" cy="6248400"/>
          </a:xfrm>
        </p:spPr>
        <p:txBody>
          <a:bodyPr>
            <a:normAutofit/>
          </a:bodyPr>
          <a:lstStyle/>
          <a:p>
            <a:r>
              <a:rPr lang="en-US" dirty="0"/>
              <a:t>The origin of Christianity, therefore, hinges on the belief of the early disciples that God had raised Jesus from the dead. But the question is, how does one explain the origin of that belief? </a:t>
            </a:r>
          </a:p>
          <a:p>
            <a:r>
              <a:rPr lang="en-US" dirty="0"/>
              <a:t>As R.H. Fuller says, even the most skeptical critic must posit some mysterious X to get the movement going. But what was that X?</a:t>
            </a:r>
          </a:p>
          <a:p>
            <a:pPr algn="r"/>
            <a:r>
              <a:rPr lang="en-US" i="1" dirty="0"/>
              <a:t>– William Lane Craig</a:t>
            </a:r>
          </a:p>
          <a:p>
            <a:endParaRPr lang="en-US" dirty="0"/>
          </a:p>
        </p:txBody>
      </p:sp>
    </p:spTree>
    <p:extLst>
      <p:ext uri="{BB962C8B-B14F-4D97-AF65-F5344CB8AC3E}">
        <p14:creationId xmlns:p14="http://schemas.microsoft.com/office/powerpoint/2010/main" val="276189010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0"/>
              </a:spcAft>
            </a:pPr>
            <a:r>
              <a:rPr lang="en-US" dirty="0">
                <a:solidFill>
                  <a:srgbClr val="FFFF00"/>
                </a:solidFill>
              </a:rPr>
              <a:t>FACT</a:t>
            </a:r>
          </a:p>
          <a:p>
            <a:pPr>
              <a:spcAft>
                <a:spcPts val="0"/>
              </a:spcAft>
            </a:pPr>
            <a:r>
              <a:rPr lang="en-US" dirty="0"/>
              <a:t>2. There was a man in the 1</a:t>
            </a:r>
            <a:r>
              <a:rPr lang="en-US" baseline="30000" dirty="0"/>
              <a:t>st</a:t>
            </a:r>
            <a:r>
              <a:rPr lang="en-US" dirty="0"/>
              <a:t> century named Jesus.</a:t>
            </a:r>
          </a:p>
          <a:p>
            <a:pPr>
              <a:spcAft>
                <a:spcPts val="0"/>
              </a:spcAft>
            </a:pPr>
            <a:r>
              <a:rPr lang="en-US" dirty="0"/>
              <a:t> </a:t>
            </a:r>
          </a:p>
          <a:p>
            <a:pPr>
              <a:spcAft>
                <a:spcPts val="0"/>
              </a:spcAft>
            </a:pPr>
            <a:r>
              <a:rPr lang="en-US" dirty="0">
                <a:solidFill>
                  <a:srgbClr val="FFFF00"/>
                </a:solidFill>
              </a:rPr>
              <a:t>QUESTIONS</a:t>
            </a:r>
          </a:p>
          <a:p>
            <a:pPr>
              <a:spcAft>
                <a:spcPts val="0"/>
              </a:spcAft>
            </a:pPr>
            <a:r>
              <a:rPr lang="en-US" dirty="0"/>
              <a:t>Who do you think Jesus was?</a:t>
            </a:r>
          </a:p>
          <a:p>
            <a:pPr>
              <a:spcAft>
                <a:spcPts val="0"/>
              </a:spcAft>
            </a:pPr>
            <a:r>
              <a:rPr lang="en-US" dirty="0"/>
              <a:t>Who do you think Jesus thought he was?</a:t>
            </a:r>
          </a:p>
          <a:p>
            <a:endParaRPr lang="en-US" dirty="0"/>
          </a:p>
        </p:txBody>
      </p:sp>
    </p:spTree>
    <p:extLst>
      <p:ext uri="{BB962C8B-B14F-4D97-AF65-F5344CB8AC3E}">
        <p14:creationId xmlns:p14="http://schemas.microsoft.com/office/powerpoint/2010/main" val="191964907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0"/>
              </a:spcAft>
            </a:pPr>
            <a:r>
              <a:rPr lang="en-US" dirty="0">
                <a:solidFill>
                  <a:srgbClr val="FFFF00"/>
                </a:solidFill>
              </a:rPr>
              <a:t>FACT</a:t>
            </a:r>
          </a:p>
          <a:p>
            <a:pPr>
              <a:spcAft>
                <a:spcPts val="0"/>
              </a:spcAft>
            </a:pPr>
            <a:r>
              <a:rPr lang="en-US" dirty="0"/>
              <a:t>3. Jesus was crucified by the Romans.</a:t>
            </a:r>
          </a:p>
          <a:p>
            <a:pPr>
              <a:spcAft>
                <a:spcPts val="0"/>
              </a:spcAft>
            </a:pPr>
            <a:r>
              <a:rPr lang="en-US" dirty="0"/>
              <a:t> </a:t>
            </a:r>
          </a:p>
          <a:p>
            <a:pPr>
              <a:spcAft>
                <a:spcPts val="0"/>
              </a:spcAft>
            </a:pPr>
            <a:r>
              <a:rPr lang="en-US" dirty="0">
                <a:solidFill>
                  <a:srgbClr val="FFFF00"/>
                </a:solidFill>
              </a:rPr>
              <a:t>QUESTION</a:t>
            </a:r>
          </a:p>
          <a:p>
            <a:pPr>
              <a:spcAft>
                <a:spcPts val="0"/>
              </a:spcAft>
            </a:pPr>
            <a:r>
              <a:rPr lang="en-US" dirty="0"/>
              <a:t>Why?</a:t>
            </a:r>
          </a:p>
        </p:txBody>
      </p:sp>
    </p:spTree>
    <p:extLst>
      <p:ext uri="{BB962C8B-B14F-4D97-AF65-F5344CB8AC3E}">
        <p14:creationId xmlns:p14="http://schemas.microsoft.com/office/powerpoint/2010/main" val="110100099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0"/>
              </a:spcAft>
            </a:pPr>
            <a:r>
              <a:rPr lang="en-US" dirty="0">
                <a:solidFill>
                  <a:srgbClr val="FFFF00"/>
                </a:solidFill>
              </a:rPr>
              <a:t>FACT</a:t>
            </a:r>
          </a:p>
          <a:p>
            <a:pPr marL="0">
              <a:spcAft>
                <a:spcPts val="0"/>
              </a:spcAft>
            </a:pPr>
            <a:r>
              <a:rPr lang="en-US" dirty="0"/>
              <a:t>4. The early Christians believed Jesus was the promised Messiah, the Son of God.</a:t>
            </a:r>
          </a:p>
          <a:p>
            <a:pPr marL="0">
              <a:spcAft>
                <a:spcPts val="0"/>
              </a:spcAft>
            </a:pPr>
            <a:endParaRPr lang="en-US" dirty="0"/>
          </a:p>
          <a:p>
            <a:pPr marL="0">
              <a:spcAft>
                <a:spcPts val="0"/>
              </a:spcAft>
            </a:pPr>
            <a:r>
              <a:rPr lang="en-US" dirty="0">
                <a:solidFill>
                  <a:srgbClr val="FFFF00"/>
                </a:solidFill>
              </a:rPr>
              <a:t>QUESTION</a:t>
            </a:r>
          </a:p>
          <a:p>
            <a:pPr marL="0">
              <a:spcAft>
                <a:spcPts val="0"/>
              </a:spcAft>
            </a:pPr>
            <a:r>
              <a:rPr lang="en-US" dirty="0"/>
              <a:t>Why did they believe this? </a:t>
            </a:r>
          </a:p>
        </p:txBody>
      </p:sp>
    </p:spTree>
    <p:extLst>
      <p:ext uri="{BB962C8B-B14F-4D97-AF65-F5344CB8AC3E}">
        <p14:creationId xmlns:p14="http://schemas.microsoft.com/office/powerpoint/2010/main" val="134196418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0"/>
              </a:spcAft>
            </a:pPr>
            <a:r>
              <a:rPr lang="en-US" dirty="0">
                <a:solidFill>
                  <a:srgbClr val="FFFF00"/>
                </a:solidFill>
              </a:rPr>
              <a:t>FACT</a:t>
            </a:r>
          </a:p>
          <a:p>
            <a:pPr marL="0">
              <a:spcAft>
                <a:spcPts val="0"/>
              </a:spcAft>
            </a:pPr>
            <a:r>
              <a:rPr lang="en-US" dirty="0"/>
              <a:t>5. The early Christians believed Jesus rose from the dead and openly proclaimed this to others. </a:t>
            </a:r>
          </a:p>
          <a:p>
            <a:pPr marL="0">
              <a:spcAft>
                <a:spcPts val="0"/>
              </a:spcAft>
            </a:pPr>
            <a:endParaRPr lang="en-US" dirty="0"/>
          </a:p>
          <a:p>
            <a:pPr marL="0">
              <a:spcAft>
                <a:spcPts val="0"/>
              </a:spcAft>
            </a:pPr>
            <a:r>
              <a:rPr lang="en-US" dirty="0">
                <a:solidFill>
                  <a:srgbClr val="FFFF00"/>
                </a:solidFill>
              </a:rPr>
              <a:t>QUESTION</a:t>
            </a:r>
          </a:p>
          <a:p>
            <a:pPr marL="0">
              <a:spcAft>
                <a:spcPts val="0"/>
              </a:spcAft>
            </a:pPr>
            <a:r>
              <a:rPr lang="en-US" dirty="0"/>
              <a:t>Why did they believe this? </a:t>
            </a:r>
          </a:p>
          <a:p>
            <a:pPr marL="0">
              <a:spcAft>
                <a:spcPts val="0"/>
              </a:spcAft>
            </a:pPr>
            <a:r>
              <a:rPr lang="en-US" dirty="0"/>
              <a:t>What’s behind it?</a:t>
            </a:r>
          </a:p>
        </p:txBody>
      </p:sp>
    </p:spTree>
    <p:extLst>
      <p:ext uri="{BB962C8B-B14F-4D97-AF65-F5344CB8AC3E}">
        <p14:creationId xmlns:p14="http://schemas.microsoft.com/office/powerpoint/2010/main" val="98758211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0"/>
              </a:spcAft>
            </a:pPr>
            <a:r>
              <a:rPr lang="en-US" dirty="0">
                <a:solidFill>
                  <a:srgbClr val="FFFF00"/>
                </a:solidFill>
              </a:rPr>
              <a:t>FACT</a:t>
            </a:r>
          </a:p>
          <a:p>
            <a:pPr>
              <a:spcAft>
                <a:spcPts val="0"/>
              </a:spcAft>
            </a:pPr>
            <a:r>
              <a:rPr lang="en-US" dirty="0"/>
              <a:t>6. The early Christians believed he was God in the flesh, and worshiped him as God.</a:t>
            </a:r>
          </a:p>
          <a:p>
            <a:pPr>
              <a:spcAft>
                <a:spcPts val="0"/>
              </a:spcAft>
            </a:pPr>
            <a:endParaRPr lang="en-US" dirty="0"/>
          </a:p>
          <a:p>
            <a:pPr>
              <a:spcAft>
                <a:spcPts val="0"/>
              </a:spcAft>
            </a:pPr>
            <a:r>
              <a:rPr lang="en-US" dirty="0">
                <a:solidFill>
                  <a:srgbClr val="FFFF00"/>
                </a:solidFill>
              </a:rPr>
              <a:t>QUESTIONS</a:t>
            </a:r>
          </a:p>
          <a:p>
            <a:pPr>
              <a:spcAft>
                <a:spcPts val="0"/>
              </a:spcAft>
            </a:pPr>
            <a:r>
              <a:rPr lang="en-US" dirty="0"/>
              <a:t>Where did this belief come from?</a:t>
            </a:r>
          </a:p>
          <a:p>
            <a:pPr>
              <a:spcAft>
                <a:spcPts val="0"/>
              </a:spcAft>
            </a:pPr>
            <a:r>
              <a:rPr lang="en-US" dirty="0"/>
              <a:t>What compelled them to worship him?</a:t>
            </a:r>
          </a:p>
        </p:txBody>
      </p:sp>
    </p:spTree>
    <p:extLst>
      <p:ext uri="{BB962C8B-B14F-4D97-AF65-F5344CB8AC3E}">
        <p14:creationId xmlns:p14="http://schemas.microsoft.com/office/powerpoint/2010/main" val="185260296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a:spcAft>
                <a:spcPts val="0"/>
              </a:spcAft>
            </a:pPr>
            <a:r>
              <a:rPr lang="en-US" dirty="0">
                <a:solidFill>
                  <a:srgbClr val="FFFF00"/>
                </a:solidFill>
              </a:rPr>
              <a:t>FACT</a:t>
            </a:r>
          </a:p>
          <a:p>
            <a:pPr marL="0">
              <a:spcAft>
                <a:spcPts val="0"/>
              </a:spcAft>
            </a:pPr>
            <a:r>
              <a:rPr lang="en-US" dirty="0"/>
              <a:t>7. Based on these beliefs, a whole movement not only began, but flourished.</a:t>
            </a:r>
          </a:p>
          <a:p>
            <a:pPr marL="0">
              <a:spcAft>
                <a:spcPts val="0"/>
              </a:spcAft>
            </a:pPr>
            <a:endParaRPr lang="en-US" dirty="0"/>
          </a:p>
          <a:p>
            <a:pPr marL="0">
              <a:spcAft>
                <a:spcPts val="0"/>
              </a:spcAft>
            </a:pPr>
            <a:r>
              <a:rPr lang="en-US" dirty="0">
                <a:solidFill>
                  <a:srgbClr val="FFFF00"/>
                </a:solidFill>
              </a:rPr>
              <a:t>QUESTIONS</a:t>
            </a:r>
          </a:p>
          <a:p>
            <a:pPr marL="0">
              <a:spcAft>
                <a:spcPts val="0"/>
              </a:spcAft>
            </a:pPr>
            <a:r>
              <a:rPr lang="en-US" dirty="0"/>
              <a:t>What exactly, ignited this movement? </a:t>
            </a:r>
          </a:p>
          <a:p>
            <a:pPr marL="0">
              <a:spcAft>
                <a:spcPts val="0"/>
              </a:spcAft>
            </a:pPr>
            <a:r>
              <a:rPr lang="en-US" dirty="0"/>
              <a:t>What kept it going? </a:t>
            </a:r>
          </a:p>
          <a:p>
            <a:pPr marL="0">
              <a:spcAft>
                <a:spcPts val="0"/>
              </a:spcAft>
            </a:pPr>
            <a:r>
              <a:rPr lang="en-US" dirty="0"/>
              <a:t>Why did it grow?</a:t>
            </a:r>
          </a:p>
          <a:p>
            <a:endParaRPr lang="en-US" dirty="0"/>
          </a:p>
        </p:txBody>
      </p:sp>
    </p:spTree>
    <p:extLst>
      <p:ext uri="{BB962C8B-B14F-4D97-AF65-F5344CB8AC3E}">
        <p14:creationId xmlns:p14="http://schemas.microsoft.com/office/powerpoint/2010/main" val="537118356"/>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a:spcAft>
                <a:spcPts val="0"/>
              </a:spcAft>
            </a:pPr>
            <a:r>
              <a:rPr lang="en-US" dirty="0">
                <a:solidFill>
                  <a:srgbClr val="FFFF00"/>
                </a:solidFill>
              </a:rPr>
              <a:t>FACT</a:t>
            </a:r>
          </a:p>
          <a:p>
            <a:pPr marL="0">
              <a:spcAft>
                <a:spcPts val="0"/>
              </a:spcAft>
            </a:pPr>
            <a:r>
              <a:rPr lang="en-US" dirty="0"/>
              <a:t>8. Many of the early Christians suffered persecution for these beliefs, sometimes severe.</a:t>
            </a:r>
          </a:p>
          <a:p>
            <a:pPr marL="0">
              <a:spcAft>
                <a:spcPts val="0"/>
              </a:spcAft>
            </a:pPr>
            <a:endParaRPr lang="en-US" dirty="0"/>
          </a:p>
          <a:p>
            <a:pPr marL="0">
              <a:spcAft>
                <a:spcPts val="0"/>
              </a:spcAft>
            </a:pPr>
            <a:r>
              <a:rPr lang="en-US" dirty="0">
                <a:solidFill>
                  <a:srgbClr val="FFFF00"/>
                </a:solidFill>
              </a:rPr>
              <a:t>QUESTION</a:t>
            </a:r>
          </a:p>
          <a:p>
            <a:pPr marL="0">
              <a:spcAft>
                <a:spcPts val="0"/>
              </a:spcAft>
            </a:pPr>
            <a:r>
              <a:rPr lang="en-US" dirty="0"/>
              <a:t>Why would someone suffer – even die – for a fabricated story about the resurrection of Jesus?</a:t>
            </a:r>
          </a:p>
          <a:p>
            <a:pPr marL="0"/>
            <a:endParaRPr lang="en-US" dirty="0"/>
          </a:p>
          <a:p>
            <a:pPr marL="0"/>
            <a:endParaRPr lang="en-US" dirty="0"/>
          </a:p>
          <a:p>
            <a:endParaRPr lang="en-US" dirty="0"/>
          </a:p>
        </p:txBody>
      </p:sp>
    </p:spTree>
    <p:extLst>
      <p:ext uri="{BB962C8B-B14F-4D97-AF65-F5344CB8AC3E}">
        <p14:creationId xmlns:p14="http://schemas.microsoft.com/office/powerpoint/2010/main" val="542423087"/>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a:spcAft>
                <a:spcPts val="0"/>
              </a:spcAft>
            </a:pPr>
            <a:r>
              <a:rPr lang="en-US" dirty="0">
                <a:solidFill>
                  <a:srgbClr val="FFFF00"/>
                </a:solidFill>
              </a:rPr>
              <a:t>FACT</a:t>
            </a:r>
          </a:p>
          <a:p>
            <a:pPr marL="0">
              <a:spcAft>
                <a:spcPts val="0"/>
              </a:spcAft>
            </a:pPr>
            <a:r>
              <a:rPr lang="en-US" dirty="0"/>
              <a:t>9. Some of the early followers wrote about Jesus and the early movement; these writings enjoyed widespread popularity and circulation. </a:t>
            </a:r>
          </a:p>
          <a:p>
            <a:pPr marL="0">
              <a:spcAft>
                <a:spcPts val="0"/>
              </a:spcAft>
            </a:pPr>
            <a:endParaRPr lang="en-US" dirty="0"/>
          </a:p>
          <a:p>
            <a:pPr marL="0">
              <a:spcAft>
                <a:spcPts val="0"/>
              </a:spcAft>
            </a:pPr>
            <a:r>
              <a:rPr lang="en-US" dirty="0">
                <a:solidFill>
                  <a:srgbClr val="FFFF00"/>
                </a:solidFill>
              </a:rPr>
              <a:t>QUESTION</a:t>
            </a:r>
          </a:p>
          <a:p>
            <a:pPr marL="0">
              <a:spcAft>
                <a:spcPts val="0"/>
              </a:spcAft>
            </a:pPr>
            <a:r>
              <a:rPr lang="en-US" dirty="0"/>
              <a:t>How could such writings have survived during a time when eyewitnesses could have refuted what they reported, if what they reported, could have been refuted?</a:t>
            </a:r>
          </a:p>
          <a:p>
            <a:pPr marL="0"/>
            <a:endParaRPr lang="en-US" dirty="0"/>
          </a:p>
          <a:p>
            <a:endParaRPr lang="en-US" dirty="0"/>
          </a:p>
        </p:txBody>
      </p:sp>
    </p:spTree>
    <p:extLst>
      <p:ext uri="{BB962C8B-B14F-4D97-AF65-F5344CB8AC3E}">
        <p14:creationId xmlns:p14="http://schemas.microsoft.com/office/powerpoint/2010/main" val="31249348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theme/theme1.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13872</TotalTime>
  <Words>570</Words>
  <Application>Microsoft Office PowerPoint</Application>
  <PresentationFormat>Widescreen</PresentationFormat>
  <Paragraphs>74</Paragraphs>
  <Slides>13</Slides>
  <Notes>0</Notes>
  <HiddenSlides>0</HiddenSlides>
  <MMClips>0</MMClips>
  <ScaleCrop>false</ScaleCrop>
  <HeadingPairs>
    <vt:vector size="8" baseType="variant">
      <vt:variant>
        <vt:lpstr>Fonts Used</vt:lpstr>
      </vt:variant>
      <vt:variant>
        <vt:i4>2</vt:i4>
      </vt:variant>
      <vt:variant>
        <vt:lpstr>Theme</vt:lpstr>
      </vt:variant>
      <vt:variant>
        <vt:i4>3</vt:i4>
      </vt:variant>
      <vt:variant>
        <vt:lpstr>Slide Titles</vt:lpstr>
      </vt:variant>
      <vt:variant>
        <vt:i4>13</vt:i4>
      </vt:variant>
      <vt:variant>
        <vt:lpstr>Custom Shows</vt:lpstr>
      </vt:variant>
      <vt:variant>
        <vt:i4>1</vt:i4>
      </vt:variant>
    </vt:vector>
  </HeadingPairs>
  <TitlesOfParts>
    <vt:vector size="19" baseType="lpstr">
      <vt:lpstr>Arial</vt:lpstr>
      <vt:lpstr>Calibri</vt:lpstr>
      <vt:lpstr>1_WJB1</vt:lpstr>
      <vt:lpstr>7_WJB1</vt:lpstr>
      <vt:lpstr>WJB1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Wendell Brane</dc:creator>
  <cp:lastModifiedBy>Joshua Miles</cp:lastModifiedBy>
  <cp:revision>880</cp:revision>
  <cp:lastPrinted>2022-08-21T12:02:35Z</cp:lastPrinted>
  <dcterms:created xsi:type="dcterms:W3CDTF">2021-01-08T23:52:50Z</dcterms:created>
  <dcterms:modified xsi:type="dcterms:W3CDTF">2022-11-06T18:34:30Z</dcterms:modified>
</cp:coreProperties>
</file>