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42"/>
  </p:notesMasterIdLst>
  <p:sldIdLst>
    <p:sldId id="391" r:id="rId2"/>
    <p:sldId id="477" r:id="rId3"/>
    <p:sldId id="381" r:id="rId4"/>
    <p:sldId id="424" r:id="rId5"/>
    <p:sldId id="440" r:id="rId6"/>
    <p:sldId id="380" r:id="rId7"/>
    <p:sldId id="458" r:id="rId8"/>
    <p:sldId id="444" r:id="rId9"/>
    <p:sldId id="478" r:id="rId10"/>
    <p:sldId id="479" r:id="rId11"/>
    <p:sldId id="384" r:id="rId12"/>
    <p:sldId id="480" r:id="rId13"/>
    <p:sldId id="467" r:id="rId14"/>
    <p:sldId id="455" r:id="rId15"/>
    <p:sldId id="469" r:id="rId16"/>
    <p:sldId id="481" r:id="rId17"/>
    <p:sldId id="470" r:id="rId18"/>
    <p:sldId id="471" r:id="rId19"/>
    <p:sldId id="472" r:id="rId20"/>
    <p:sldId id="500" r:id="rId21"/>
    <p:sldId id="501" r:id="rId22"/>
    <p:sldId id="473" r:id="rId23"/>
    <p:sldId id="502" r:id="rId24"/>
    <p:sldId id="483" r:id="rId25"/>
    <p:sldId id="484" r:id="rId26"/>
    <p:sldId id="485" r:id="rId27"/>
    <p:sldId id="486" r:id="rId28"/>
    <p:sldId id="487" r:id="rId29"/>
    <p:sldId id="488" r:id="rId30"/>
    <p:sldId id="489" r:id="rId31"/>
    <p:sldId id="490" r:id="rId32"/>
    <p:sldId id="491" r:id="rId33"/>
    <p:sldId id="492" r:id="rId34"/>
    <p:sldId id="493" r:id="rId35"/>
    <p:sldId id="494" r:id="rId36"/>
    <p:sldId id="495" r:id="rId37"/>
    <p:sldId id="497" r:id="rId38"/>
    <p:sldId id="496" r:id="rId39"/>
    <p:sldId id="498" r:id="rId40"/>
    <p:sldId id="49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9CC5"/>
    <a:srgbClr val="16414C"/>
    <a:srgbClr val="E8E8E8"/>
    <a:srgbClr val="E08100"/>
    <a:srgbClr val="FF9300"/>
    <a:srgbClr val="69C0C5"/>
    <a:srgbClr val="E7E2CD"/>
    <a:srgbClr val="38868F"/>
    <a:srgbClr val="49B0B8"/>
    <a:srgbClr val="C117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93"/>
    <p:restoredTop sz="94651"/>
  </p:normalViewPr>
  <p:slideViewPr>
    <p:cSldViewPr snapToGrid="0" snapToObjects="1">
      <p:cViewPr varScale="1">
        <p:scale>
          <a:sx n="106" d="100"/>
          <a:sy n="106"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0149C-D50B-3542-B16E-3E19181E4B40}" type="datetimeFigureOut">
              <a:rPr lang="en-US" smtClean="0"/>
              <a:t>12/17/22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17795-A827-0A4C-BF0D-FA1E6E0E9011}" type="slidenum">
              <a:rPr lang="en-US" smtClean="0"/>
              <a:t>‹#›</a:t>
            </a:fld>
            <a:endParaRPr lang="en-US"/>
          </a:p>
        </p:txBody>
      </p:sp>
    </p:spTree>
    <p:extLst>
      <p:ext uri="{BB962C8B-B14F-4D97-AF65-F5344CB8AC3E}">
        <p14:creationId xmlns:p14="http://schemas.microsoft.com/office/powerpoint/2010/main" val="79810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a:t>
            </a:fld>
            <a:endParaRPr lang="en-US"/>
          </a:p>
        </p:txBody>
      </p:sp>
    </p:spTree>
    <p:extLst>
      <p:ext uri="{BB962C8B-B14F-4D97-AF65-F5344CB8AC3E}">
        <p14:creationId xmlns:p14="http://schemas.microsoft.com/office/powerpoint/2010/main" val="253601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3</a:t>
            </a:fld>
            <a:endParaRPr lang="en-US"/>
          </a:p>
        </p:txBody>
      </p:sp>
    </p:spTree>
    <p:extLst>
      <p:ext uri="{BB962C8B-B14F-4D97-AF65-F5344CB8AC3E}">
        <p14:creationId xmlns:p14="http://schemas.microsoft.com/office/powerpoint/2010/main" val="3502435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4</a:t>
            </a:fld>
            <a:endParaRPr lang="en-US"/>
          </a:p>
        </p:txBody>
      </p:sp>
    </p:spTree>
    <p:extLst>
      <p:ext uri="{BB962C8B-B14F-4D97-AF65-F5344CB8AC3E}">
        <p14:creationId xmlns:p14="http://schemas.microsoft.com/office/powerpoint/2010/main" val="750377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9</a:t>
            </a:fld>
            <a:endParaRPr lang="en-US"/>
          </a:p>
        </p:txBody>
      </p:sp>
    </p:spTree>
    <p:extLst>
      <p:ext uri="{BB962C8B-B14F-4D97-AF65-F5344CB8AC3E}">
        <p14:creationId xmlns:p14="http://schemas.microsoft.com/office/powerpoint/2010/main" val="222753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13</a:t>
            </a:fld>
            <a:endParaRPr lang="en-US"/>
          </a:p>
        </p:txBody>
      </p:sp>
    </p:spTree>
    <p:extLst>
      <p:ext uri="{BB962C8B-B14F-4D97-AF65-F5344CB8AC3E}">
        <p14:creationId xmlns:p14="http://schemas.microsoft.com/office/powerpoint/2010/main" val="249305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15</a:t>
            </a:fld>
            <a:endParaRPr lang="en-US"/>
          </a:p>
        </p:txBody>
      </p:sp>
    </p:spTree>
    <p:extLst>
      <p:ext uri="{BB962C8B-B14F-4D97-AF65-F5344CB8AC3E}">
        <p14:creationId xmlns:p14="http://schemas.microsoft.com/office/powerpoint/2010/main" val="273454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720B3-618E-3C47-A06F-E745AE12DF7F}" type="slidenum">
              <a:rPr lang="en-US" smtClean="0"/>
              <a:t>23</a:t>
            </a:fld>
            <a:endParaRPr lang="en-US"/>
          </a:p>
        </p:txBody>
      </p:sp>
    </p:spTree>
    <p:extLst>
      <p:ext uri="{BB962C8B-B14F-4D97-AF65-F5344CB8AC3E}">
        <p14:creationId xmlns:p14="http://schemas.microsoft.com/office/powerpoint/2010/main" val="750440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5375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9773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12/17/22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0405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12/17/22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749388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12/17/22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9050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12/17/22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84169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12/17/22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829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6741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773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12/17/22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623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94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12/17/22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3109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12/17/22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759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12/17/22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82426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12/17/22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83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12/17/22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6535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0841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12/17/22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79177085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lassic.studylight.org/desk/?query=ro+5:13&amp;sr=1&amp;t=niv" TargetMode="External"/><Relationship Id="rId2" Type="http://schemas.openxmlformats.org/officeDocument/2006/relationships/hyperlink" Target="http://classic.studylight.org/desk/?query=ro+5:12&amp;sr=1&amp;t=niv" TargetMode="External"/><Relationship Id="rId1" Type="http://schemas.openxmlformats.org/officeDocument/2006/relationships/slideLayout" Target="../slideLayouts/slideLayout2.xml"/><Relationship Id="rId4" Type="http://schemas.openxmlformats.org/officeDocument/2006/relationships/hyperlink" Target="http://classic.studylight.org/desk/?query=ro+5:14&amp;sr=1&amp;t=ni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lassic.studylight.org/desk/?query=ro+5:16&amp;sr=1&amp;t=niv" TargetMode="External"/><Relationship Id="rId2" Type="http://schemas.openxmlformats.org/officeDocument/2006/relationships/hyperlink" Target="http://classic.studylight.org/desk/?query=ro+5:15&amp;sr=1&amp;t=niv" TargetMode="External"/><Relationship Id="rId1" Type="http://schemas.openxmlformats.org/officeDocument/2006/relationships/slideLayout" Target="../slideLayouts/slideLayout2.xml"/><Relationship Id="rId4" Type="http://schemas.openxmlformats.org/officeDocument/2006/relationships/hyperlink" Target="http://classic.studylight.org/desk/?query=ro+5:17&amp;sr=1&amp;t=niv"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lassic.studylight.org/desk/?query=ro+5:19&amp;sr=1&amp;t=niv" TargetMode="External"/><Relationship Id="rId2" Type="http://schemas.openxmlformats.org/officeDocument/2006/relationships/hyperlink" Target="http://classic.studylight.org/desk/?query=ro+5:18&amp;sr=1&amp;t=niv" TargetMode="External"/><Relationship Id="rId1" Type="http://schemas.openxmlformats.org/officeDocument/2006/relationships/slideLayout" Target="../slideLayouts/slideLayout2.xml"/><Relationship Id="rId5" Type="http://schemas.openxmlformats.org/officeDocument/2006/relationships/hyperlink" Target="http://classic.studylight.org/desk/?query=ro+5:21&amp;sr=1&amp;t=niv" TargetMode="External"/><Relationship Id="rId4" Type="http://schemas.openxmlformats.org/officeDocument/2006/relationships/hyperlink" Target="http://classic.studylight.org/desk/?query=ro+5:20&amp;sr=1&amp;t=ni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lassic.studylight.org/desk/?query=ro+5:13&amp;sr=1&amp;t=niv" TargetMode="External"/><Relationship Id="rId2" Type="http://schemas.openxmlformats.org/officeDocument/2006/relationships/hyperlink" Target="http://classic.studylight.org/desk/?query=ro+5:12&amp;sr=1&amp;t=niv" TargetMode="External"/><Relationship Id="rId1" Type="http://schemas.openxmlformats.org/officeDocument/2006/relationships/slideLayout" Target="../slideLayouts/slideLayout2.xml"/><Relationship Id="rId4" Type="http://schemas.openxmlformats.org/officeDocument/2006/relationships/hyperlink" Target="http://classic.studylight.org/desk/?query=ro+5:14&amp;sr=1&amp;t=ni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lassic.studylight.org/desk/?query=ro+5:16&amp;sr=1&amp;t=niv" TargetMode="External"/><Relationship Id="rId2" Type="http://schemas.openxmlformats.org/officeDocument/2006/relationships/hyperlink" Target="http://classic.studylight.org/desk/?query=ro+5:15&amp;sr=1&amp;t=niv" TargetMode="External"/><Relationship Id="rId1" Type="http://schemas.openxmlformats.org/officeDocument/2006/relationships/slideLayout" Target="../slideLayouts/slideLayout2.xml"/><Relationship Id="rId4" Type="http://schemas.openxmlformats.org/officeDocument/2006/relationships/hyperlink" Target="http://classic.studylight.org/desk/?query=ro+5:17&amp;sr=1&amp;t=niv"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classic.studylight.org/desk/?query=ro+5:12&amp;sr=1&amp;t=ni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classic.studylight.org/desk/?query=ro+5:12&amp;sr=1&amp;t=ni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lassic.studylight.org/desk/?query=ro+5:19&amp;sr=1&amp;t=niv" TargetMode="External"/><Relationship Id="rId2" Type="http://schemas.openxmlformats.org/officeDocument/2006/relationships/hyperlink" Target="http://classic.studylight.org/desk/?query=ro+5:12&amp;sr=1&amp;t=ni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classic.studylight.org/desk/?query=ro+5:12&amp;sr=1&amp;t=ni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classic.studylight.org/desk/?query=ro+5:12&amp;sr=1&amp;t=ni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classic.studylight.org/desk/?query=ro+5:12&amp;sr=1&amp;t=ni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classic.studylight.org/desk/?query=ro+5:12&amp;sr=1&amp;t=ni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lassic.studylight.org/desk/?query=ro+5:14&amp;sr=1&amp;t=niv" TargetMode="External"/><Relationship Id="rId2" Type="http://schemas.openxmlformats.org/officeDocument/2006/relationships/hyperlink" Target="http://classic.studylight.org/desk/?query=ro+5:13&amp;sr=1&amp;t=ni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classic.studylight.org/desk/?query=ro+5:14&amp;sr=1&amp;t=niv" TargetMode="External"/><Relationship Id="rId2" Type="http://schemas.openxmlformats.org/officeDocument/2006/relationships/hyperlink" Target="http://classic.studylight.org/desk/?query=ro+5:13&amp;sr=1&amp;t=ni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lassic.studylight.org/desk/?query=ro+5:14&amp;sr=1&amp;t=niv" TargetMode="External"/><Relationship Id="rId2" Type="http://schemas.openxmlformats.org/officeDocument/2006/relationships/hyperlink" Target="http://classic.studylight.org/desk/?query=ro+5:13&amp;sr=1&amp;t=niv"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classic.studylight.org/desk/?query=ro+5:16&amp;sr=1&amp;t=niv" TargetMode="External"/><Relationship Id="rId2" Type="http://schemas.openxmlformats.org/officeDocument/2006/relationships/hyperlink" Target="http://classic.studylight.org/desk/?query=ro+5:15&amp;sr=1&amp;t=niv" TargetMode="External"/><Relationship Id="rId1" Type="http://schemas.openxmlformats.org/officeDocument/2006/relationships/slideLayout" Target="../slideLayouts/slideLayout2.xml"/><Relationship Id="rId4" Type="http://schemas.openxmlformats.org/officeDocument/2006/relationships/hyperlink" Target="http://classic.studylight.org/desk/?query=ro+5:17&amp;sr=1&amp;t=niv"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classic.studylight.org/desk/?query=ro+5:19&amp;sr=1&amp;t=niv" TargetMode="External"/><Relationship Id="rId2" Type="http://schemas.openxmlformats.org/officeDocument/2006/relationships/hyperlink" Target="http://classic.studylight.org/desk/?query=ro+5:18&amp;sr=1&amp;t=ni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lassic.studylight.org/desk/?query=ro+5:19&amp;sr=1&amp;t=niv" TargetMode="External"/><Relationship Id="rId2" Type="http://schemas.openxmlformats.org/officeDocument/2006/relationships/hyperlink" Target="http://classic.studylight.org/desk/?query=ro+5:18&amp;sr=1&amp;t=ni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lassic.studylight.org/desk/?query=ro+5:20&amp;sr=1&amp;t=ni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classic.studylight.org/desk/?query=ro+5:21&amp;sr=1&amp;t=ni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6589B4D-3D86-7E47-A882-FF8440376490}"/>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X	</a:t>
            </a:r>
            <a:r>
              <a:rPr lang="en-US" sz="3600" dirty="0">
                <a:solidFill>
                  <a:srgbClr val="FFC000"/>
                </a:solidFill>
              </a:rPr>
              <a:t>5:12-21</a:t>
            </a:r>
          </a:p>
        </p:txBody>
      </p:sp>
    </p:spTree>
    <p:extLst>
      <p:ext uri="{BB962C8B-B14F-4D97-AF65-F5344CB8AC3E}">
        <p14:creationId xmlns:p14="http://schemas.microsoft.com/office/powerpoint/2010/main" val="3187569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88275-20F6-E038-22D5-528DE0C9AF7C}"/>
              </a:ext>
            </a:extLst>
          </p:cNvPr>
          <p:cNvSpPr>
            <a:spLocks noGrp="1"/>
          </p:cNvSpPr>
          <p:nvPr>
            <p:ph idx="1"/>
          </p:nvPr>
        </p:nvSpPr>
        <p:spPr>
          <a:xfrm>
            <a:off x="1120245" y="1405466"/>
            <a:ext cx="9666288" cy="4148666"/>
          </a:xfrm>
          <a:solidFill>
            <a:srgbClr val="16414C"/>
          </a:solidFill>
        </p:spPr>
        <p:txBody>
          <a:bodyPr>
            <a:normAutofit/>
          </a:bodyPr>
          <a:lstStyle/>
          <a:p>
            <a:pPr marL="0" indent="0">
              <a:buNone/>
            </a:pPr>
            <a:r>
              <a:rPr lang="en-US" sz="3200" b="0" i="0" u="none" strike="noStrike" dirty="0">
                <a:effectLst/>
                <a:latin typeface="+mn-lt"/>
              </a:rPr>
              <a:t>‘He writes the same way in all his letters, speaking in them of these matters. His letters contain some things that are hard to understand, which ignorant and unstable people distort, as they do the other Scriptures, to their own destruction.’</a:t>
            </a:r>
          </a:p>
          <a:p>
            <a:pPr marL="0" indent="0">
              <a:buNone/>
            </a:pPr>
            <a:r>
              <a:rPr lang="en-US" sz="3200" dirty="0">
                <a:latin typeface="+mn-lt"/>
              </a:rPr>
              <a:t>													</a:t>
            </a:r>
            <a:r>
              <a:rPr lang="en-US" sz="3200" b="0" i="0" u="none" strike="noStrike" dirty="0">
                <a:solidFill>
                  <a:srgbClr val="FFC000"/>
                </a:solidFill>
                <a:effectLst/>
                <a:latin typeface="+mn-lt"/>
              </a:rPr>
              <a:t>2 Peter 3:16</a:t>
            </a:r>
            <a:endParaRPr lang="en-US" sz="3200" dirty="0">
              <a:solidFill>
                <a:srgbClr val="FFC000"/>
              </a:solidFill>
              <a:latin typeface="+mn-lt"/>
            </a:endParaRPr>
          </a:p>
        </p:txBody>
      </p:sp>
    </p:spTree>
    <p:extLst>
      <p:ext uri="{BB962C8B-B14F-4D97-AF65-F5344CB8AC3E}">
        <p14:creationId xmlns:p14="http://schemas.microsoft.com/office/powerpoint/2010/main" val="895525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929375" y="357182"/>
            <a:ext cx="7164757" cy="666398"/>
          </a:xfrm>
        </p:spPr>
        <p:txBody>
          <a:bodyPr/>
          <a:lstStyle/>
          <a:p>
            <a:r>
              <a:rPr lang="en-US" sz="3600" dirty="0"/>
              <a:t>Romans </a:t>
            </a:r>
            <a:r>
              <a:rPr lang="en-US" sz="3600" dirty="0">
                <a:solidFill>
                  <a:srgbClr val="FFC000"/>
                </a:solidFill>
              </a:rPr>
              <a:t>3:20</a:t>
            </a:r>
            <a:r>
              <a:rPr lang="en-US" sz="2800" dirty="0">
                <a:solidFill>
                  <a:srgbClr val="FFC000"/>
                </a:solidFill>
              </a:rPr>
              <a:t>a</a:t>
            </a:r>
            <a:r>
              <a:rPr lang="en-US" sz="3600" dirty="0"/>
              <a:t> &amp; </a:t>
            </a:r>
            <a:r>
              <a:rPr lang="en-US" sz="3600" dirty="0">
                <a:solidFill>
                  <a:srgbClr val="FFC000"/>
                </a:solidFill>
              </a:rPr>
              <a:t>2:7   </a:t>
            </a:r>
            <a:r>
              <a:rPr lang="en-US" sz="3600" dirty="0">
                <a:solidFill>
                  <a:schemeClr val="bg2">
                    <a:lumMod val="40000"/>
                    <a:lumOff val="60000"/>
                  </a:schemeClr>
                </a:solidFill>
              </a:rPr>
              <a:t>(2011 NIV) </a:t>
            </a:r>
            <a:r>
              <a:rPr lang="en-US" sz="3600" dirty="0"/>
              <a:t>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564640"/>
            <a:ext cx="11169177" cy="4714240"/>
          </a:xfrm>
        </p:spPr>
        <p:txBody>
          <a:bodyPr>
            <a:noAutofit/>
          </a:bodyPr>
          <a:lstStyle/>
          <a:p>
            <a:pPr marL="0" indent="0">
              <a:buNone/>
            </a:pPr>
            <a:r>
              <a:rPr lang="en-US" sz="3600" dirty="0">
                <a:solidFill>
                  <a:srgbClr val="FFC000"/>
                </a:solidFill>
                <a:latin typeface="+mn-lt"/>
              </a:rPr>
              <a:t>3:20</a:t>
            </a:r>
            <a:r>
              <a:rPr lang="en-US" sz="2800" dirty="0">
                <a:solidFill>
                  <a:srgbClr val="FFC000"/>
                </a:solidFill>
                <a:latin typeface="+mn-lt"/>
              </a:rPr>
              <a:t>a</a:t>
            </a:r>
            <a:r>
              <a:rPr lang="en-US" sz="3600" baseline="30000" dirty="0">
                <a:solidFill>
                  <a:schemeClr val="accent3">
                    <a:lumMod val="60000"/>
                    <a:lumOff val="40000"/>
                  </a:schemeClr>
                </a:solidFill>
                <a:latin typeface="+mn-lt"/>
              </a:rPr>
              <a:t>  </a:t>
            </a:r>
            <a:r>
              <a:rPr lang="en-US" sz="3600" dirty="0">
                <a:latin typeface="+mn-lt"/>
              </a:rPr>
              <a:t>Therefore, no one will be declared righteous in God’s</a:t>
            </a:r>
            <a:r>
              <a:rPr lang="en-US" sz="3600" dirty="0">
                <a:solidFill>
                  <a:schemeClr val="tx1">
                    <a:lumMod val="85000"/>
                  </a:schemeClr>
                </a:solidFill>
                <a:latin typeface="+mn-lt"/>
              </a:rPr>
              <a:t> </a:t>
            </a:r>
            <a:r>
              <a:rPr lang="en-US" sz="3600" dirty="0">
                <a:latin typeface="+mn-lt"/>
              </a:rPr>
              <a:t>sight by observing the law</a:t>
            </a:r>
          </a:p>
          <a:p>
            <a:pPr marL="0" indent="0">
              <a:buNone/>
            </a:pPr>
            <a:endParaRPr lang="en-US" sz="3600" i="0" u="none" strike="noStrike" dirty="0">
              <a:solidFill>
                <a:srgbClr val="FFC000"/>
              </a:solidFill>
              <a:effectLst/>
              <a:latin typeface="+mn-lt"/>
            </a:endParaRPr>
          </a:p>
          <a:p>
            <a:pPr marL="0" indent="0">
              <a:buNone/>
            </a:pPr>
            <a:r>
              <a:rPr lang="en-US" sz="3600" i="0" u="none" strike="noStrike" dirty="0">
                <a:solidFill>
                  <a:srgbClr val="FFC000"/>
                </a:solidFill>
                <a:effectLst/>
                <a:latin typeface="+mn-lt"/>
              </a:rPr>
              <a:t>2:7</a:t>
            </a:r>
            <a:r>
              <a:rPr lang="en-US" sz="3600" b="1" i="0" u="none" strike="noStrike" baseline="30000" dirty="0">
                <a:solidFill>
                  <a:srgbClr val="000000"/>
                </a:solidFill>
                <a:effectLst/>
                <a:latin typeface="+mn-lt"/>
              </a:rPr>
              <a:t>  </a:t>
            </a:r>
            <a:r>
              <a:rPr lang="en-US" sz="3600" b="0" i="0" u="none" strike="noStrike" dirty="0">
                <a:effectLst/>
                <a:latin typeface="+mn-lt"/>
              </a:rPr>
              <a:t>To those who by persistence in doing good seek glory, honor and immortality, he will give eternal life.</a:t>
            </a:r>
            <a:endParaRPr lang="en-US" sz="3600" dirty="0">
              <a:latin typeface="+mn-lt"/>
            </a:endParaRPr>
          </a:p>
        </p:txBody>
      </p:sp>
    </p:spTree>
    <p:extLst>
      <p:ext uri="{BB962C8B-B14F-4D97-AF65-F5344CB8AC3E}">
        <p14:creationId xmlns:p14="http://schemas.microsoft.com/office/powerpoint/2010/main" val="3992128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88275-20F6-E038-22D5-528DE0C9AF7C}"/>
              </a:ext>
            </a:extLst>
          </p:cNvPr>
          <p:cNvSpPr>
            <a:spLocks noGrp="1"/>
          </p:cNvSpPr>
          <p:nvPr>
            <p:ph idx="1"/>
          </p:nvPr>
        </p:nvSpPr>
        <p:spPr>
          <a:xfrm>
            <a:off x="1204910" y="1439331"/>
            <a:ext cx="9666288" cy="3826933"/>
          </a:xfrm>
          <a:solidFill>
            <a:srgbClr val="16414C"/>
          </a:solidFill>
        </p:spPr>
        <p:txBody>
          <a:bodyPr>
            <a:normAutofit/>
          </a:bodyPr>
          <a:lstStyle/>
          <a:p>
            <a:pPr marL="0" indent="0">
              <a:buNone/>
            </a:pPr>
            <a:endParaRPr lang="en-US" sz="3600" b="0" i="0" u="none" strike="noStrike" dirty="0">
              <a:effectLst/>
              <a:latin typeface="+mn-lt"/>
            </a:endParaRPr>
          </a:p>
          <a:p>
            <a:pPr marL="0" indent="0">
              <a:buNone/>
            </a:pPr>
            <a:r>
              <a:rPr lang="en-US" sz="3600" b="0" i="0" u="none" strike="noStrike" dirty="0">
                <a:effectLst/>
                <a:latin typeface="+mn-lt"/>
              </a:rPr>
              <a:t>‘You see that a person is considered righteous by what they do and not by faith alone.’</a:t>
            </a:r>
            <a:r>
              <a:rPr lang="en-US" sz="3200" b="0" i="0" u="none" strike="noStrike" dirty="0">
                <a:effectLst/>
                <a:latin typeface="+mn-lt"/>
              </a:rPr>
              <a:t>	</a:t>
            </a:r>
          </a:p>
          <a:p>
            <a:pPr marL="0" indent="0">
              <a:buNone/>
            </a:pPr>
            <a:r>
              <a:rPr lang="en-US" sz="3200" dirty="0">
                <a:latin typeface="+mn-lt"/>
              </a:rPr>
              <a:t>													</a:t>
            </a:r>
            <a:r>
              <a:rPr lang="en-US" sz="3600" b="0" i="0" u="none" strike="noStrike" dirty="0">
                <a:solidFill>
                  <a:srgbClr val="FFC000"/>
                </a:solidFill>
                <a:effectLst/>
                <a:latin typeface="+mn-lt"/>
              </a:rPr>
              <a:t>James 2:24</a:t>
            </a:r>
            <a:endParaRPr lang="en-US" sz="3200" dirty="0">
              <a:solidFill>
                <a:srgbClr val="FFC000"/>
              </a:solidFill>
              <a:latin typeface="+mn-lt"/>
            </a:endParaRPr>
          </a:p>
        </p:txBody>
      </p:sp>
    </p:spTree>
    <p:extLst>
      <p:ext uri="{BB962C8B-B14F-4D97-AF65-F5344CB8AC3E}">
        <p14:creationId xmlns:p14="http://schemas.microsoft.com/office/powerpoint/2010/main" val="118348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6589B4D-3D86-7E47-A882-FF8440376490}"/>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Review	</a:t>
            </a:r>
            <a:r>
              <a:rPr lang="en-US" sz="3600" dirty="0">
                <a:solidFill>
                  <a:srgbClr val="FFC000"/>
                </a:solidFill>
              </a:rPr>
              <a:t>5:1-11</a:t>
            </a:r>
          </a:p>
        </p:txBody>
      </p:sp>
      <p:sp>
        <p:nvSpPr>
          <p:cNvPr id="5" name="Title 1">
            <a:extLst>
              <a:ext uri="{FF2B5EF4-FFF2-40B4-BE49-F238E27FC236}">
                <a16:creationId xmlns:a16="http://schemas.microsoft.com/office/drawing/2014/main" id="{6BEAD289-1D2E-2599-6D1C-E0B31D9C9484}"/>
              </a:ext>
            </a:extLst>
          </p:cNvPr>
          <p:cNvSpPr txBox="1">
            <a:spLocks/>
          </p:cNvSpPr>
          <p:nvPr/>
        </p:nvSpPr>
        <p:spPr>
          <a:xfrm>
            <a:off x="4902184" y="4422039"/>
            <a:ext cx="6481761" cy="94051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i="1" dirty="0">
                <a:solidFill>
                  <a:schemeClr val="tx1">
                    <a:lumMod val="95000"/>
                  </a:schemeClr>
                </a:solidFill>
              </a:rPr>
              <a:t>The Expectation of Justification</a:t>
            </a:r>
          </a:p>
        </p:txBody>
      </p:sp>
    </p:spTree>
    <p:extLst>
      <p:ext uri="{BB962C8B-B14F-4D97-AF65-F5344CB8AC3E}">
        <p14:creationId xmlns:p14="http://schemas.microsoft.com/office/powerpoint/2010/main" val="719386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 	</a:t>
            </a:r>
            <a:r>
              <a:rPr lang="en-US" sz="3200" dirty="0">
                <a:solidFill>
                  <a:schemeClr val="bg2">
                    <a:lumMod val="40000"/>
                    <a:lumOff val="60000"/>
                  </a:schemeClr>
                </a:solidFill>
              </a:rPr>
              <a:t>(2011 NIV)	</a:t>
            </a:r>
          </a:p>
        </p:txBody>
      </p:sp>
      <p:sp>
        <p:nvSpPr>
          <p:cNvPr id="4" name="Title 1">
            <a:extLst>
              <a:ext uri="{FF2B5EF4-FFF2-40B4-BE49-F238E27FC236}">
                <a16:creationId xmlns:a16="http://schemas.microsoft.com/office/drawing/2014/main" id="{355C1CF6-C7D0-FC70-26F6-85B13FC9DB25}"/>
              </a:ext>
            </a:extLst>
          </p:cNvPr>
          <p:cNvSpPr txBox="1">
            <a:spLocks/>
          </p:cNvSpPr>
          <p:nvPr/>
        </p:nvSpPr>
        <p:spPr>
          <a:xfrm>
            <a:off x="1828504" y="2596605"/>
            <a:ext cx="8152293" cy="166479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600" dirty="0">
                <a:solidFill>
                  <a:schemeClr val="accent5">
                    <a:lumMod val="20000"/>
                    <a:lumOff val="80000"/>
                  </a:schemeClr>
                </a:solidFill>
                <a:latin typeface="Times New Roman" panose="02020603050405020304" pitchFamily="18" charset="0"/>
                <a:cs typeface="Times New Roman" panose="02020603050405020304" pitchFamily="18" charset="0"/>
              </a:rPr>
              <a:t>‘already but not yet’</a:t>
            </a:r>
          </a:p>
        </p:txBody>
      </p:sp>
      <p:sp>
        <p:nvSpPr>
          <p:cNvPr id="7" name="Content Placeholder 2">
            <a:extLst>
              <a:ext uri="{FF2B5EF4-FFF2-40B4-BE49-F238E27FC236}">
                <a16:creationId xmlns:a16="http://schemas.microsoft.com/office/drawing/2014/main" id="{CC0EAC1D-3C78-BB47-FDE4-31579DEA7EEB}"/>
              </a:ext>
            </a:extLst>
          </p:cNvPr>
          <p:cNvSpPr>
            <a:spLocks noGrp="1"/>
          </p:cNvSpPr>
          <p:nvPr>
            <p:ph idx="1"/>
          </p:nvPr>
        </p:nvSpPr>
        <p:spPr>
          <a:xfrm>
            <a:off x="464023" y="1348866"/>
            <a:ext cx="11357863" cy="5280533"/>
          </a:xfrm>
        </p:spPr>
        <p:txBody>
          <a:bodyPr>
            <a:noAutofit/>
          </a:bodyPr>
          <a:lstStyle/>
          <a:p>
            <a:pPr marL="0" indent="0">
              <a:buNone/>
            </a:pPr>
            <a:r>
              <a:rPr lang="en-US" sz="3600" b="1" baseline="30000" dirty="0">
                <a:solidFill>
                  <a:srgbClr val="FFC000"/>
                </a:solidFill>
                <a:effectLst/>
                <a:latin typeface="+mn-lt"/>
                <a:ea typeface="Times New Roman" panose="02020603050405020304" pitchFamily="18" charset="0"/>
                <a:cs typeface="Segoe UI" panose="020B0502040204020203" pitchFamily="34" charset="0"/>
              </a:rPr>
              <a:t>1 </a:t>
            </a:r>
            <a:r>
              <a:rPr lang="en-US" sz="3600" dirty="0">
                <a:effectLst/>
                <a:latin typeface="+mn-lt"/>
                <a:ea typeface="Times New Roman" panose="02020603050405020304" pitchFamily="18" charset="0"/>
                <a:cs typeface="Times New Roman" panose="02020603050405020304" pitchFamily="18" charset="0"/>
              </a:rPr>
              <a:t>Therefore, since we have been justified through faith</a:t>
            </a:r>
            <a:r>
              <a:rPr lang="en-US" sz="3600" dirty="0">
                <a:latin typeface="+mn-lt"/>
                <a:ea typeface="Times New Roman" panose="02020603050405020304" pitchFamily="18" charset="0"/>
                <a:cs typeface="Times New Roman" panose="02020603050405020304" pitchFamily="18" charset="0"/>
              </a:rPr>
              <a:t> </a:t>
            </a:r>
            <a:r>
              <a:rPr lang="en-US" sz="3600" dirty="0">
                <a:effectLst/>
                <a:latin typeface="+mn-lt"/>
                <a:ea typeface="Times New Roman" panose="02020603050405020304" pitchFamily="18" charset="0"/>
                <a:cs typeface="Times New Roman" panose="02020603050405020304" pitchFamily="18" charset="0"/>
              </a:rPr>
              <a:t>we have peace with God through our Lord Jesus Christ.</a:t>
            </a:r>
            <a:endParaRPr lang="en-US" sz="3600" dirty="0">
              <a:latin typeface="+mn-lt"/>
            </a:endParaRPr>
          </a:p>
        </p:txBody>
      </p:sp>
    </p:spTree>
    <p:extLst>
      <p:ext uri="{BB962C8B-B14F-4D97-AF65-F5344CB8AC3E}">
        <p14:creationId xmlns:p14="http://schemas.microsoft.com/office/powerpoint/2010/main" val="49577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6589B4D-3D86-7E47-A882-FF8440376490}"/>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x	</a:t>
            </a:r>
            <a:r>
              <a:rPr lang="en-US" sz="3600" dirty="0">
                <a:solidFill>
                  <a:srgbClr val="FFC000"/>
                </a:solidFill>
              </a:rPr>
              <a:t>5:12-21</a:t>
            </a:r>
          </a:p>
        </p:txBody>
      </p:sp>
      <p:sp>
        <p:nvSpPr>
          <p:cNvPr id="5" name="Title 1">
            <a:extLst>
              <a:ext uri="{FF2B5EF4-FFF2-40B4-BE49-F238E27FC236}">
                <a16:creationId xmlns:a16="http://schemas.microsoft.com/office/drawing/2014/main" id="{6BEAD289-1D2E-2599-6D1C-E0B31D9C9484}"/>
              </a:ext>
            </a:extLst>
          </p:cNvPr>
          <p:cNvSpPr txBox="1">
            <a:spLocks/>
          </p:cNvSpPr>
          <p:nvPr/>
        </p:nvSpPr>
        <p:spPr>
          <a:xfrm>
            <a:off x="6094788" y="3183485"/>
            <a:ext cx="5135545" cy="21875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i="1" dirty="0">
                <a:solidFill>
                  <a:schemeClr val="tx1">
                    <a:lumMod val="95000"/>
                  </a:schemeClr>
                </a:solidFill>
              </a:rPr>
              <a:t>Death Through Adam</a:t>
            </a:r>
          </a:p>
          <a:p>
            <a:pPr algn="ctr"/>
            <a:endParaRPr lang="en-US" sz="1600" b="1" i="1" dirty="0">
              <a:solidFill>
                <a:schemeClr val="tx1">
                  <a:lumMod val="95000"/>
                </a:schemeClr>
              </a:solidFill>
            </a:endParaRPr>
          </a:p>
          <a:p>
            <a:pPr algn="ctr"/>
            <a:r>
              <a:rPr lang="en-US" sz="3600" b="1" i="1" dirty="0">
                <a:solidFill>
                  <a:schemeClr val="tx1">
                    <a:lumMod val="95000"/>
                  </a:schemeClr>
                </a:solidFill>
              </a:rPr>
              <a:t>Life Through Christ</a:t>
            </a:r>
          </a:p>
        </p:txBody>
      </p:sp>
    </p:spTree>
    <p:extLst>
      <p:ext uri="{BB962C8B-B14F-4D97-AF65-F5344CB8AC3E}">
        <p14:creationId xmlns:p14="http://schemas.microsoft.com/office/powerpoint/2010/main" val="355758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5:10	</a:t>
            </a:r>
            <a:r>
              <a:rPr lang="en-US" sz="3200" dirty="0">
                <a:solidFill>
                  <a:schemeClr val="bg2">
                    <a:lumMod val="40000"/>
                    <a:lumOff val="60000"/>
                  </a:schemeClr>
                </a:solidFill>
              </a:rPr>
              <a:t>(2011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464105"/>
          </a:xfrm>
        </p:spPr>
        <p:txBody>
          <a:bodyPr>
            <a:noAutofit/>
          </a:bodyPr>
          <a:lstStyle/>
          <a:p>
            <a:pPr marL="0" indent="0">
              <a:buNone/>
            </a:pPr>
            <a:r>
              <a:rPr lang="en-US" sz="3600" b="1" baseline="300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10</a:t>
            </a:r>
            <a:r>
              <a:rPr lang="en-US" sz="3600" b="1" baseline="30000" dirty="0">
                <a:effectLst/>
                <a:latin typeface="+mn-lt"/>
                <a:ea typeface="Times New Roman" panose="02020603050405020304" pitchFamily="18" charset="0"/>
                <a:cs typeface="Segoe UI" panose="020B0502040204020203" pitchFamily="34" charset="0"/>
              </a:rPr>
              <a:t> </a:t>
            </a:r>
            <a:r>
              <a:rPr lang="en-US" sz="3600" dirty="0">
                <a:effectLst/>
                <a:latin typeface="+mn-lt"/>
                <a:ea typeface="Times New Roman" panose="02020603050405020304" pitchFamily="18" charset="0"/>
                <a:cs typeface="Segoe UI" panose="020B0502040204020203" pitchFamily="34" charset="0"/>
              </a:rPr>
              <a:t>For if, while we were God’s enemies, we were reconciled to him through the death of his Son, </a:t>
            </a:r>
            <a:r>
              <a:rPr lang="en-US" sz="36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how much more</a:t>
            </a:r>
            <a:r>
              <a:rPr lang="en-US" sz="3600" dirty="0">
                <a:effectLst/>
                <a:latin typeface="+mn-lt"/>
                <a:ea typeface="Times New Roman" panose="02020603050405020304" pitchFamily="18" charset="0"/>
                <a:cs typeface="Segoe UI" panose="020B0502040204020203" pitchFamily="34" charset="0"/>
              </a:rPr>
              <a:t>, having been reconciled, </a:t>
            </a:r>
            <a:r>
              <a:rPr lang="en-US" sz="3600" dirty="0">
                <a:solidFill>
                  <a:schemeClr val="accent3">
                    <a:lumMod val="60000"/>
                    <a:lumOff val="40000"/>
                  </a:schemeClr>
                </a:solidFill>
                <a:effectLst/>
                <a:latin typeface="+mn-lt"/>
                <a:ea typeface="Times New Roman" panose="02020603050405020304" pitchFamily="18" charset="0"/>
                <a:cs typeface="Segoe UI" panose="020B0502040204020203" pitchFamily="34" charset="0"/>
              </a:rPr>
              <a:t>shall we be saved through his life! </a:t>
            </a:r>
            <a:endParaRPr lang="en-US" sz="3600" dirty="0">
              <a:solidFill>
                <a:schemeClr val="accent3">
                  <a:lumMod val="60000"/>
                  <a:lumOff val="40000"/>
                </a:schemeClr>
              </a:solidFill>
              <a:latin typeface="+mn-lt"/>
            </a:endParaRPr>
          </a:p>
        </p:txBody>
      </p:sp>
    </p:spTree>
    <p:extLst>
      <p:ext uri="{BB962C8B-B14F-4D97-AF65-F5344CB8AC3E}">
        <p14:creationId xmlns:p14="http://schemas.microsoft.com/office/powerpoint/2010/main" val="127709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5:12-21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894087"/>
          </a:xfrm>
        </p:spPr>
        <p:txBody>
          <a:bodyPr>
            <a:noAutofit/>
          </a:bodyPr>
          <a:lstStyle/>
          <a:p>
            <a:pPr marL="0" indent="0">
              <a:buNone/>
            </a:pPr>
            <a:r>
              <a:rPr lang="en-US" sz="32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12</a:t>
            </a:r>
            <a:r>
              <a:rPr lang="en-US" sz="3200" dirty="0">
                <a:effectLst/>
                <a:latin typeface="+mn-lt"/>
                <a:ea typeface="Times New Roman" panose="02020603050405020304" pitchFamily="18" charset="0"/>
                <a:cs typeface="Times New Roman" panose="02020603050405020304" pitchFamily="18" charset="0"/>
              </a:rPr>
              <a:t> Therefore, just as sin entered the world through one man, and death through sin, and in this way death came to all men, because all sinned  –  </a:t>
            </a:r>
            <a:r>
              <a:rPr lang="en-US" sz="3200" u="sng" baseline="30000" dirty="0">
                <a:solidFill>
                  <a:schemeClr val="accent3">
                    <a:lumMod val="40000"/>
                    <a:lumOff val="60000"/>
                  </a:schemeClr>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13</a:t>
            </a:r>
            <a:r>
              <a:rPr lang="en-US" sz="3200" dirty="0">
                <a:effectLst/>
                <a:latin typeface="+mn-lt"/>
                <a:ea typeface="Times New Roman" panose="02020603050405020304" pitchFamily="18" charset="0"/>
                <a:cs typeface="Times New Roman" panose="02020603050405020304" pitchFamily="18" charset="0"/>
              </a:rPr>
              <a:t> (for before the law was given, sin was in the world. But sin is not taken into account when there is no law. </a:t>
            </a:r>
          </a:p>
          <a:p>
            <a:pPr marL="0" indent="0">
              <a:buNone/>
            </a:pPr>
            <a:r>
              <a:rPr lang="en-US" sz="3200" u="sng" baseline="30000" dirty="0">
                <a:solidFill>
                  <a:schemeClr val="accent3">
                    <a:lumMod val="40000"/>
                    <a:lumOff val="60000"/>
                  </a:schemeClr>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14</a:t>
            </a:r>
            <a:r>
              <a:rPr lang="en-US" sz="3200" dirty="0">
                <a:effectLst/>
                <a:latin typeface="+mn-lt"/>
                <a:ea typeface="Times New Roman" panose="02020603050405020304" pitchFamily="18" charset="0"/>
                <a:cs typeface="Times New Roman" panose="02020603050405020304" pitchFamily="18" charset="0"/>
              </a:rPr>
              <a:t> Nevertheless, death reigned from the time of Adam to the time of Moses, even over those who did not sin by breaking a command, as did Adam, who was a </a:t>
            </a:r>
            <a:r>
              <a:rPr lang="en-US" sz="3200" i="1" dirty="0">
                <a:effectLst/>
                <a:latin typeface="+mn-lt"/>
                <a:ea typeface="Times New Roman" panose="02020603050405020304" pitchFamily="18" charset="0"/>
                <a:cs typeface="Times New Roman" panose="02020603050405020304" pitchFamily="18" charset="0"/>
              </a:rPr>
              <a:t>pattern</a:t>
            </a:r>
            <a:r>
              <a:rPr lang="en-US" sz="3200" dirty="0">
                <a:effectLst/>
                <a:latin typeface="+mn-lt"/>
                <a:ea typeface="Times New Roman" panose="02020603050405020304" pitchFamily="18" charset="0"/>
                <a:cs typeface="Times New Roman" panose="02020603050405020304" pitchFamily="18" charset="0"/>
              </a:rPr>
              <a:t> of the one to come.)</a:t>
            </a:r>
            <a:endParaRPr lang="en-US" sz="3200" dirty="0">
              <a:latin typeface="+mn-lt"/>
            </a:endParaRPr>
          </a:p>
        </p:txBody>
      </p:sp>
    </p:spTree>
    <p:extLst>
      <p:ext uri="{BB962C8B-B14F-4D97-AF65-F5344CB8AC3E}">
        <p14:creationId xmlns:p14="http://schemas.microsoft.com/office/powerpoint/2010/main" val="2415871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5:12-21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063175"/>
            <a:ext cx="11205463" cy="5777891"/>
          </a:xfrm>
        </p:spPr>
        <p:txBody>
          <a:bodyPr>
            <a:noAutofit/>
          </a:bodyPr>
          <a:lstStyle/>
          <a:p>
            <a:pPr marL="0" indent="0">
              <a:buNone/>
            </a:pPr>
            <a:r>
              <a:rPr lang="en-US" sz="305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15</a:t>
            </a:r>
            <a:r>
              <a:rPr lang="en-US" sz="3050" dirty="0">
                <a:effectLst/>
                <a:latin typeface="+mn-lt"/>
                <a:ea typeface="Times New Roman" panose="02020603050405020304" pitchFamily="18" charset="0"/>
                <a:cs typeface="Times New Roman" panose="02020603050405020304" pitchFamily="18" charset="0"/>
              </a:rPr>
              <a:t> But the gift is not like the trespass. For if the many       died by the trespass of the one man, how much more did God's grace and the gift that came by the grace of the one man, Jesus Christ, overflow to the many! </a:t>
            </a:r>
            <a:r>
              <a:rPr lang="en-US" sz="3050" u="sng" baseline="30000" dirty="0">
                <a:solidFill>
                  <a:schemeClr val="accent3">
                    <a:lumMod val="40000"/>
                    <a:lumOff val="60000"/>
                  </a:schemeClr>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16</a:t>
            </a:r>
            <a:r>
              <a:rPr lang="en-US" sz="3050" dirty="0">
                <a:solidFill>
                  <a:schemeClr val="accent3">
                    <a:lumMod val="40000"/>
                    <a:lumOff val="60000"/>
                  </a:schemeClr>
                </a:solidFill>
                <a:effectLst/>
                <a:latin typeface="+mn-lt"/>
                <a:ea typeface="Times New Roman" panose="02020603050405020304" pitchFamily="18" charset="0"/>
                <a:cs typeface="Times New Roman" panose="02020603050405020304" pitchFamily="18" charset="0"/>
              </a:rPr>
              <a:t> </a:t>
            </a:r>
            <a:r>
              <a:rPr lang="en-US" sz="3050" dirty="0">
                <a:effectLst/>
                <a:latin typeface="+mn-lt"/>
                <a:ea typeface="Times New Roman" panose="02020603050405020304" pitchFamily="18" charset="0"/>
                <a:cs typeface="Times New Roman" panose="02020603050405020304" pitchFamily="18" charset="0"/>
              </a:rPr>
              <a:t>Again, the gift of God is not like the result of the one man's sin: The judgment followed one sin and brought condemnation, but the gift followed many trespasses and brought justification. </a:t>
            </a:r>
            <a:r>
              <a:rPr lang="en-US" sz="3050" u="sng" baseline="30000" dirty="0">
                <a:solidFill>
                  <a:schemeClr val="accent3">
                    <a:lumMod val="40000"/>
                    <a:lumOff val="60000"/>
                  </a:schemeClr>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17</a:t>
            </a:r>
            <a:r>
              <a:rPr lang="en-US" sz="3050" dirty="0">
                <a:effectLst/>
                <a:latin typeface="+mn-lt"/>
                <a:ea typeface="Times New Roman" panose="02020603050405020304" pitchFamily="18" charset="0"/>
                <a:cs typeface="Times New Roman" panose="02020603050405020304" pitchFamily="18" charset="0"/>
              </a:rPr>
              <a:t> For if, by the trespass of the one man, death reigned through that one man, how much more will those who receive God's abundant provision of grace and of the gift of righteousness reign in life through the one man, Jesus Christ. </a:t>
            </a:r>
            <a:endParaRPr lang="en-US" sz="3050" dirty="0">
              <a:latin typeface="+mn-lt"/>
            </a:endParaRPr>
          </a:p>
        </p:txBody>
      </p:sp>
    </p:spTree>
    <p:extLst>
      <p:ext uri="{BB962C8B-B14F-4D97-AF65-F5344CB8AC3E}">
        <p14:creationId xmlns:p14="http://schemas.microsoft.com/office/powerpoint/2010/main" val="393331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5:12-21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201912"/>
            <a:ext cx="11053063" cy="5503691"/>
          </a:xfrm>
        </p:spPr>
        <p:txBody>
          <a:bodyPr>
            <a:noAutofit/>
          </a:bodyPr>
          <a:lstStyle/>
          <a:p>
            <a:pPr marL="0" marR="0" indent="0">
              <a:spcBef>
                <a:spcPts val="900"/>
              </a:spcBef>
              <a:spcAft>
                <a:spcPts val="0"/>
              </a:spcAft>
              <a:buNone/>
            </a:pPr>
            <a:r>
              <a:rPr lang="en-US" sz="31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18</a:t>
            </a:r>
            <a:r>
              <a:rPr lang="en-US" sz="3100" dirty="0">
                <a:solidFill>
                  <a:schemeClr val="accent3">
                    <a:lumMod val="40000"/>
                    <a:lumOff val="60000"/>
                  </a:schemeClr>
                </a:solidFill>
                <a:effectLst/>
                <a:latin typeface="+mn-lt"/>
                <a:ea typeface="Times New Roman" panose="02020603050405020304" pitchFamily="18" charset="0"/>
              </a:rPr>
              <a:t> </a:t>
            </a:r>
            <a:r>
              <a:rPr lang="en-US" sz="3100" dirty="0">
                <a:effectLst/>
                <a:latin typeface="+mn-lt"/>
                <a:ea typeface="Times New Roman" panose="02020603050405020304" pitchFamily="18" charset="0"/>
              </a:rPr>
              <a:t>Consequently, just as the result of one trespass was condemnation for all men, so also the result of one act of righteousness was justification that brings life for all men. </a:t>
            </a:r>
            <a:r>
              <a:rPr lang="en-US" sz="3100" u="sng" baseline="30000" dirty="0">
                <a:solidFill>
                  <a:schemeClr val="accent3">
                    <a:lumMod val="40000"/>
                    <a:lumOff val="60000"/>
                  </a:schemeClr>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19</a:t>
            </a:r>
            <a:r>
              <a:rPr lang="en-US" sz="3100" dirty="0">
                <a:solidFill>
                  <a:schemeClr val="accent3">
                    <a:lumMod val="40000"/>
                    <a:lumOff val="60000"/>
                  </a:schemeClr>
                </a:solidFill>
                <a:effectLst/>
                <a:latin typeface="+mn-lt"/>
                <a:ea typeface="Times New Roman" panose="02020603050405020304" pitchFamily="18" charset="0"/>
              </a:rPr>
              <a:t> </a:t>
            </a:r>
            <a:r>
              <a:rPr lang="en-US" sz="3100" dirty="0">
                <a:effectLst/>
                <a:latin typeface="+mn-lt"/>
                <a:ea typeface="Times New Roman" panose="02020603050405020304" pitchFamily="18" charset="0"/>
              </a:rPr>
              <a:t>For just as through the disobedience of the one man the many were made sinners, so also through the obedience of the one man the many will be made righteous. </a:t>
            </a:r>
            <a:r>
              <a:rPr lang="en-US" sz="3100" u="sng" baseline="30000" dirty="0">
                <a:solidFill>
                  <a:schemeClr val="accent3">
                    <a:lumMod val="40000"/>
                    <a:lumOff val="60000"/>
                  </a:schemeClr>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20</a:t>
            </a:r>
            <a:r>
              <a:rPr lang="en-US" sz="3100" dirty="0">
                <a:effectLst/>
                <a:latin typeface="+mn-lt"/>
                <a:ea typeface="Times New Roman" panose="02020603050405020304" pitchFamily="18" charset="0"/>
              </a:rPr>
              <a:t> The law was added so that the trespass might increase. But where sin increased, grace increased all the more, </a:t>
            </a:r>
            <a:r>
              <a:rPr lang="en-US" sz="3100" u="sng" baseline="30000" dirty="0">
                <a:solidFill>
                  <a:schemeClr val="accent3">
                    <a:lumMod val="40000"/>
                    <a:lumOff val="60000"/>
                  </a:schemeClr>
                </a:solidFill>
                <a:effectLst/>
                <a:latin typeface="+mn-lt"/>
                <a:ea typeface="Times New Roman" panose="02020603050405020304" pitchFamily="18" charset="0"/>
                <a:hlinkClick r:id="rId5">
                  <a:extLst>
                    <a:ext uri="{A12FA001-AC4F-418D-AE19-62706E023703}">
                      <ahyp:hlinkClr xmlns:ahyp="http://schemas.microsoft.com/office/drawing/2018/hyperlinkcolor" val="tx"/>
                    </a:ext>
                  </a:extLst>
                </a:hlinkClick>
              </a:rPr>
              <a:t>21</a:t>
            </a:r>
            <a:r>
              <a:rPr lang="en-US" sz="3100" dirty="0">
                <a:effectLst/>
                <a:latin typeface="+mn-lt"/>
                <a:ea typeface="Times New Roman" panose="02020603050405020304" pitchFamily="18" charset="0"/>
              </a:rPr>
              <a:t> so that, just as sin reigned in death, so also grace might reign through righteousness to bring eternal life through Jesus Christ our Lord. </a:t>
            </a:r>
          </a:p>
        </p:txBody>
      </p:sp>
    </p:spTree>
    <p:extLst>
      <p:ext uri="{BB962C8B-B14F-4D97-AF65-F5344CB8AC3E}">
        <p14:creationId xmlns:p14="http://schemas.microsoft.com/office/powerpoint/2010/main" val="123362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veryone Is On The Naughty List Calvinist Santa T Shirt 444&quot; Poster for  Sale by fqthxyng | Redbubble">
            <a:extLst>
              <a:ext uri="{FF2B5EF4-FFF2-40B4-BE49-F238E27FC236}">
                <a16:creationId xmlns:a16="http://schemas.microsoft.com/office/drawing/2014/main" id="{2A3EE3F4-C155-1D0A-9174-B94E9E9005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62" t="19650" r="17641" b="20526"/>
          <a:stretch/>
        </p:blipFill>
        <p:spPr bwMode="auto">
          <a:xfrm>
            <a:off x="3104151" y="385009"/>
            <a:ext cx="5043237" cy="6141944"/>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a:extLst>
              <a:ext uri="{FF2B5EF4-FFF2-40B4-BE49-F238E27FC236}">
                <a16:creationId xmlns:a16="http://schemas.microsoft.com/office/drawing/2014/main" id="{7E9495B8-9490-75B8-DD69-5A2363B6F7E2}"/>
              </a:ext>
            </a:extLst>
          </p:cNvPr>
          <p:cNvSpPr/>
          <p:nvPr/>
        </p:nvSpPr>
        <p:spPr>
          <a:xfrm>
            <a:off x="7002376" y="902376"/>
            <a:ext cx="4475750" cy="2658976"/>
          </a:xfrm>
          <a:prstGeom prst="wedgeEllipseCallout">
            <a:avLst>
              <a:gd name="adj1" fmla="val -52145"/>
              <a:gd name="adj2" fmla="val 60390"/>
            </a:avLst>
          </a:prstGeom>
          <a:solidFill>
            <a:srgbClr val="E8E8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ysClr val="windowText" lastClr="000000"/>
                </a:solidFill>
                <a:latin typeface="Baskerville" panose="02020502070401020303" pitchFamily="18" charset="0"/>
                <a:ea typeface="Baskerville" panose="02020502070401020303" pitchFamily="18" charset="0"/>
                <a:cs typeface="Times New Roman" panose="02020603050405020304" pitchFamily="18" charset="0"/>
              </a:rPr>
              <a:t>“…and there’s nothing you can do about it!”</a:t>
            </a:r>
          </a:p>
        </p:txBody>
      </p:sp>
    </p:spTree>
    <p:extLst>
      <p:ext uri="{BB962C8B-B14F-4D97-AF65-F5344CB8AC3E}">
        <p14:creationId xmlns:p14="http://schemas.microsoft.com/office/powerpoint/2010/main" val="260768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5:12-21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894087"/>
          </a:xfrm>
        </p:spPr>
        <p:txBody>
          <a:bodyPr>
            <a:noAutofit/>
          </a:bodyPr>
          <a:lstStyle/>
          <a:p>
            <a:pPr marL="0" indent="0">
              <a:buNone/>
            </a:pPr>
            <a:r>
              <a:rPr lang="en-US" sz="32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12</a:t>
            </a:r>
            <a:r>
              <a:rPr lang="en-US" sz="3200" dirty="0">
                <a:effectLst/>
                <a:latin typeface="+mn-lt"/>
                <a:ea typeface="Times New Roman" panose="02020603050405020304" pitchFamily="18" charset="0"/>
                <a:cs typeface="Times New Roman" panose="02020603050405020304" pitchFamily="18" charset="0"/>
              </a:rPr>
              <a:t> Therefore, just as sin entered the world through one man, and death through sin, and in this way death came to all men, because all sinned  –  </a:t>
            </a:r>
            <a:r>
              <a:rPr lang="en-US" sz="3200" u="sng" baseline="30000" dirty="0">
                <a:solidFill>
                  <a:schemeClr val="bg2">
                    <a:lumMod val="60000"/>
                    <a:lumOff val="40000"/>
                  </a:schemeClr>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13</a:t>
            </a:r>
            <a:r>
              <a:rPr lang="en-US" sz="3200" dirty="0">
                <a:solidFill>
                  <a:schemeClr val="bg2">
                    <a:lumMod val="60000"/>
                    <a:lumOff val="40000"/>
                  </a:schemeClr>
                </a:solidFill>
                <a:effectLst/>
                <a:latin typeface="+mn-lt"/>
                <a:ea typeface="Times New Roman" panose="02020603050405020304" pitchFamily="18" charset="0"/>
                <a:cs typeface="Times New Roman" panose="02020603050405020304" pitchFamily="18" charset="0"/>
              </a:rPr>
              <a:t> (for before the law was given, sin was in the world. But sin is not taken into account when there is no law. </a:t>
            </a:r>
          </a:p>
          <a:p>
            <a:pPr marL="0" indent="0">
              <a:buNone/>
            </a:pPr>
            <a:r>
              <a:rPr lang="en-US" sz="3200" u="sng" baseline="30000" dirty="0">
                <a:solidFill>
                  <a:schemeClr val="bg2">
                    <a:lumMod val="60000"/>
                    <a:lumOff val="40000"/>
                  </a:schemeClr>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14</a:t>
            </a:r>
            <a:r>
              <a:rPr lang="en-US" sz="3200" dirty="0">
                <a:solidFill>
                  <a:schemeClr val="bg2">
                    <a:lumMod val="60000"/>
                    <a:lumOff val="40000"/>
                  </a:schemeClr>
                </a:solidFill>
                <a:effectLst/>
                <a:latin typeface="+mn-lt"/>
                <a:ea typeface="Times New Roman" panose="02020603050405020304" pitchFamily="18" charset="0"/>
                <a:cs typeface="Times New Roman" panose="02020603050405020304" pitchFamily="18" charset="0"/>
              </a:rPr>
              <a:t> Nevertheless, death reigned from the time of Adam to the time of Moses, even over those who did not sin by breaking a command, as did Adam, who was a </a:t>
            </a:r>
            <a:r>
              <a:rPr lang="en-US" sz="3200" i="1" dirty="0">
                <a:solidFill>
                  <a:schemeClr val="bg2">
                    <a:lumMod val="60000"/>
                    <a:lumOff val="40000"/>
                  </a:schemeClr>
                </a:solidFill>
                <a:effectLst/>
                <a:latin typeface="+mn-lt"/>
                <a:ea typeface="Times New Roman" panose="02020603050405020304" pitchFamily="18" charset="0"/>
                <a:cs typeface="Times New Roman" panose="02020603050405020304" pitchFamily="18" charset="0"/>
              </a:rPr>
              <a:t>pattern</a:t>
            </a:r>
            <a:r>
              <a:rPr lang="en-US" sz="3200" dirty="0">
                <a:solidFill>
                  <a:schemeClr val="bg2">
                    <a:lumMod val="60000"/>
                    <a:lumOff val="40000"/>
                  </a:schemeClr>
                </a:solidFill>
                <a:effectLst/>
                <a:latin typeface="+mn-lt"/>
                <a:ea typeface="Times New Roman" panose="02020603050405020304" pitchFamily="18" charset="0"/>
                <a:cs typeface="Times New Roman" panose="02020603050405020304" pitchFamily="18" charset="0"/>
              </a:rPr>
              <a:t> of the one to come.)</a:t>
            </a:r>
            <a:endParaRPr lang="en-US" sz="3200" dirty="0">
              <a:solidFill>
                <a:schemeClr val="bg2">
                  <a:lumMod val="60000"/>
                  <a:lumOff val="40000"/>
                </a:schemeClr>
              </a:solidFill>
              <a:latin typeface="+mn-lt"/>
            </a:endParaRPr>
          </a:p>
        </p:txBody>
      </p:sp>
    </p:spTree>
    <p:extLst>
      <p:ext uri="{BB962C8B-B14F-4D97-AF65-F5344CB8AC3E}">
        <p14:creationId xmlns:p14="http://schemas.microsoft.com/office/powerpoint/2010/main" val="298522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5:12-21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063175"/>
            <a:ext cx="11205463" cy="5777891"/>
          </a:xfrm>
        </p:spPr>
        <p:txBody>
          <a:bodyPr>
            <a:noAutofit/>
          </a:bodyPr>
          <a:lstStyle/>
          <a:p>
            <a:pPr marL="0" indent="0">
              <a:buNone/>
            </a:pPr>
            <a:r>
              <a:rPr lang="en-US" sz="3050" u="sng" baseline="30000" dirty="0">
                <a:solidFill>
                  <a:schemeClr val="bg2">
                    <a:lumMod val="60000"/>
                    <a:lumOff val="4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15</a:t>
            </a:r>
            <a:r>
              <a:rPr lang="en-US" sz="3050" dirty="0">
                <a:solidFill>
                  <a:schemeClr val="bg2">
                    <a:lumMod val="60000"/>
                    <a:lumOff val="40000"/>
                  </a:schemeClr>
                </a:solidFill>
                <a:effectLst/>
                <a:latin typeface="+mn-lt"/>
                <a:ea typeface="Times New Roman" panose="02020603050405020304" pitchFamily="18" charset="0"/>
                <a:cs typeface="Times New Roman" panose="02020603050405020304" pitchFamily="18" charset="0"/>
              </a:rPr>
              <a:t> But the gift is not like the trespass. For if the many       died by the trespass of the one man, how much more did God's grace and the gift that came by the grace of the one man, Jesus Christ, overflow to the many! </a:t>
            </a:r>
            <a:r>
              <a:rPr lang="en-US" sz="3050" u="sng" baseline="30000" dirty="0">
                <a:solidFill>
                  <a:schemeClr val="bg2">
                    <a:lumMod val="60000"/>
                    <a:lumOff val="40000"/>
                  </a:schemeClr>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16</a:t>
            </a:r>
            <a:r>
              <a:rPr lang="en-US" sz="3050" dirty="0">
                <a:solidFill>
                  <a:schemeClr val="bg2">
                    <a:lumMod val="60000"/>
                    <a:lumOff val="40000"/>
                  </a:schemeClr>
                </a:solidFill>
                <a:effectLst/>
                <a:latin typeface="+mn-lt"/>
                <a:ea typeface="Times New Roman" panose="02020603050405020304" pitchFamily="18" charset="0"/>
                <a:cs typeface="Times New Roman" panose="02020603050405020304" pitchFamily="18" charset="0"/>
              </a:rPr>
              <a:t> Again, the gift of God is not like the result of the one man's sin: The judgment followed one sin and brought condemnation, but the gift followed many trespasses and brought justification. </a:t>
            </a:r>
            <a:r>
              <a:rPr lang="en-US" sz="3050" u="sng" baseline="30000" dirty="0">
                <a:solidFill>
                  <a:schemeClr val="bg2">
                    <a:lumMod val="60000"/>
                    <a:lumOff val="40000"/>
                  </a:schemeClr>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17</a:t>
            </a:r>
            <a:r>
              <a:rPr lang="en-US" sz="3050" dirty="0">
                <a:solidFill>
                  <a:schemeClr val="bg2">
                    <a:lumMod val="60000"/>
                    <a:lumOff val="40000"/>
                  </a:schemeClr>
                </a:solidFill>
                <a:effectLst/>
                <a:latin typeface="+mn-lt"/>
                <a:ea typeface="Times New Roman" panose="02020603050405020304" pitchFamily="18" charset="0"/>
                <a:cs typeface="Times New Roman" panose="02020603050405020304" pitchFamily="18" charset="0"/>
              </a:rPr>
              <a:t> For if, by the trespass of the one man, death reigned through that one man, how much more will those who receive God's abundant provision of grace and of the gift of righteousness reign in life through the one man, Jesus Christ. </a:t>
            </a:r>
            <a:endParaRPr lang="en-US" sz="3050" dirty="0">
              <a:solidFill>
                <a:schemeClr val="bg2">
                  <a:lumMod val="60000"/>
                  <a:lumOff val="40000"/>
                </a:schemeClr>
              </a:solidFill>
              <a:latin typeface="+mn-lt"/>
            </a:endParaRPr>
          </a:p>
        </p:txBody>
      </p:sp>
    </p:spTree>
    <p:extLst>
      <p:ext uri="{BB962C8B-B14F-4D97-AF65-F5344CB8AC3E}">
        <p14:creationId xmlns:p14="http://schemas.microsoft.com/office/powerpoint/2010/main" val="3258514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5:12</a:t>
            </a:r>
            <a:r>
              <a:rPr lang="en-US" sz="2800" dirty="0"/>
              <a:t>a</a:t>
            </a:r>
            <a:r>
              <a:rPr lang="en-US" sz="3200" dirty="0"/>
              <a:t>,18</a:t>
            </a:r>
            <a:r>
              <a:rPr lang="en-US" sz="2800" dirty="0"/>
              <a:t>b</a:t>
            </a:r>
            <a:r>
              <a:rPr lang="en-US" sz="3200" dirty="0"/>
              <a:t>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70"/>
            <a:ext cx="11087001" cy="2379488"/>
          </a:xfrm>
        </p:spPr>
        <p:txBody>
          <a:bodyPr>
            <a:noAutofit/>
          </a:bodyPr>
          <a:lstStyle/>
          <a:p>
            <a:pPr marL="0" indent="0">
              <a:buNone/>
            </a:pPr>
            <a:r>
              <a:rPr lang="en-US" sz="3600" u="sng" baseline="30000" dirty="0">
                <a:solidFill>
                  <a:srgbClr val="FFC000"/>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12</a:t>
            </a:r>
            <a:r>
              <a:rPr lang="en-US" sz="3600" dirty="0">
                <a:effectLst/>
                <a:latin typeface="+mn-lt"/>
                <a:ea typeface="Times New Roman" panose="02020603050405020304" pitchFamily="18" charset="0"/>
                <a:cs typeface="Times New Roman" panose="02020603050405020304" pitchFamily="18" charset="0"/>
              </a:rPr>
              <a:t> Therefore, just as sin entered the world through one man, and death through sin… </a:t>
            </a:r>
            <a:r>
              <a:rPr lang="en-US" sz="3600" u="sng" baseline="30000" dirty="0">
                <a:solidFill>
                  <a:srgbClr val="FFC000"/>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18</a:t>
            </a:r>
            <a:r>
              <a:rPr lang="en-US" sz="3600" dirty="0">
                <a:solidFill>
                  <a:srgbClr val="FFC000"/>
                </a:solidFill>
                <a:effectLst/>
                <a:latin typeface="+mn-lt"/>
                <a:ea typeface="Times New Roman" panose="02020603050405020304" pitchFamily="18" charset="0"/>
                <a:cs typeface="Times New Roman" panose="02020603050405020304" pitchFamily="18" charset="0"/>
              </a:rPr>
              <a:t> </a:t>
            </a:r>
            <a:r>
              <a:rPr lang="en-US" sz="3600" dirty="0">
                <a:effectLst/>
                <a:latin typeface="+mn-lt"/>
                <a:ea typeface="Times New Roman" panose="02020603050405020304" pitchFamily="18" charset="0"/>
              </a:rPr>
              <a:t>so also the result of one act of righteousness was justification that brings life for all men. </a:t>
            </a:r>
            <a:endParaRPr lang="en-US" sz="3600" dirty="0">
              <a:latin typeface="+mn-lt"/>
            </a:endParaRPr>
          </a:p>
        </p:txBody>
      </p:sp>
      <p:sp>
        <p:nvSpPr>
          <p:cNvPr id="4" name="TextBox 3">
            <a:extLst>
              <a:ext uri="{FF2B5EF4-FFF2-40B4-BE49-F238E27FC236}">
                <a16:creationId xmlns:a16="http://schemas.microsoft.com/office/drawing/2014/main" id="{1E351138-D2D9-B149-848C-F18D491C3E6C}"/>
              </a:ext>
            </a:extLst>
          </p:cNvPr>
          <p:cNvSpPr txBox="1"/>
          <p:nvPr/>
        </p:nvSpPr>
        <p:spPr>
          <a:xfrm>
            <a:off x="1144338" y="4106335"/>
            <a:ext cx="10065525" cy="1985159"/>
          </a:xfrm>
          <a:prstGeom prst="rect">
            <a:avLst/>
          </a:prstGeom>
          <a:noFill/>
        </p:spPr>
        <p:txBody>
          <a:bodyPr wrap="square" rtlCol="0">
            <a:spAutoFit/>
          </a:bodyPr>
          <a:lstStyle/>
          <a:p>
            <a:pPr marL="514350" marR="0" indent="-514350">
              <a:spcBef>
                <a:spcPts val="900"/>
              </a:spcBef>
              <a:spcAft>
                <a:spcPts val="0"/>
              </a:spcAft>
              <a:buAutoNum type="arabicParenBoth"/>
            </a:pPr>
            <a:r>
              <a:rPr lang="en-US" sz="3600" dirty="0">
                <a:solidFill>
                  <a:schemeClr val="accent3">
                    <a:lumMod val="40000"/>
                    <a:lumOff val="60000"/>
                  </a:schemeClr>
                </a:solidFill>
                <a:effectLst/>
                <a:latin typeface="Helvetica" pitchFamily="2" charset="0"/>
                <a:ea typeface="Times New Roman" panose="02020603050405020304" pitchFamily="18" charset="0"/>
              </a:rPr>
              <a:t> Sin came to all mankind through</a:t>
            </a:r>
            <a:r>
              <a:rPr lang="en-US" sz="3600" dirty="0">
                <a:solidFill>
                  <a:schemeClr val="accent3">
                    <a:lumMod val="40000"/>
                    <a:lumOff val="60000"/>
                  </a:schemeClr>
                </a:solidFill>
                <a:latin typeface="Helvetica" pitchFamily="2" charset="0"/>
                <a:ea typeface="Times New Roman" panose="02020603050405020304" pitchFamily="18" charset="0"/>
              </a:rPr>
              <a:t> </a:t>
            </a:r>
            <a:r>
              <a:rPr lang="en-US" sz="3600" dirty="0">
                <a:solidFill>
                  <a:schemeClr val="accent3">
                    <a:lumMod val="40000"/>
                    <a:lumOff val="60000"/>
                  </a:schemeClr>
                </a:solidFill>
                <a:effectLst/>
                <a:latin typeface="Helvetica" pitchFamily="2" charset="0"/>
                <a:ea typeface="Times New Roman" panose="02020603050405020304" pitchFamily="18" charset="0"/>
              </a:rPr>
              <a:t>Adam’s act. </a:t>
            </a:r>
          </a:p>
          <a:p>
            <a:pPr marL="514350" marR="0" indent="-514350">
              <a:spcBef>
                <a:spcPts val="900"/>
              </a:spcBef>
              <a:spcAft>
                <a:spcPts val="0"/>
              </a:spcAft>
              <a:buAutoNum type="arabicParenBoth"/>
            </a:pPr>
            <a:r>
              <a:rPr lang="en-US" sz="3600" dirty="0">
                <a:solidFill>
                  <a:schemeClr val="accent3">
                    <a:lumMod val="40000"/>
                    <a:lumOff val="60000"/>
                  </a:schemeClr>
                </a:solidFill>
                <a:effectLst/>
                <a:latin typeface="Helvetica" pitchFamily="2" charset="0"/>
                <a:ea typeface="Times New Roman" panose="02020603050405020304" pitchFamily="18" charset="0"/>
              </a:rPr>
              <a:t> Death came to all through sin. </a:t>
            </a:r>
          </a:p>
          <a:p>
            <a:pPr marL="514350" marR="0" indent="-514350">
              <a:spcBef>
                <a:spcPts val="900"/>
              </a:spcBef>
              <a:spcAft>
                <a:spcPts val="0"/>
              </a:spcAft>
              <a:buAutoNum type="arabicParenBoth"/>
            </a:pPr>
            <a:r>
              <a:rPr lang="en-US" sz="3600" dirty="0">
                <a:solidFill>
                  <a:srgbClr val="FFC000"/>
                </a:solidFill>
                <a:latin typeface="Helvetica" pitchFamily="2" charset="0"/>
                <a:ea typeface="Times New Roman" panose="02020603050405020304" pitchFamily="18" charset="0"/>
                <a:cs typeface="Times New Roman" panose="02020603050405020304" pitchFamily="18" charset="0"/>
              </a:rPr>
              <a:t> </a:t>
            </a:r>
            <a:r>
              <a:rPr lang="en-US" sz="3600" dirty="0">
                <a:solidFill>
                  <a:srgbClr val="FFC000"/>
                </a:solidFill>
                <a:effectLst/>
                <a:latin typeface="Helvetica" pitchFamily="2" charset="0"/>
                <a:ea typeface="Times New Roman" panose="02020603050405020304" pitchFamily="18" charset="0"/>
                <a:cs typeface="Times New Roman" panose="02020603050405020304" pitchFamily="18" charset="0"/>
              </a:rPr>
              <a:t>Life comes to all through Jesus’ act.</a:t>
            </a:r>
            <a:endParaRPr lang="en-US" sz="3600" dirty="0">
              <a:solidFill>
                <a:srgbClr val="FFC000"/>
              </a:solidFill>
            </a:endParaRPr>
          </a:p>
        </p:txBody>
      </p:sp>
    </p:spTree>
    <p:extLst>
      <p:ext uri="{BB962C8B-B14F-4D97-AF65-F5344CB8AC3E}">
        <p14:creationId xmlns:p14="http://schemas.microsoft.com/office/powerpoint/2010/main" val="188982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r>
              <a:rPr lang="en-US" sz="8800" dirty="0"/>
              <a:t> </a:t>
            </a:r>
            <a:r>
              <a:rPr lang="en-US" dirty="0">
                <a:solidFill>
                  <a:schemeClr val="bg1"/>
                </a:solidFill>
              </a:rPr>
              <a:t> </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6589B4D-3D86-7E47-A882-FF8440376490}"/>
              </a:ext>
            </a:extLst>
          </p:cNvPr>
          <p:cNvSpPr txBox="1">
            <a:spLocks/>
          </p:cNvSpPr>
          <p:nvPr/>
        </p:nvSpPr>
        <p:spPr>
          <a:xfrm>
            <a:off x="1215933" y="4758098"/>
            <a:ext cx="4642168"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PART x	</a:t>
            </a:r>
            <a:r>
              <a:rPr lang="en-US" sz="3600" dirty="0">
                <a:solidFill>
                  <a:srgbClr val="FFC000"/>
                </a:solidFill>
              </a:rPr>
              <a:t>5:12-21</a:t>
            </a:r>
          </a:p>
        </p:txBody>
      </p:sp>
      <p:sp>
        <p:nvSpPr>
          <p:cNvPr id="5" name="Title 1">
            <a:extLst>
              <a:ext uri="{FF2B5EF4-FFF2-40B4-BE49-F238E27FC236}">
                <a16:creationId xmlns:a16="http://schemas.microsoft.com/office/drawing/2014/main" id="{6BEAD289-1D2E-2599-6D1C-E0B31D9C9484}"/>
              </a:ext>
            </a:extLst>
          </p:cNvPr>
          <p:cNvSpPr txBox="1">
            <a:spLocks/>
          </p:cNvSpPr>
          <p:nvPr/>
        </p:nvSpPr>
        <p:spPr>
          <a:xfrm>
            <a:off x="6094788" y="3183485"/>
            <a:ext cx="5135545" cy="21875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i="1" dirty="0">
                <a:solidFill>
                  <a:schemeClr val="tx1">
                    <a:lumMod val="95000"/>
                  </a:schemeClr>
                </a:solidFill>
              </a:rPr>
              <a:t>Death Through Adam</a:t>
            </a:r>
          </a:p>
          <a:p>
            <a:pPr algn="ctr"/>
            <a:endParaRPr lang="en-US" sz="1600" b="1" i="1" dirty="0">
              <a:solidFill>
                <a:schemeClr val="tx1">
                  <a:lumMod val="95000"/>
                </a:schemeClr>
              </a:solidFill>
            </a:endParaRPr>
          </a:p>
          <a:p>
            <a:pPr algn="ctr"/>
            <a:r>
              <a:rPr lang="en-US" sz="3600" b="1" i="1" dirty="0">
                <a:solidFill>
                  <a:schemeClr val="tx1">
                    <a:lumMod val="95000"/>
                  </a:schemeClr>
                </a:solidFill>
              </a:rPr>
              <a:t>Life Through Christ</a:t>
            </a:r>
          </a:p>
        </p:txBody>
      </p:sp>
    </p:spTree>
    <p:extLst>
      <p:ext uri="{BB962C8B-B14F-4D97-AF65-F5344CB8AC3E}">
        <p14:creationId xmlns:p14="http://schemas.microsoft.com/office/powerpoint/2010/main" val="31894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5:12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894087"/>
          </a:xfrm>
        </p:spPr>
        <p:txBody>
          <a:bodyPr>
            <a:noAutofit/>
          </a:bodyPr>
          <a:lstStyle/>
          <a:p>
            <a:pPr marL="0" indent="0">
              <a:buNone/>
            </a:pPr>
            <a:r>
              <a:rPr lang="en-US" sz="36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12</a:t>
            </a:r>
            <a:r>
              <a:rPr lang="en-US" sz="3600" dirty="0">
                <a:effectLst/>
                <a:latin typeface="+mn-lt"/>
                <a:ea typeface="Times New Roman" panose="02020603050405020304" pitchFamily="18" charset="0"/>
                <a:cs typeface="Times New Roman" panose="02020603050405020304" pitchFamily="18" charset="0"/>
              </a:rPr>
              <a:t> Therefore, just as </a:t>
            </a:r>
            <a:r>
              <a:rPr lang="en-US" sz="36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sin entered the world </a:t>
            </a:r>
            <a:r>
              <a:rPr lang="en-US" sz="3600" dirty="0">
                <a:effectLst/>
                <a:latin typeface="+mn-lt"/>
                <a:ea typeface="Times New Roman" panose="02020603050405020304" pitchFamily="18" charset="0"/>
                <a:cs typeface="Times New Roman" panose="02020603050405020304" pitchFamily="18" charset="0"/>
              </a:rPr>
              <a:t>through one man, and death through sin, and in this way death came to all men, because all sinned.</a:t>
            </a:r>
            <a:endParaRPr lang="en-US" sz="3600" dirty="0">
              <a:latin typeface="+mn-lt"/>
            </a:endParaRPr>
          </a:p>
        </p:txBody>
      </p:sp>
    </p:spTree>
    <p:extLst>
      <p:ext uri="{BB962C8B-B14F-4D97-AF65-F5344CB8AC3E}">
        <p14:creationId xmlns:p14="http://schemas.microsoft.com/office/powerpoint/2010/main" val="3266920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5:12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894087"/>
          </a:xfrm>
        </p:spPr>
        <p:txBody>
          <a:bodyPr>
            <a:noAutofit/>
          </a:bodyPr>
          <a:lstStyle/>
          <a:p>
            <a:pPr marL="0" indent="0">
              <a:buNone/>
            </a:pPr>
            <a:r>
              <a:rPr lang="en-US" sz="36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12</a:t>
            </a:r>
            <a:r>
              <a:rPr lang="en-US" sz="3600" dirty="0">
                <a:effectLst/>
                <a:latin typeface="+mn-lt"/>
                <a:ea typeface="Times New Roman" panose="02020603050405020304" pitchFamily="18" charset="0"/>
                <a:cs typeface="Times New Roman" panose="02020603050405020304" pitchFamily="18" charset="0"/>
              </a:rPr>
              <a:t> Therefore, just as sin entered the world </a:t>
            </a:r>
            <a:r>
              <a:rPr lang="en-US" sz="36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through one man</a:t>
            </a:r>
            <a:r>
              <a:rPr lang="en-US" sz="3600" dirty="0">
                <a:effectLst/>
                <a:latin typeface="+mn-lt"/>
                <a:ea typeface="Times New Roman" panose="02020603050405020304" pitchFamily="18" charset="0"/>
                <a:cs typeface="Times New Roman" panose="02020603050405020304" pitchFamily="18" charset="0"/>
              </a:rPr>
              <a:t>, and death through sin, and in this way death came to all men, because all sinned.</a:t>
            </a:r>
            <a:endParaRPr lang="en-US" sz="3600" dirty="0">
              <a:latin typeface="+mn-lt"/>
            </a:endParaRPr>
          </a:p>
        </p:txBody>
      </p:sp>
      <p:sp>
        <p:nvSpPr>
          <p:cNvPr id="4" name="Content Placeholder 2">
            <a:extLst>
              <a:ext uri="{FF2B5EF4-FFF2-40B4-BE49-F238E27FC236}">
                <a16:creationId xmlns:a16="http://schemas.microsoft.com/office/drawing/2014/main" id="{CD9357AB-D8FC-F78E-1282-7F07AC209575}"/>
              </a:ext>
            </a:extLst>
          </p:cNvPr>
          <p:cNvSpPr txBox="1">
            <a:spLocks/>
          </p:cNvSpPr>
          <p:nvPr/>
        </p:nvSpPr>
        <p:spPr>
          <a:xfrm>
            <a:off x="464023" y="3572576"/>
            <a:ext cx="11053063" cy="313302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900"/>
              </a:spcBef>
              <a:buFont typeface="Wingdings 3" charset="2"/>
              <a:buNone/>
            </a:pPr>
            <a:r>
              <a:rPr lang="en-US" sz="3600" u="sng" baseline="30000" dirty="0">
                <a:solidFill>
                  <a:schemeClr val="accent3">
                    <a:lumMod val="40000"/>
                    <a:lumOff val="60000"/>
                  </a:schemeClr>
                </a:solidFill>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19</a:t>
            </a:r>
            <a:r>
              <a:rPr lang="en-US" sz="3600" dirty="0">
                <a:solidFill>
                  <a:schemeClr val="accent3">
                    <a:lumMod val="40000"/>
                    <a:lumOff val="60000"/>
                  </a:schemeClr>
                </a:solidFill>
                <a:latin typeface="+mn-lt"/>
                <a:ea typeface="Times New Roman" panose="02020603050405020304" pitchFamily="18" charset="0"/>
              </a:rPr>
              <a:t> </a:t>
            </a:r>
            <a:r>
              <a:rPr lang="en-US" sz="3600" dirty="0">
                <a:latin typeface="+mn-lt"/>
                <a:ea typeface="Times New Roman" panose="02020603050405020304" pitchFamily="18" charset="0"/>
              </a:rPr>
              <a:t>For just as through the </a:t>
            </a:r>
            <a:r>
              <a:rPr lang="en-US" sz="3600" dirty="0">
                <a:solidFill>
                  <a:schemeClr val="accent1">
                    <a:lumMod val="40000"/>
                    <a:lumOff val="60000"/>
                  </a:schemeClr>
                </a:solidFill>
                <a:latin typeface="+mn-lt"/>
                <a:ea typeface="Times New Roman" panose="02020603050405020304" pitchFamily="18" charset="0"/>
              </a:rPr>
              <a:t>disobedience </a:t>
            </a:r>
            <a:r>
              <a:rPr lang="en-US" sz="3600" dirty="0">
                <a:latin typeface="+mn-lt"/>
                <a:ea typeface="Times New Roman" panose="02020603050405020304" pitchFamily="18" charset="0"/>
              </a:rPr>
              <a:t>of </a:t>
            </a:r>
            <a:r>
              <a:rPr lang="en-US" sz="3600" dirty="0">
                <a:solidFill>
                  <a:schemeClr val="accent3">
                    <a:lumMod val="60000"/>
                    <a:lumOff val="40000"/>
                  </a:schemeClr>
                </a:solidFill>
                <a:latin typeface="+mn-lt"/>
                <a:ea typeface="Times New Roman" panose="02020603050405020304" pitchFamily="18" charset="0"/>
              </a:rPr>
              <a:t>the one man</a:t>
            </a:r>
            <a:r>
              <a:rPr lang="en-US" sz="3600" dirty="0">
                <a:latin typeface="+mn-lt"/>
                <a:ea typeface="Times New Roman" panose="02020603050405020304" pitchFamily="18" charset="0"/>
              </a:rPr>
              <a:t> the many were made sinners, so also through the </a:t>
            </a:r>
            <a:r>
              <a:rPr lang="en-US" sz="3600" dirty="0">
                <a:solidFill>
                  <a:srgbClr val="00B0F0"/>
                </a:solidFill>
                <a:latin typeface="+mn-lt"/>
                <a:ea typeface="Times New Roman" panose="02020603050405020304" pitchFamily="18" charset="0"/>
              </a:rPr>
              <a:t>obedience</a:t>
            </a:r>
            <a:r>
              <a:rPr lang="en-US" sz="3600" dirty="0">
                <a:latin typeface="+mn-lt"/>
                <a:ea typeface="Times New Roman" panose="02020603050405020304" pitchFamily="18" charset="0"/>
              </a:rPr>
              <a:t> of </a:t>
            </a:r>
            <a:r>
              <a:rPr lang="en-US" sz="3600" dirty="0">
                <a:solidFill>
                  <a:schemeClr val="accent3">
                    <a:lumMod val="60000"/>
                    <a:lumOff val="40000"/>
                  </a:schemeClr>
                </a:solidFill>
                <a:latin typeface="+mn-lt"/>
                <a:ea typeface="Times New Roman" panose="02020603050405020304" pitchFamily="18" charset="0"/>
              </a:rPr>
              <a:t>the one man </a:t>
            </a:r>
            <a:r>
              <a:rPr lang="en-US" sz="3600" dirty="0">
                <a:latin typeface="+mn-lt"/>
                <a:ea typeface="Times New Roman" panose="02020603050405020304" pitchFamily="18" charset="0"/>
              </a:rPr>
              <a:t>the many will be made righteous.</a:t>
            </a:r>
          </a:p>
        </p:txBody>
      </p:sp>
    </p:spTree>
    <p:extLst>
      <p:ext uri="{BB962C8B-B14F-4D97-AF65-F5344CB8AC3E}">
        <p14:creationId xmlns:p14="http://schemas.microsoft.com/office/powerpoint/2010/main" val="190736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5:12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894087"/>
          </a:xfrm>
        </p:spPr>
        <p:txBody>
          <a:bodyPr>
            <a:noAutofit/>
          </a:bodyPr>
          <a:lstStyle/>
          <a:p>
            <a:pPr marL="0" indent="0">
              <a:buNone/>
            </a:pPr>
            <a:r>
              <a:rPr lang="en-US" sz="36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12</a:t>
            </a:r>
            <a:r>
              <a:rPr lang="en-US" sz="3600" dirty="0">
                <a:effectLst/>
                <a:latin typeface="+mn-lt"/>
                <a:ea typeface="Times New Roman" panose="02020603050405020304" pitchFamily="18" charset="0"/>
                <a:cs typeface="Times New Roman" panose="02020603050405020304" pitchFamily="18" charset="0"/>
              </a:rPr>
              <a:t> Therefore, just as sin entered the world through one man, </a:t>
            </a:r>
            <a:r>
              <a:rPr lang="en-US" sz="36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and death through sin, and in this way death came to all men</a:t>
            </a:r>
            <a:r>
              <a:rPr lang="en-US" sz="3600" dirty="0">
                <a:effectLst/>
                <a:latin typeface="+mn-lt"/>
                <a:ea typeface="Times New Roman" panose="02020603050405020304" pitchFamily="18" charset="0"/>
                <a:cs typeface="Times New Roman" panose="02020603050405020304" pitchFamily="18" charset="0"/>
              </a:rPr>
              <a:t>, because all sinned.</a:t>
            </a:r>
            <a:endParaRPr lang="en-US" sz="3600" dirty="0">
              <a:latin typeface="+mn-lt"/>
            </a:endParaRPr>
          </a:p>
        </p:txBody>
      </p:sp>
      <p:sp>
        <p:nvSpPr>
          <p:cNvPr id="4" name="Content Placeholder 2">
            <a:extLst>
              <a:ext uri="{FF2B5EF4-FFF2-40B4-BE49-F238E27FC236}">
                <a16:creationId xmlns:a16="http://schemas.microsoft.com/office/drawing/2014/main" id="{304BBAAF-F79C-7769-709E-226CE1367754}"/>
              </a:ext>
            </a:extLst>
          </p:cNvPr>
          <p:cNvSpPr txBox="1">
            <a:spLocks/>
          </p:cNvSpPr>
          <p:nvPr/>
        </p:nvSpPr>
        <p:spPr>
          <a:xfrm>
            <a:off x="616420" y="3364375"/>
            <a:ext cx="10864377" cy="3205760"/>
          </a:xfrm>
          <a:prstGeom prst="rect">
            <a:avLst/>
          </a:prstGeom>
          <a:solidFill>
            <a:schemeClr val="accent3">
              <a:lumMod val="7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indent="0">
              <a:spcBef>
                <a:spcPts val="900"/>
              </a:spcBef>
              <a:spcAft>
                <a:spcPts val="0"/>
              </a:spcAft>
              <a:buNone/>
            </a:pP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"And will you teach us Death?" said the Lady to Weston's shape, where it stood above her. "Yes," it said, "it is for this that I came here, that you may have Death in abundance. But you must be very courageous.”						</a:t>
            </a:r>
            <a:r>
              <a:rPr lang="en-US" sz="4000" i="1" dirty="0">
                <a:effectLst/>
                <a:latin typeface="Times New Roman" panose="02020603050405020304" pitchFamily="18" charset="0"/>
                <a:ea typeface="Times New Roman" panose="02020603050405020304" pitchFamily="18" charset="0"/>
                <a:cs typeface="Times New Roman" panose="02020603050405020304" pitchFamily="18" charset="0"/>
              </a:rPr>
              <a:t>Perelandra, C.S. Lewis</a:t>
            </a:r>
          </a:p>
        </p:txBody>
      </p:sp>
    </p:spTree>
    <p:extLst>
      <p:ext uri="{BB962C8B-B14F-4D97-AF65-F5344CB8AC3E}">
        <p14:creationId xmlns:p14="http://schemas.microsoft.com/office/powerpoint/2010/main" val="178688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5:12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894087"/>
          </a:xfrm>
        </p:spPr>
        <p:txBody>
          <a:bodyPr>
            <a:noAutofit/>
          </a:bodyPr>
          <a:lstStyle/>
          <a:p>
            <a:pPr marL="0" indent="0">
              <a:buNone/>
            </a:pPr>
            <a:r>
              <a:rPr lang="en-US" sz="36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12</a:t>
            </a:r>
            <a:r>
              <a:rPr lang="en-US" sz="3600" dirty="0">
                <a:effectLst/>
                <a:latin typeface="+mn-lt"/>
                <a:ea typeface="Times New Roman" panose="02020603050405020304" pitchFamily="18" charset="0"/>
                <a:cs typeface="Times New Roman" panose="02020603050405020304" pitchFamily="18" charset="0"/>
              </a:rPr>
              <a:t> Therefore, just as </a:t>
            </a:r>
            <a:r>
              <a:rPr lang="en-US" sz="36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sin entered the world </a:t>
            </a:r>
            <a:r>
              <a:rPr lang="en-US" sz="3600" dirty="0">
                <a:effectLst/>
                <a:latin typeface="+mn-lt"/>
                <a:ea typeface="Times New Roman" panose="02020603050405020304" pitchFamily="18" charset="0"/>
                <a:cs typeface="Times New Roman" panose="02020603050405020304" pitchFamily="18" charset="0"/>
              </a:rPr>
              <a:t>through one man, </a:t>
            </a:r>
            <a:r>
              <a:rPr lang="en-US" sz="36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and death through sin, and in this way death came to all men</a:t>
            </a:r>
            <a:r>
              <a:rPr lang="en-US" sz="3600" dirty="0">
                <a:effectLst/>
                <a:latin typeface="+mn-lt"/>
                <a:ea typeface="Times New Roman" panose="02020603050405020304" pitchFamily="18" charset="0"/>
                <a:cs typeface="Times New Roman" panose="02020603050405020304" pitchFamily="18" charset="0"/>
              </a:rPr>
              <a:t>, because all sinned.</a:t>
            </a:r>
            <a:endParaRPr lang="en-US" sz="3600" dirty="0">
              <a:latin typeface="+mn-lt"/>
            </a:endParaRPr>
          </a:p>
        </p:txBody>
      </p:sp>
      <p:sp>
        <p:nvSpPr>
          <p:cNvPr id="5" name="Content Placeholder 2">
            <a:extLst>
              <a:ext uri="{FF2B5EF4-FFF2-40B4-BE49-F238E27FC236}">
                <a16:creationId xmlns:a16="http://schemas.microsoft.com/office/drawing/2014/main" id="{4C662E2B-3E72-C0E0-7F10-9B110E8CD93E}"/>
              </a:ext>
            </a:extLst>
          </p:cNvPr>
          <p:cNvSpPr txBox="1">
            <a:spLocks/>
          </p:cNvSpPr>
          <p:nvPr/>
        </p:nvSpPr>
        <p:spPr>
          <a:xfrm>
            <a:off x="616420" y="3364375"/>
            <a:ext cx="10864377" cy="3205760"/>
          </a:xfrm>
          <a:prstGeom prst="rect">
            <a:avLst/>
          </a:prstGeom>
          <a:solidFill>
            <a:schemeClr val="accent1">
              <a:lumMod val="50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600" dirty="0"/>
              <a:t>“Sin is pictured as an insidious power that, once allowed entry, multiplies until it dominates, enslaves, and kills everyone. Here, the chief agent of sin is</a:t>
            </a:r>
            <a:r>
              <a:rPr lang="en-US" sz="3600" b="1" dirty="0"/>
              <a:t> </a:t>
            </a:r>
            <a:r>
              <a:rPr lang="en-US" sz="3600" dirty="0"/>
              <a:t>death which ‘advanced’ to every human being.”				</a:t>
            </a:r>
            <a:r>
              <a:rPr lang="en-US" sz="3600" i="1" dirty="0"/>
              <a:t>Frank Thielman</a:t>
            </a:r>
          </a:p>
        </p:txBody>
      </p:sp>
    </p:spTree>
    <p:extLst>
      <p:ext uri="{BB962C8B-B14F-4D97-AF65-F5344CB8AC3E}">
        <p14:creationId xmlns:p14="http://schemas.microsoft.com/office/powerpoint/2010/main" val="256318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88275-20F6-E038-22D5-528DE0C9AF7C}"/>
              </a:ext>
            </a:extLst>
          </p:cNvPr>
          <p:cNvSpPr>
            <a:spLocks noGrp="1"/>
          </p:cNvSpPr>
          <p:nvPr>
            <p:ph idx="1"/>
          </p:nvPr>
        </p:nvSpPr>
        <p:spPr>
          <a:xfrm>
            <a:off x="558803" y="541872"/>
            <a:ext cx="11091333" cy="3318932"/>
          </a:xfrm>
          <a:solidFill>
            <a:srgbClr val="16414C"/>
          </a:solidFill>
        </p:spPr>
        <p:txBody>
          <a:bodyPr>
            <a:normAutofit/>
          </a:bodyPr>
          <a:lstStyle/>
          <a:p>
            <a:pPr marL="0" indent="0">
              <a:buNone/>
            </a:pPr>
            <a:r>
              <a:rPr lang="en-US" sz="3600" dirty="0">
                <a:latin typeface="+mn-lt"/>
              </a:rPr>
              <a:t>And the </a:t>
            </a:r>
            <a:r>
              <a:rPr lang="en-US" sz="3600" dirty="0">
                <a:effectLst/>
                <a:latin typeface="+mn-lt"/>
              </a:rPr>
              <a:t>Lord</a:t>
            </a:r>
            <a:r>
              <a:rPr lang="en-US" sz="3600" dirty="0">
                <a:latin typeface="+mn-lt"/>
              </a:rPr>
              <a:t> God commanded the man, “You are free to eat from any tree in the garden; but you must not eat from the tree of the knowledge of good and evil, for when you eat from it you will certainly die.”</a:t>
            </a:r>
            <a:r>
              <a:rPr lang="en-US" sz="1600" dirty="0">
                <a:latin typeface="+mn-lt"/>
              </a:rPr>
              <a:t>	</a:t>
            </a:r>
            <a:r>
              <a:rPr lang="en-US" sz="3600" dirty="0">
                <a:latin typeface="+mn-lt"/>
              </a:rPr>
              <a:t>				</a:t>
            </a:r>
            <a:r>
              <a:rPr lang="en-US" sz="3600" dirty="0">
                <a:solidFill>
                  <a:srgbClr val="FFC000"/>
                </a:solidFill>
                <a:latin typeface="+mn-lt"/>
              </a:rPr>
              <a:t>Genesis 2:16-17</a:t>
            </a:r>
          </a:p>
        </p:txBody>
      </p:sp>
      <p:sp>
        <p:nvSpPr>
          <p:cNvPr id="2" name="Content Placeholder 2">
            <a:extLst>
              <a:ext uri="{FF2B5EF4-FFF2-40B4-BE49-F238E27FC236}">
                <a16:creationId xmlns:a16="http://schemas.microsoft.com/office/drawing/2014/main" id="{421823E2-3243-FEE3-BA20-EA41D015BD97}"/>
              </a:ext>
            </a:extLst>
          </p:cNvPr>
          <p:cNvSpPr txBox="1">
            <a:spLocks/>
          </p:cNvSpPr>
          <p:nvPr/>
        </p:nvSpPr>
        <p:spPr>
          <a:xfrm>
            <a:off x="592670" y="4148663"/>
            <a:ext cx="11091332" cy="2023534"/>
          </a:xfrm>
          <a:prstGeom prst="rect">
            <a:avLst/>
          </a:prstGeom>
          <a:solidFill>
            <a:srgbClr val="16414C"/>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3600" dirty="0">
                <a:latin typeface="+mn-lt"/>
                <a:ea typeface="Times New Roman" panose="02020603050405020304" pitchFamily="18" charset="0"/>
                <a:cs typeface="Times New Roman" panose="02020603050405020304" pitchFamily="18" charset="0"/>
              </a:rPr>
              <a:t>…till you return to the ground,</a:t>
            </a:r>
            <a:r>
              <a:rPr lang="en-US" sz="3600" dirty="0">
                <a:latin typeface="+mn-lt"/>
                <a:ea typeface="Times New Roman" panose="02020603050405020304" pitchFamily="18" charset="0"/>
                <a:cs typeface="Courier New" panose="02070309020205020404" pitchFamily="49" charset="0"/>
              </a:rPr>
              <a:t> </a:t>
            </a:r>
            <a:r>
              <a:rPr lang="en-US" sz="3600" dirty="0">
                <a:latin typeface="+mn-lt"/>
                <a:ea typeface="Times New Roman" panose="02020603050405020304" pitchFamily="18" charset="0"/>
                <a:cs typeface="Times New Roman" panose="02020603050405020304" pitchFamily="18" charset="0"/>
              </a:rPr>
              <a:t>for out of it you were taken; for you are dust, and to dust you shall return.” </a:t>
            </a:r>
            <a:r>
              <a:rPr lang="en-US" sz="3600" dirty="0">
                <a:latin typeface="+mn-lt"/>
              </a:rPr>
              <a:t>							</a:t>
            </a:r>
            <a:r>
              <a:rPr lang="en-US" sz="3600" dirty="0">
                <a:solidFill>
                  <a:srgbClr val="FFC000"/>
                </a:solidFill>
                <a:latin typeface="+mn-lt"/>
              </a:rPr>
              <a:t>Genesis 3:19</a:t>
            </a:r>
            <a:r>
              <a:rPr lang="en-US" sz="3200" dirty="0">
                <a:solidFill>
                  <a:srgbClr val="FFC000"/>
                </a:solidFill>
                <a:latin typeface="+mn-lt"/>
              </a:rPr>
              <a:t>b</a:t>
            </a:r>
            <a:endParaRPr lang="en-US" sz="3600" dirty="0">
              <a:solidFill>
                <a:srgbClr val="FFC000"/>
              </a:solidFill>
              <a:latin typeface="+mn-lt"/>
            </a:endParaRPr>
          </a:p>
        </p:txBody>
      </p:sp>
    </p:spTree>
    <p:extLst>
      <p:ext uri="{BB962C8B-B14F-4D97-AF65-F5344CB8AC3E}">
        <p14:creationId xmlns:p14="http://schemas.microsoft.com/office/powerpoint/2010/main" val="99259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8FA1AE-7B24-7CAB-801B-2D12397E1CD9}"/>
              </a:ext>
            </a:extLst>
          </p:cNvPr>
          <p:cNvSpPr txBox="1">
            <a:spLocks/>
          </p:cNvSpPr>
          <p:nvPr/>
        </p:nvSpPr>
        <p:spPr>
          <a:xfrm>
            <a:off x="616420" y="1298512"/>
            <a:ext cx="10864377" cy="3205760"/>
          </a:xfrm>
          <a:prstGeom prst="rect">
            <a:avLst/>
          </a:prstGeom>
          <a:solidFill>
            <a:schemeClr val="accent2">
              <a:lumMod val="7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600" dirty="0"/>
              <a:t>”Death comes to man as something for which he was not made, as an offense, cutting short and reducing to meaninglessness all that is highest and distinctive about him.” </a:t>
            </a:r>
          </a:p>
          <a:p>
            <a:pPr marL="0" indent="0">
              <a:buNone/>
            </a:pPr>
            <a:r>
              <a:rPr lang="en-US" sz="3600" i="1" dirty="0"/>
              <a:t>													Martin Heidegger</a:t>
            </a:r>
            <a:r>
              <a:rPr lang="en-US" sz="3600" dirty="0"/>
              <a:t> </a:t>
            </a:r>
          </a:p>
        </p:txBody>
      </p:sp>
    </p:spTree>
    <p:extLst>
      <p:ext uri="{BB962C8B-B14F-4D97-AF65-F5344CB8AC3E}">
        <p14:creationId xmlns:p14="http://schemas.microsoft.com/office/powerpoint/2010/main" val="322590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C83A1CB-0658-1E46-B4B5-383C1506D869}"/>
              </a:ext>
            </a:extLst>
          </p:cNvPr>
          <p:cNvSpPr txBox="1">
            <a:spLocks/>
          </p:cNvSpPr>
          <p:nvPr/>
        </p:nvSpPr>
        <p:spPr>
          <a:xfrm>
            <a:off x="1215933" y="4758098"/>
            <a:ext cx="502074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Review</a:t>
            </a:r>
          </a:p>
        </p:txBody>
      </p:sp>
      <p:sp>
        <p:nvSpPr>
          <p:cNvPr id="7" name="Title 1">
            <a:extLst>
              <a:ext uri="{FF2B5EF4-FFF2-40B4-BE49-F238E27FC236}">
                <a16:creationId xmlns:a16="http://schemas.microsoft.com/office/drawing/2014/main" id="{D0238689-3E92-B348-91E4-259CB8D8F076}"/>
              </a:ext>
            </a:extLst>
          </p:cNvPr>
          <p:cNvSpPr txBox="1">
            <a:spLocks/>
          </p:cNvSpPr>
          <p:nvPr/>
        </p:nvSpPr>
        <p:spPr>
          <a:xfrm>
            <a:off x="3105459" y="4350221"/>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rgbClr val="FFC000"/>
                </a:solidFill>
              </a:rPr>
              <a:t>Ch.1 – 4 </a:t>
            </a:r>
            <a:endParaRPr lang="en-US" sz="8000" dirty="0">
              <a:solidFill>
                <a:srgbClr val="FFC000"/>
              </a:solidFill>
            </a:endParaRPr>
          </a:p>
        </p:txBody>
      </p:sp>
    </p:spTree>
    <p:extLst>
      <p:ext uri="{BB962C8B-B14F-4D97-AF65-F5344CB8AC3E}">
        <p14:creationId xmlns:p14="http://schemas.microsoft.com/office/powerpoint/2010/main" val="532866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5:12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70"/>
            <a:ext cx="11087001" cy="2160564"/>
          </a:xfrm>
        </p:spPr>
        <p:txBody>
          <a:bodyPr>
            <a:noAutofit/>
          </a:bodyPr>
          <a:lstStyle/>
          <a:p>
            <a:pPr marL="0" indent="0">
              <a:buNone/>
            </a:pPr>
            <a:r>
              <a:rPr lang="en-US" sz="36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12</a:t>
            </a:r>
            <a:r>
              <a:rPr lang="en-US" sz="3600" dirty="0">
                <a:effectLst/>
                <a:latin typeface="+mn-lt"/>
                <a:ea typeface="Times New Roman" panose="02020603050405020304" pitchFamily="18" charset="0"/>
                <a:cs typeface="Times New Roman" panose="02020603050405020304" pitchFamily="18" charset="0"/>
              </a:rPr>
              <a:t> Therefore, just as sin entered the world through one man, and death through sin, and in this way </a:t>
            </a:r>
            <a:r>
              <a:rPr lang="en-US" sz="36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death came to all men, </a:t>
            </a:r>
            <a:r>
              <a:rPr lang="en-US" sz="3600" u="sng"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because</a:t>
            </a:r>
            <a:r>
              <a:rPr lang="en-US" sz="36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 all sinned.</a:t>
            </a:r>
            <a:endParaRPr lang="en-US" sz="3600" dirty="0">
              <a:solidFill>
                <a:schemeClr val="accent3">
                  <a:lumMod val="60000"/>
                  <a:lumOff val="40000"/>
                </a:schemeClr>
              </a:solidFill>
              <a:latin typeface="+mn-lt"/>
            </a:endParaRPr>
          </a:p>
        </p:txBody>
      </p:sp>
      <p:sp>
        <p:nvSpPr>
          <p:cNvPr id="4" name="Content Placeholder 2">
            <a:extLst>
              <a:ext uri="{FF2B5EF4-FFF2-40B4-BE49-F238E27FC236}">
                <a16:creationId xmlns:a16="http://schemas.microsoft.com/office/drawing/2014/main" id="{0E88F14B-DD5B-8C10-2A6B-3A9BCCC2F565}"/>
              </a:ext>
            </a:extLst>
          </p:cNvPr>
          <p:cNvSpPr txBox="1">
            <a:spLocks/>
          </p:cNvSpPr>
          <p:nvPr/>
        </p:nvSpPr>
        <p:spPr>
          <a:xfrm>
            <a:off x="450901" y="3572936"/>
            <a:ext cx="11087001" cy="21605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4400" u="sng" baseline="30000" dirty="0">
                <a:solidFill>
                  <a:schemeClr val="accent3">
                    <a:lumMod val="40000"/>
                    <a:lumOff val="60000"/>
                  </a:schemeClr>
                </a:solidFill>
                <a:latin typeface="Baskerville" panose="02020502070401020303" pitchFamily="18" charset="0"/>
                <a:ea typeface="Baskerville" panose="02020502070401020303" pitchFamily="18" charset="0"/>
                <a:hlinkClick r:id="rId2">
                  <a:extLst>
                    <a:ext uri="{A12FA001-AC4F-418D-AE19-62706E023703}">
                      <ahyp:hlinkClr xmlns:ahyp="http://schemas.microsoft.com/office/drawing/2018/hyperlinkcolor" val="tx"/>
                    </a:ext>
                  </a:extLst>
                </a:hlinkClick>
              </a:rPr>
              <a:t>12</a:t>
            </a:r>
            <a:r>
              <a:rPr lang="en-US" sz="4400" dirty="0">
                <a:latin typeface="Baskerville" panose="02020502070401020303" pitchFamily="18" charset="0"/>
                <a:ea typeface="Baskerville" panose="02020502070401020303" pitchFamily="18" charset="0"/>
                <a:cs typeface="Times New Roman" panose="02020603050405020304" pitchFamily="18" charset="0"/>
              </a:rPr>
              <a:t> …and so </a:t>
            </a:r>
            <a:r>
              <a:rPr lang="en-US" sz="4400" dirty="0">
                <a:solidFill>
                  <a:schemeClr val="accent3">
                    <a:lumMod val="60000"/>
                    <a:lumOff val="40000"/>
                  </a:schemeClr>
                </a:solidFill>
                <a:latin typeface="Baskerville" panose="02020502070401020303" pitchFamily="18" charset="0"/>
                <a:ea typeface="Baskerville" panose="02020502070401020303" pitchFamily="18" charset="0"/>
                <a:cs typeface="Times New Roman" panose="02020603050405020304" pitchFamily="18" charset="0"/>
              </a:rPr>
              <a:t>death passed upon all men, </a:t>
            </a:r>
            <a:r>
              <a:rPr lang="en-US" sz="4400" u="sng" dirty="0">
                <a:solidFill>
                  <a:schemeClr val="accent3">
                    <a:lumMod val="60000"/>
                    <a:lumOff val="40000"/>
                  </a:schemeClr>
                </a:solidFill>
                <a:latin typeface="Baskerville" panose="02020502070401020303" pitchFamily="18" charset="0"/>
                <a:ea typeface="Baskerville" panose="02020502070401020303" pitchFamily="18" charset="0"/>
                <a:cs typeface="Times New Roman" panose="02020603050405020304" pitchFamily="18" charset="0"/>
              </a:rPr>
              <a:t>in whom </a:t>
            </a:r>
            <a:r>
              <a:rPr lang="en-US" sz="4400" dirty="0">
                <a:solidFill>
                  <a:schemeClr val="accent3">
                    <a:lumMod val="60000"/>
                    <a:lumOff val="40000"/>
                  </a:schemeClr>
                </a:solidFill>
                <a:latin typeface="Baskerville" panose="02020502070401020303" pitchFamily="18" charset="0"/>
                <a:ea typeface="Baskerville" panose="02020502070401020303" pitchFamily="18" charset="0"/>
                <a:cs typeface="Times New Roman" panose="02020603050405020304" pitchFamily="18" charset="0"/>
              </a:rPr>
              <a:t>all have sinned.</a:t>
            </a:r>
            <a:endParaRPr lang="en-US" sz="4400" dirty="0">
              <a:solidFill>
                <a:schemeClr val="accent3">
                  <a:lumMod val="60000"/>
                  <a:lumOff val="40000"/>
                </a:schemeClr>
              </a:solidFill>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109675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5:12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70"/>
            <a:ext cx="11087001" cy="2160564"/>
          </a:xfrm>
        </p:spPr>
        <p:txBody>
          <a:bodyPr>
            <a:noAutofit/>
          </a:bodyPr>
          <a:lstStyle/>
          <a:p>
            <a:pPr marL="0" indent="0">
              <a:buNone/>
            </a:pPr>
            <a:r>
              <a:rPr lang="en-US" sz="36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12</a:t>
            </a:r>
            <a:r>
              <a:rPr lang="en-US" sz="3600" dirty="0">
                <a:effectLst/>
                <a:latin typeface="+mn-lt"/>
                <a:ea typeface="Times New Roman" panose="02020603050405020304" pitchFamily="18" charset="0"/>
                <a:cs typeface="Times New Roman" panose="02020603050405020304" pitchFamily="18" charset="0"/>
              </a:rPr>
              <a:t> Therefore, just as sin entered the world through one man, and death through sin, and in this way </a:t>
            </a:r>
            <a:r>
              <a:rPr lang="en-US" sz="36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death came to all men, </a:t>
            </a:r>
            <a:r>
              <a:rPr lang="en-US" sz="3600" u="sng"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because</a:t>
            </a:r>
            <a:r>
              <a:rPr lang="en-US" sz="36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 all sinned.</a:t>
            </a:r>
            <a:endParaRPr lang="en-US" sz="3600" dirty="0">
              <a:solidFill>
                <a:schemeClr val="accent3">
                  <a:lumMod val="60000"/>
                  <a:lumOff val="40000"/>
                </a:schemeClr>
              </a:solidFill>
              <a:latin typeface="+mn-lt"/>
            </a:endParaRPr>
          </a:p>
        </p:txBody>
      </p:sp>
      <p:sp>
        <p:nvSpPr>
          <p:cNvPr id="4" name="Content Placeholder 2">
            <a:extLst>
              <a:ext uri="{FF2B5EF4-FFF2-40B4-BE49-F238E27FC236}">
                <a16:creationId xmlns:a16="http://schemas.microsoft.com/office/drawing/2014/main" id="{0E88F14B-DD5B-8C10-2A6B-3A9BCCC2F565}"/>
              </a:ext>
            </a:extLst>
          </p:cNvPr>
          <p:cNvSpPr txBox="1">
            <a:spLocks/>
          </p:cNvSpPr>
          <p:nvPr/>
        </p:nvSpPr>
        <p:spPr>
          <a:xfrm>
            <a:off x="450901" y="3556003"/>
            <a:ext cx="11087001" cy="21605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3600" u="sng" baseline="30000" dirty="0">
                <a:solidFill>
                  <a:schemeClr val="accent3">
                    <a:lumMod val="40000"/>
                    <a:lumOff val="60000"/>
                  </a:schemeClr>
                </a:solidFill>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12</a:t>
            </a:r>
            <a:r>
              <a:rPr lang="en-US" sz="3600" dirty="0">
                <a:latin typeface="+mn-lt"/>
                <a:ea typeface="Times New Roman" panose="02020603050405020304" pitchFamily="18" charset="0"/>
                <a:cs typeface="Times New Roman" panose="02020603050405020304" pitchFamily="18" charset="0"/>
              </a:rPr>
              <a:t> </a:t>
            </a:r>
            <a:r>
              <a:rPr lang="en-US" sz="3600" dirty="0">
                <a:solidFill>
                  <a:schemeClr val="accent3">
                    <a:lumMod val="60000"/>
                    <a:lumOff val="40000"/>
                  </a:schemeClr>
                </a:solidFill>
                <a:latin typeface="+mn-lt"/>
                <a:ea typeface="Times New Roman" panose="02020603050405020304" pitchFamily="18" charset="0"/>
                <a:cs typeface="Times New Roman" panose="02020603050405020304" pitchFamily="18" charset="0"/>
              </a:rPr>
              <a:t>…death came to all men, </a:t>
            </a:r>
            <a:r>
              <a:rPr lang="en-US" sz="3600" u="sng" dirty="0">
                <a:solidFill>
                  <a:schemeClr val="accent3">
                    <a:lumMod val="60000"/>
                    <a:lumOff val="40000"/>
                  </a:schemeClr>
                </a:solidFill>
                <a:latin typeface="+mn-lt"/>
                <a:ea typeface="Times New Roman" panose="02020603050405020304" pitchFamily="18" charset="0"/>
                <a:cs typeface="Times New Roman" panose="02020603050405020304" pitchFamily="18" charset="0"/>
              </a:rPr>
              <a:t>with the result that </a:t>
            </a:r>
            <a:r>
              <a:rPr lang="en-US" sz="3600" dirty="0">
                <a:solidFill>
                  <a:schemeClr val="accent3">
                    <a:lumMod val="60000"/>
                    <a:lumOff val="40000"/>
                  </a:schemeClr>
                </a:solidFill>
                <a:latin typeface="+mn-lt"/>
                <a:ea typeface="Times New Roman" panose="02020603050405020304" pitchFamily="18" charset="0"/>
                <a:cs typeface="Times New Roman" panose="02020603050405020304" pitchFamily="18" charset="0"/>
              </a:rPr>
              <a:t>all sinned.</a:t>
            </a:r>
            <a:endParaRPr lang="en-US" sz="3600" dirty="0">
              <a:solidFill>
                <a:schemeClr val="accent3">
                  <a:lumMod val="60000"/>
                  <a:lumOff val="40000"/>
                </a:schemeClr>
              </a:solidFill>
              <a:latin typeface="+mn-lt"/>
            </a:endParaRPr>
          </a:p>
        </p:txBody>
      </p:sp>
    </p:spTree>
    <p:extLst>
      <p:ext uri="{BB962C8B-B14F-4D97-AF65-F5344CB8AC3E}">
        <p14:creationId xmlns:p14="http://schemas.microsoft.com/office/powerpoint/2010/main" val="33654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5:13-14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894087"/>
          </a:xfrm>
        </p:spPr>
        <p:txBody>
          <a:bodyPr>
            <a:noAutofit/>
          </a:bodyPr>
          <a:lstStyle/>
          <a:p>
            <a:pPr marL="0" indent="0">
              <a:buNone/>
            </a:pPr>
            <a:r>
              <a:rPr lang="en-US" sz="3200" dirty="0">
                <a:effectLst/>
                <a:latin typeface="+mn-lt"/>
                <a:ea typeface="Times New Roman" panose="02020603050405020304" pitchFamily="18" charset="0"/>
                <a:cs typeface="Times New Roman" panose="02020603050405020304" pitchFamily="18" charset="0"/>
              </a:rPr>
              <a:t>–  </a:t>
            </a:r>
            <a:r>
              <a:rPr lang="en-US" sz="32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13</a:t>
            </a:r>
            <a:r>
              <a:rPr lang="en-US" sz="3200" dirty="0">
                <a:effectLst/>
                <a:latin typeface="+mn-lt"/>
                <a:ea typeface="Times New Roman" panose="02020603050405020304" pitchFamily="18" charset="0"/>
                <a:cs typeface="Times New Roman" panose="02020603050405020304" pitchFamily="18" charset="0"/>
              </a:rPr>
              <a:t> (for before the law was given, </a:t>
            </a:r>
            <a:r>
              <a:rPr lang="en-US" sz="3200" dirty="0">
                <a:solidFill>
                  <a:srgbClr val="FFC000"/>
                </a:solidFill>
                <a:effectLst/>
                <a:latin typeface="+mn-lt"/>
                <a:ea typeface="Times New Roman" panose="02020603050405020304" pitchFamily="18" charset="0"/>
                <a:cs typeface="Times New Roman" panose="02020603050405020304" pitchFamily="18" charset="0"/>
              </a:rPr>
              <a:t>sin</a:t>
            </a:r>
            <a:r>
              <a:rPr lang="en-US" sz="3200" dirty="0">
                <a:effectLst/>
                <a:latin typeface="+mn-lt"/>
                <a:ea typeface="Times New Roman" panose="02020603050405020304" pitchFamily="18" charset="0"/>
                <a:cs typeface="Times New Roman" panose="02020603050405020304" pitchFamily="18" charset="0"/>
              </a:rPr>
              <a:t> was in the world. But </a:t>
            </a:r>
            <a:r>
              <a:rPr lang="en-US" sz="3200" dirty="0">
                <a:solidFill>
                  <a:srgbClr val="FFC000"/>
                </a:solidFill>
                <a:effectLst/>
                <a:latin typeface="+mn-lt"/>
                <a:ea typeface="Times New Roman" panose="02020603050405020304" pitchFamily="18" charset="0"/>
                <a:cs typeface="Times New Roman" panose="02020603050405020304" pitchFamily="18" charset="0"/>
              </a:rPr>
              <a:t>sin</a:t>
            </a:r>
            <a:r>
              <a:rPr lang="en-US" sz="3200" dirty="0">
                <a:effectLst/>
                <a:latin typeface="+mn-lt"/>
                <a:ea typeface="Times New Roman" panose="02020603050405020304" pitchFamily="18" charset="0"/>
                <a:cs typeface="Times New Roman" panose="02020603050405020304" pitchFamily="18" charset="0"/>
              </a:rPr>
              <a:t> is not taken into account when there is no law. </a:t>
            </a:r>
            <a:r>
              <a:rPr lang="en-US" sz="3200" u="sng" baseline="30000" dirty="0">
                <a:solidFill>
                  <a:schemeClr val="accent3">
                    <a:lumMod val="40000"/>
                    <a:lumOff val="60000"/>
                  </a:schemeClr>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14</a:t>
            </a:r>
            <a:r>
              <a:rPr lang="en-US" sz="3200" dirty="0">
                <a:effectLst/>
                <a:latin typeface="+mn-lt"/>
                <a:ea typeface="Times New Roman" panose="02020603050405020304" pitchFamily="18" charset="0"/>
                <a:cs typeface="Times New Roman" panose="02020603050405020304" pitchFamily="18" charset="0"/>
              </a:rPr>
              <a:t> Nevertheless, death reigned from the time of Adam to the time of Moses, even over those who did not </a:t>
            </a:r>
            <a:r>
              <a:rPr lang="en-US" sz="3200" dirty="0">
                <a:solidFill>
                  <a:srgbClr val="FFC000"/>
                </a:solidFill>
                <a:effectLst/>
                <a:latin typeface="+mn-lt"/>
                <a:ea typeface="Times New Roman" panose="02020603050405020304" pitchFamily="18" charset="0"/>
                <a:cs typeface="Times New Roman" panose="02020603050405020304" pitchFamily="18" charset="0"/>
              </a:rPr>
              <a:t>sin</a:t>
            </a:r>
            <a:r>
              <a:rPr lang="en-US" sz="3200" dirty="0">
                <a:effectLst/>
                <a:latin typeface="+mn-lt"/>
                <a:ea typeface="Times New Roman" panose="02020603050405020304" pitchFamily="18" charset="0"/>
                <a:cs typeface="Times New Roman" panose="02020603050405020304" pitchFamily="18" charset="0"/>
              </a:rPr>
              <a:t> by </a:t>
            </a:r>
            <a:r>
              <a:rPr lang="en-US" sz="3200" dirty="0">
                <a:solidFill>
                  <a:schemeClr val="accent1">
                    <a:lumMod val="40000"/>
                    <a:lumOff val="60000"/>
                  </a:schemeClr>
                </a:solidFill>
                <a:effectLst/>
                <a:latin typeface="+mn-lt"/>
                <a:ea typeface="Times New Roman" panose="02020603050405020304" pitchFamily="18" charset="0"/>
                <a:cs typeface="Times New Roman" panose="02020603050405020304" pitchFamily="18" charset="0"/>
              </a:rPr>
              <a:t>breaking a command</a:t>
            </a:r>
            <a:r>
              <a:rPr lang="en-US" sz="3200" dirty="0">
                <a:effectLst/>
                <a:latin typeface="+mn-lt"/>
                <a:ea typeface="Times New Roman" panose="02020603050405020304" pitchFamily="18" charset="0"/>
                <a:cs typeface="Times New Roman" panose="02020603050405020304" pitchFamily="18" charset="0"/>
              </a:rPr>
              <a:t>, as did Adam, who was a </a:t>
            </a:r>
            <a:r>
              <a:rPr lang="en-US" sz="3200" i="1" dirty="0">
                <a:effectLst/>
                <a:latin typeface="+mn-lt"/>
                <a:ea typeface="Times New Roman" panose="02020603050405020304" pitchFamily="18" charset="0"/>
                <a:cs typeface="Times New Roman" panose="02020603050405020304" pitchFamily="18" charset="0"/>
              </a:rPr>
              <a:t>pattern</a:t>
            </a:r>
            <a:r>
              <a:rPr lang="en-US" sz="3200" dirty="0">
                <a:effectLst/>
                <a:latin typeface="+mn-lt"/>
                <a:ea typeface="Times New Roman" panose="02020603050405020304" pitchFamily="18" charset="0"/>
                <a:cs typeface="Times New Roman" panose="02020603050405020304" pitchFamily="18" charset="0"/>
              </a:rPr>
              <a:t> of the one to come.)</a:t>
            </a:r>
            <a:endParaRPr lang="en-US" sz="3200" dirty="0">
              <a:latin typeface="+mn-lt"/>
            </a:endParaRPr>
          </a:p>
        </p:txBody>
      </p:sp>
      <p:sp>
        <p:nvSpPr>
          <p:cNvPr id="4" name="Content Placeholder 2">
            <a:extLst>
              <a:ext uri="{FF2B5EF4-FFF2-40B4-BE49-F238E27FC236}">
                <a16:creationId xmlns:a16="http://schemas.microsoft.com/office/drawing/2014/main" id="{D357A626-2A5C-1869-FABB-941DFA0CFD3B}"/>
              </a:ext>
            </a:extLst>
          </p:cNvPr>
          <p:cNvSpPr txBox="1">
            <a:spLocks/>
          </p:cNvSpPr>
          <p:nvPr/>
        </p:nvSpPr>
        <p:spPr>
          <a:xfrm>
            <a:off x="914404" y="4656661"/>
            <a:ext cx="10210800" cy="1878914"/>
          </a:xfrm>
          <a:prstGeom prst="rect">
            <a:avLst/>
          </a:prstGeom>
          <a:solidFill>
            <a:srgbClr val="16414C"/>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300" dirty="0">
                <a:solidFill>
                  <a:srgbClr val="FFC000"/>
                </a:solidFill>
              </a:rPr>
              <a:t>Sin </a:t>
            </a:r>
            <a:r>
              <a:rPr lang="en-US" sz="3300" dirty="0">
                <a:solidFill>
                  <a:schemeClr val="accent3">
                    <a:lumMod val="60000"/>
                    <a:lumOff val="40000"/>
                  </a:schemeClr>
                </a:solidFill>
              </a:rPr>
              <a:t>(hamartia)</a:t>
            </a:r>
            <a:r>
              <a:rPr lang="en-US" sz="3300" dirty="0">
                <a:solidFill>
                  <a:srgbClr val="FFC000"/>
                </a:solidFill>
              </a:rPr>
              <a:t>	</a:t>
            </a:r>
            <a:r>
              <a:rPr lang="en-US" sz="3300" dirty="0">
                <a:latin typeface="+mn-lt"/>
                <a:cs typeface="Times New Roman" panose="02020603050405020304" pitchFamily="18" charset="0"/>
              </a:rPr>
              <a:t>= ‘missing the mark’</a:t>
            </a:r>
          </a:p>
          <a:p>
            <a:pPr marL="0" indent="0">
              <a:buNone/>
            </a:pPr>
            <a:r>
              <a:rPr lang="en-US" sz="3300" dirty="0">
                <a:solidFill>
                  <a:schemeClr val="accent1">
                    <a:lumMod val="40000"/>
                    <a:lumOff val="60000"/>
                  </a:schemeClr>
                </a:solidFill>
              </a:rPr>
              <a:t>Breaking a command; transgression </a:t>
            </a:r>
            <a:r>
              <a:rPr lang="en-US" sz="3300" dirty="0">
                <a:solidFill>
                  <a:schemeClr val="accent1">
                    <a:lumMod val="20000"/>
                    <a:lumOff val="80000"/>
                  </a:schemeClr>
                </a:solidFill>
              </a:rPr>
              <a:t>(parabasis)</a:t>
            </a:r>
          </a:p>
          <a:p>
            <a:pPr marL="0" indent="0">
              <a:buNone/>
            </a:pPr>
            <a:r>
              <a:rPr lang="en-US" sz="3300" dirty="0">
                <a:cs typeface="Times New Roman" panose="02020603050405020304" pitchFamily="18" charset="0"/>
              </a:rPr>
              <a:t>							= ‘intentionally crossing a line’</a:t>
            </a:r>
            <a:endParaRPr lang="en-US" sz="3300" dirty="0">
              <a:solidFill>
                <a:srgbClr val="FFC000"/>
              </a:solidFill>
              <a:latin typeface="+mn-lt"/>
            </a:endParaRPr>
          </a:p>
        </p:txBody>
      </p:sp>
    </p:spTree>
    <p:extLst>
      <p:ext uri="{BB962C8B-B14F-4D97-AF65-F5344CB8AC3E}">
        <p14:creationId xmlns:p14="http://schemas.microsoft.com/office/powerpoint/2010/main" val="12686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5:13-14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894087"/>
          </a:xfrm>
        </p:spPr>
        <p:txBody>
          <a:bodyPr>
            <a:noAutofit/>
          </a:bodyPr>
          <a:lstStyle/>
          <a:p>
            <a:pPr marL="0" indent="0">
              <a:buNone/>
            </a:pPr>
            <a:r>
              <a:rPr lang="en-US" sz="3200" dirty="0">
                <a:effectLst/>
                <a:latin typeface="+mn-lt"/>
                <a:ea typeface="Times New Roman" panose="02020603050405020304" pitchFamily="18" charset="0"/>
                <a:cs typeface="Times New Roman" panose="02020603050405020304" pitchFamily="18" charset="0"/>
              </a:rPr>
              <a:t>–  </a:t>
            </a:r>
            <a:r>
              <a:rPr lang="en-US" sz="3200" u="sng" baseline="30000" dirty="0">
                <a:solidFill>
                  <a:schemeClr val="accent3">
                    <a:lumMod val="60000"/>
                    <a:lumOff val="4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13</a:t>
            </a:r>
            <a:r>
              <a:rPr lang="en-US" sz="3200" dirty="0">
                <a:effectLst/>
                <a:latin typeface="+mn-lt"/>
                <a:ea typeface="Times New Roman" panose="02020603050405020304" pitchFamily="18" charset="0"/>
                <a:cs typeface="Times New Roman" panose="02020603050405020304" pitchFamily="18" charset="0"/>
              </a:rPr>
              <a:t> (for before the law was given, sin was in the world. But sin is not taken into account when there is no law. </a:t>
            </a:r>
            <a:r>
              <a:rPr lang="en-US" sz="3200" u="sng" baseline="30000" dirty="0">
                <a:solidFill>
                  <a:schemeClr val="accent3">
                    <a:lumMod val="60000"/>
                    <a:lumOff val="40000"/>
                  </a:schemeClr>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14</a:t>
            </a:r>
            <a:r>
              <a:rPr lang="en-US" sz="3200" dirty="0">
                <a:effectLst/>
                <a:latin typeface="+mn-lt"/>
                <a:ea typeface="Times New Roman" panose="02020603050405020304" pitchFamily="18" charset="0"/>
                <a:cs typeface="Times New Roman" panose="02020603050405020304" pitchFamily="18" charset="0"/>
              </a:rPr>
              <a:t> </a:t>
            </a:r>
            <a:r>
              <a:rPr lang="en-US" sz="3200" dirty="0">
                <a:solidFill>
                  <a:schemeClr val="accent3">
                    <a:lumMod val="60000"/>
                    <a:lumOff val="40000"/>
                  </a:schemeClr>
                </a:solidFill>
                <a:effectLst/>
                <a:latin typeface="+mn-lt"/>
                <a:ea typeface="Times New Roman" panose="02020603050405020304" pitchFamily="18" charset="0"/>
                <a:cs typeface="Times New Roman" panose="02020603050405020304" pitchFamily="18" charset="0"/>
              </a:rPr>
              <a:t>Nevertheless, death reigned from the time of Adam to the time of Moses, even over those who did not sin by breaking a command</a:t>
            </a:r>
            <a:r>
              <a:rPr lang="en-US" sz="3200" dirty="0">
                <a:effectLst/>
                <a:latin typeface="+mn-lt"/>
                <a:ea typeface="Times New Roman" panose="02020603050405020304" pitchFamily="18" charset="0"/>
                <a:cs typeface="Times New Roman" panose="02020603050405020304" pitchFamily="18" charset="0"/>
              </a:rPr>
              <a:t>, as did Adam, who was a </a:t>
            </a:r>
            <a:r>
              <a:rPr lang="en-US" sz="3200" i="1" dirty="0">
                <a:effectLst/>
                <a:latin typeface="+mn-lt"/>
                <a:ea typeface="Times New Roman" panose="02020603050405020304" pitchFamily="18" charset="0"/>
                <a:cs typeface="Times New Roman" panose="02020603050405020304" pitchFamily="18" charset="0"/>
              </a:rPr>
              <a:t>pattern</a:t>
            </a:r>
            <a:r>
              <a:rPr lang="en-US" sz="3200" dirty="0">
                <a:effectLst/>
                <a:latin typeface="+mn-lt"/>
                <a:ea typeface="Times New Roman" panose="02020603050405020304" pitchFamily="18" charset="0"/>
                <a:cs typeface="Times New Roman" panose="02020603050405020304" pitchFamily="18" charset="0"/>
              </a:rPr>
              <a:t> of the one to come.)</a:t>
            </a:r>
            <a:endParaRPr lang="en-US" sz="3200" dirty="0">
              <a:latin typeface="+mn-lt"/>
            </a:endParaRPr>
          </a:p>
        </p:txBody>
      </p:sp>
    </p:spTree>
    <p:extLst>
      <p:ext uri="{BB962C8B-B14F-4D97-AF65-F5344CB8AC3E}">
        <p14:creationId xmlns:p14="http://schemas.microsoft.com/office/powerpoint/2010/main" val="2469119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5:13-14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463169"/>
            <a:ext cx="11087001" cy="4894087"/>
          </a:xfrm>
        </p:spPr>
        <p:txBody>
          <a:bodyPr>
            <a:noAutofit/>
          </a:bodyPr>
          <a:lstStyle/>
          <a:p>
            <a:pPr marL="0" indent="0">
              <a:buNone/>
            </a:pPr>
            <a:r>
              <a:rPr lang="en-US" sz="3200" dirty="0">
                <a:effectLst/>
                <a:latin typeface="+mn-lt"/>
                <a:ea typeface="Times New Roman" panose="02020603050405020304" pitchFamily="18" charset="0"/>
                <a:cs typeface="Times New Roman" panose="02020603050405020304" pitchFamily="18" charset="0"/>
              </a:rPr>
              <a:t>–  </a:t>
            </a:r>
            <a:r>
              <a:rPr lang="en-US" sz="3200" u="sng" baseline="30000" dirty="0">
                <a:solidFill>
                  <a:schemeClr val="accent3">
                    <a:lumMod val="60000"/>
                    <a:lumOff val="4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13</a:t>
            </a:r>
            <a:r>
              <a:rPr lang="en-US" sz="3200" dirty="0">
                <a:effectLst/>
                <a:latin typeface="+mn-lt"/>
                <a:ea typeface="Times New Roman" panose="02020603050405020304" pitchFamily="18" charset="0"/>
                <a:cs typeface="Times New Roman" panose="02020603050405020304" pitchFamily="18" charset="0"/>
              </a:rPr>
              <a:t> (for before the law was given, sin was in the world. But sin is not taken into account when there is no law. </a:t>
            </a:r>
            <a:r>
              <a:rPr lang="en-US" sz="3200" u="sng" baseline="30000" dirty="0">
                <a:solidFill>
                  <a:schemeClr val="accent3">
                    <a:lumMod val="60000"/>
                    <a:lumOff val="40000"/>
                  </a:schemeClr>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14</a:t>
            </a:r>
            <a:r>
              <a:rPr lang="en-US" sz="3200" dirty="0">
                <a:effectLst/>
                <a:latin typeface="+mn-lt"/>
                <a:ea typeface="Times New Roman" panose="02020603050405020304" pitchFamily="18" charset="0"/>
                <a:cs typeface="Times New Roman" panose="02020603050405020304" pitchFamily="18" charset="0"/>
              </a:rPr>
              <a:t> Nevertheless, death reigned from the time of Adam to the time of Moses, even over those who did not sin by breaking a command, as did </a:t>
            </a:r>
            <a:r>
              <a:rPr lang="en-US" sz="3200" dirty="0">
                <a:solidFill>
                  <a:schemeClr val="accent1">
                    <a:lumMod val="40000"/>
                    <a:lumOff val="60000"/>
                  </a:schemeClr>
                </a:solidFill>
                <a:effectLst/>
                <a:latin typeface="+mn-lt"/>
                <a:ea typeface="Times New Roman" panose="02020603050405020304" pitchFamily="18" charset="0"/>
                <a:cs typeface="Times New Roman" panose="02020603050405020304" pitchFamily="18" charset="0"/>
              </a:rPr>
              <a:t>Adam, who was a </a:t>
            </a:r>
            <a:r>
              <a:rPr lang="en-US" sz="3200" i="1" dirty="0">
                <a:solidFill>
                  <a:schemeClr val="accent1">
                    <a:lumMod val="40000"/>
                    <a:lumOff val="60000"/>
                  </a:schemeClr>
                </a:solidFill>
                <a:effectLst/>
                <a:latin typeface="+mn-lt"/>
                <a:ea typeface="Times New Roman" panose="02020603050405020304" pitchFamily="18" charset="0"/>
                <a:cs typeface="Times New Roman" panose="02020603050405020304" pitchFamily="18" charset="0"/>
              </a:rPr>
              <a:t>pattern</a:t>
            </a:r>
            <a:r>
              <a:rPr lang="en-US" sz="3200" dirty="0">
                <a:effectLst/>
                <a:latin typeface="+mn-lt"/>
                <a:ea typeface="Times New Roman" panose="02020603050405020304" pitchFamily="18" charset="0"/>
                <a:cs typeface="Times New Roman" panose="02020603050405020304" pitchFamily="18" charset="0"/>
              </a:rPr>
              <a:t> </a:t>
            </a:r>
            <a:r>
              <a:rPr lang="en-US" sz="3200" dirty="0">
                <a:solidFill>
                  <a:schemeClr val="accent1">
                    <a:lumMod val="40000"/>
                    <a:lumOff val="60000"/>
                  </a:schemeClr>
                </a:solidFill>
                <a:effectLst/>
                <a:latin typeface="+mn-lt"/>
                <a:ea typeface="Times New Roman" panose="02020603050405020304" pitchFamily="18" charset="0"/>
                <a:cs typeface="Times New Roman" panose="02020603050405020304" pitchFamily="18" charset="0"/>
              </a:rPr>
              <a:t>of the one to come</a:t>
            </a:r>
            <a:r>
              <a:rPr lang="en-US" sz="3200" dirty="0">
                <a:effectLst/>
                <a:latin typeface="+mn-lt"/>
                <a:ea typeface="Times New Roman" panose="02020603050405020304" pitchFamily="18" charset="0"/>
                <a:cs typeface="Times New Roman" panose="02020603050405020304" pitchFamily="18" charset="0"/>
              </a:rPr>
              <a:t>.)</a:t>
            </a:r>
            <a:endParaRPr lang="en-US" sz="3200" dirty="0">
              <a:latin typeface="+mn-lt"/>
            </a:endParaRPr>
          </a:p>
        </p:txBody>
      </p:sp>
    </p:spTree>
    <p:extLst>
      <p:ext uri="{BB962C8B-B14F-4D97-AF65-F5344CB8AC3E}">
        <p14:creationId xmlns:p14="http://schemas.microsoft.com/office/powerpoint/2010/main" val="1701643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5:15-17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063175"/>
            <a:ext cx="11205463" cy="5777891"/>
          </a:xfrm>
        </p:spPr>
        <p:txBody>
          <a:bodyPr>
            <a:noAutofit/>
          </a:bodyPr>
          <a:lstStyle/>
          <a:p>
            <a:pPr marL="0" indent="0">
              <a:buNone/>
            </a:pPr>
            <a:r>
              <a:rPr lang="en-US" sz="305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15</a:t>
            </a:r>
            <a:r>
              <a:rPr lang="en-US" sz="3050" dirty="0">
                <a:effectLst/>
                <a:latin typeface="+mn-lt"/>
                <a:ea typeface="Times New Roman" panose="02020603050405020304" pitchFamily="18" charset="0"/>
                <a:cs typeface="Times New Roman" panose="02020603050405020304" pitchFamily="18" charset="0"/>
              </a:rPr>
              <a:t> But the gift is not like the trespass. For if the </a:t>
            </a:r>
            <a:r>
              <a:rPr lang="en-US" sz="3050" dirty="0">
                <a:solidFill>
                  <a:srgbClr val="FFC000"/>
                </a:solidFill>
                <a:effectLst/>
                <a:latin typeface="+mn-lt"/>
                <a:ea typeface="Times New Roman" panose="02020603050405020304" pitchFamily="18" charset="0"/>
                <a:cs typeface="Times New Roman" panose="02020603050405020304" pitchFamily="18" charset="0"/>
              </a:rPr>
              <a:t>many</a:t>
            </a:r>
            <a:r>
              <a:rPr lang="en-US" sz="3050" dirty="0">
                <a:effectLst/>
                <a:latin typeface="+mn-lt"/>
                <a:ea typeface="Times New Roman" panose="02020603050405020304" pitchFamily="18" charset="0"/>
                <a:cs typeface="Times New Roman" panose="02020603050405020304" pitchFamily="18" charset="0"/>
              </a:rPr>
              <a:t>       died by the trespass of the </a:t>
            </a:r>
            <a:r>
              <a:rPr lang="en-US" sz="3050" u="sng" dirty="0">
                <a:effectLst/>
                <a:latin typeface="+mn-lt"/>
                <a:ea typeface="Times New Roman" panose="02020603050405020304" pitchFamily="18" charset="0"/>
                <a:cs typeface="Times New Roman" panose="02020603050405020304" pitchFamily="18" charset="0"/>
              </a:rPr>
              <a:t>one</a:t>
            </a:r>
            <a:r>
              <a:rPr lang="en-US" sz="3050" dirty="0">
                <a:effectLst/>
                <a:latin typeface="+mn-lt"/>
                <a:ea typeface="Times New Roman" panose="02020603050405020304" pitchFamily="18" charset="0"/>
                <a:cs typeface="Times New Roman" panose="02020603050405020304" pitchFamily="18" charset="0"/>
              </a:rPr>
              <a:t> man, </a:t>
            </a:r>
            <a:r>
              <a:rPr lang="en-US" sz="3050" i="1" dirty="0">
                <a:solidFill>
                  <a:schemeClr val="accent1">
                    <a:lumMod val="40000"/>
                    <a:lumOff val="60000"/>
                  </a:schemeClr>
                </a:solidFill>
                <a:effectLst/>
                <a:latin typeface="+mn-lt"/>
                <a:ea typeface="Times New Roman" panose="02020603050405020304" pitchFamily="18" charset="0"/>
                <a:cs typeface="Times New Roman" panose="02020603050405020304" pitchFamily="18" charset="0"/>
              </a:rPr>
              <a:t>how much more </a:t>
            </a:r>
            <a:r>
              <a:rPr lang="en-US" sz="3050" dirty="0">
                <a:effectLst/>
                <a:latin typeface="+mn-lt"/>
                <a:ea typeface="Times New Roman" panose="02020603050405020304" pitchFamily="18" charset="0"/>
                <a:cs typeface="Times New Roman" panose="02020603050405020304" pitchFamily="18" charset="0"/>
              </a:rPr>
              <a:t>did God's grace and the gift that came by the grace of the </a:t>
            </a:r>
            <a:r>
              <a:rPr lang="en-US" sz="3050" u="sng" dirty="0">
                <a:effectLst/>
                <a:latin typeface="+mn-lt"/>
                <a:ea typeface="Times New Roman" panose="02020603050405020304" pitchFamily="18" charset="0"/>
                <a:cs typeface="Times New Roman" panose="02020603050405020304" pitchFamily="18" charset="0"/>
              </a:rPr>
              <a:t>one</a:t>
            </a:r>
            <a:r>
              <a:rPr lang="en-US" sz="3050" dirty="0">
                <a:effectLst/>
                <a:latin typeface="+mn-lt"/>
                <a:ea typeface="Times New Roman" panose="02020603050405020304" pitchFamily="18" charset="0"/>
                <a:cs typeface="Times New Roman" panose="02020603050405020304" pitchFamily="18" charset="0"/>
              </a:rPr>
              <a:t> man, Jesus Christ, overflow to the </a:t>
            </a:r>
            <a:r>
              <a:rPr lang="en-US" sz="3050" dirty="0">
                <a:solidFill>
                  <a:srgbClr val="FFC000"/>
                </a:solidFill>
                <a:effectLst/>
                <a:latin typeface="+mn-lt"/>
                <a:ea typeface="Times New Roman" panose="02020603050405020304" pitchFamily="18" charset="0"/>
                <a:cs typeface="Times New Roman" panose="02020603050405020304" pitchFamily="18" charset="0"/>
              </a:rPr>
              <a:t>many</a:t>
            </a:r>
            <a:r>
              <a:rPr lang="en-US" sz="3050" dirty="0">
                <a:effectLst/>
                <a:latin typeface="+mn-lt"/>
                <a:ea typeface="Times New Roman" panose="02020603050405020304" pitchFamily="18" charset="0"/>
                <a:cs typeface="Times New Roman" panose="02020603050405020304" pitchFamily="18" charset="0"/>
              </a:rPr>
              <a:t>! </a:t>
            </a:r>
            <a:r>
              <a:rPr lang="en-US" sz="3050" u="sng" baseline="30000" dirty="0">
                <a:solidFill>
                  <a:schemeClr val="accent3">
                    <a:lumMod val="40000"/>
                    <a:lumOff val="60000"/>
                  </a:schemeClr>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16</a:t>
            </a:r>
            <a:r>
              <a:rPr lang="en-US" sz="3050" dirty="0">
                <a:solidFill>
                  <a:schemeClr val="accent3">
                    <a:lumMod val="40000"/>
                    <a:lumOff val="60000"/>
                  </a:schemeClr>
                </a:solidFill>
                <a:effectLst/>
                <a:latin typeface="+mn-lt"/>
                <a:ea typeface="Times New Roman" panose="02020603050405020304" pitchFamily="18" charset="0"/>
                <a:cs typeface="Times New Roman" panose="02020603050405020304" pitchFamily="18" charset="0"/>
              </a:rPr>
              <a:t> </a:t>
            </a:r>
            <a:r>
              <a:rPr lang="en-US" sz="3050" dirty="0">
                <a:effectLst/>
                <a:latin typeface="+mn-lt"/>
                <a:ea typeface="Times New Roman" panose="02020603050405020304" pitchFamily="18" charset="0"/>
                <a:cs typeface="Times New Roman" panose="02020603050405020304" pitchFamily="18" charset="0"/>
              </a:rPr>
              <a:t>Again, the gift of God is not like the result of the </a:t>
            </a:r>
            <a:r>
              <a:rPr lang="en-US" sz="3050" u="sng" dirty="0">
                <a:effectLst/>
                <a:latin typeface="+mn-lt"/>
                <a:ea typeface="Times New Roman" panose="02020603050405020304" pitchFamily="18" charset="0"/>
                <a:cs typeface="Times New Roman" panose="02020603050405020304" pitchFamily="18" charset="0"/>
              </a:rPr>
              <a:t>one</a:t>
            </a:r>
            <a:r>
              <a:rPr lang="en-US" sz="3050" dirty="0">
                <a:effectLst/>
                <a:latin typeface="+mn-lt"/>
                <a:ea typeface="Times New Roman" panose="02020603050405020304" pitchFamily="18" charset="0"/>
                <a:cs typeface="Times New Roman" panose="02020603050405020304" pitchFamily="18" charset="0"/>
              </a:rPr>
              <a:t> man's sin: The judgment followed </a:t>
            </a:r>
            <a:r>
              <a:rPr lang="en-US" sz="3050" u="sng" dirty="0">
                <a:effectLst/>
                <a:latin typeface="+mn-lt"/>
                <a:ea typeface="Times New Roman" panose="02020603050405020304" pitchFamily="18" charset="0"/>
                <a:cs typeface="Times New Roman" panose="02020603050405020304" pitchFamily="18" charset="0"/>
              </a:rPr>
              <a:t>one</a:t>
            </a:r>
            <a:r>
              <a:rPr lang="en-US" sz="3050" dirty="0">
                <a:effectLst/>
                <a:latin typeface="+mn-lt"/>
                <a:ea typeface="Times New Roman" panose="02020603050405020304" pitchFamily="18" charset="0"/>
                <a:cs typeface="Times New Roman" panose="02020603050405020304" pitchFamily="18" charset="0"/>
              </a:rPr>
              <a:t> sin and brought condemnation, but the gift followed </a:t>
            </a:r>
            <a:r>
              <a:rPr lang="en-US" sz="3050" dirty="0">
                <a:solidFill>
                  <a:srgbClr val="FFC000"/>
                </a:solidFill>
                <a:effectLst/>
                <a:latin typeface="+mn-lt"/>
                <a:ea typeface="Times New Roman" panose="02020603050405020304" pitchFamily="18" charset="0"/>
                <a:cs typeface="Times New Roman" panose="02020603050405020304" pitchFamily="18" charset="0"/>
              </a:rPr>
              <a:t>many</a:t>
            </a:r>
            <a:r>
              <a:rPr lang="en-US" sz="3050" dirty="0">
                <a:effectLst/>
                <a:latin typeface="+mn-lt"/>
                <a:ea typeface="Times New Roman" panose="02020603050405020304" pitchFamily="18" charset="0"/>
                <a:cs typeface="Times New Roman" panose="02020603050405020304" pitchFamily="18" charset="0"/>
              </a:rPr>
              <a:t> trespasses and brought justification. </a:t>
            </a:r>
            <a:r>
              <a:rPr lang="en-US" sz="3050" u="sng" baseline="30000" dirty="0">
                <a:solidFill>
                  <a:schemeClr val="accent3">
                    <a:lumMod val="40000"/>
                    <a:lumOff val="60000"/>
                  </a:schemeClr>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17</a:t>
            </a:r>
            <a:r>
              <a:rPr lang="en-US" sz="3050" dirty="0">
                <a:effectLst/>
                <a:latin typeface="+mn-lt"/>
                <a:ea typeface="Times New Roman" panose="02020603050405020304" pitchFamily="18" charset="0"/>
                <a:cs typeface="Times New Roman" panose="02020603050405020304" pitchFamily="18" charset="0"/>
              </a:rPr>
              <a:t> For if, by the trespass of the </a:t>
            </a:r>
            <a:r>
              <a:rPr lang="en-US" sz="3050" u="sng" dirty="0">
                <a:effectLst/>
                <a:latin typeface="+mn-lt"/>
                <a:ea typeface="Times New Roman" panose="02020603050405020304" pitchFamily="18" charset="0"/>
                <a:cs typeface="Times New Roman" panose="02020603050405020304" pitchFamily="18" charset="0"/>
              </a:rPr>
              <a:t>one</a:t>
            </a:r>
            <a:r>
              <a:rPr lang="en-US" sz="3050" dirty="0">
                <a:effectLst/>
                <a:latin typeface="+mn-lt"/>
                <a:ea typeface="Times New Roman" panose="02020603050405020304" pitchFamily="18" charset="0"/>
                <a:cs typeface="Times New Roman" panose="02020603050405020304" pitchFamily="18" charset="0"/>
              </a:rPr>
              <a:t> man, death reigned through that </a:t>
            </a:r>
            <a:r>
              <a:rPr lang="en-US" sz="3050" u="sng" dirty="0">
                <a:effectLst/>
                <a:latin typeface="+mn-lt"/>
                <a:ea typeface="Times New Roman" panose="02020603050405020304" pitchFamily="18" charset="0"/>
                <a:cs typeface="Times New Roman" panose="02020603050405020304" pitchFamily="18" charset="0"/>
              </a:rPr>
              <a:t>one</a:t>
            </a:r>
            <a:r>
              <a:rPr lang="en-US" sz="3050" dirty="0">
                <a:effectLst/>
                <a:latin typeface="+mn-lt"/>
                <a:ea typeface="Times New Roman" panose="02020603050405020304" pitchFamily="18" charset="0"/>
                <a:cs typeface="Times New Roman" panose="02020603050405020304" pitchFamily="18" charset="0"/>
              </a:rPr>
              <a:t> man, </a:t>
            </a:r>
            <a:r>
              <a:rPr lang="en-US" sz="3050" i="1" dirty="0">
                <a:solidFill>
                  <a:schemeClr val="accent1">
                    <a:lumMod val="40000"/>
                    <a:lumOff val="60000"/>
                  </a:schemeClr>
                </a:solidFill>
                <a:effectLst/>
                <a:latin typeface="+mn-lt"/>
                <a:ea typeface="Times New Roman" panose="02020603050405020304" pitchFamily="18" charset="0"/>
                <a:cs typeface="Times New Roman" panose="02020603050405020304" pitchFamily="18" charset="0"/>
              </a:rPr>
              <a:t>how much more </a:t>
            </a:r>
            <a:r>
              <a:rPr lang="en-US" sz="3050" dirty="0">
                <a:effectLst/>
                <a:latin typeface="+mn-lt"/>
                <a:ea typeface="Times New Roman" panose="02020603050405020304" pitchFamily="18" charset="0"/>
                <a:cs typeface="Times New Roman" panose="02020603050405020304" pitchFamily="18" charset="0"/>
              </a:rPr>
              <a:t>will those who receive God's abundant provision of grace and of the gift of righteousness reign in life through the </a:t>
            </a:r>
            <a:r>
              <a:rPr lang="en-US" sz="3050" u="sng" dirty="0">
                <a:effectLst/>
                <a:latin typeface="+mn-lt"/>
                <a:ea typeface="Times New Roman" panose="02020603050405020304" pitchFamily="18" charset="0"/>
                <a:cs typeface="Times New Roman" panose="02020603050405020304" pitchFamily="18" charset="0"/>
              </a:rPr>
              <a:t>one</a:t>
            </a:r>
            <a:r>
              <a:rPr lang="en-US" sz="3050" dirty="0">
                <a:effectLst/>
                <a:latin typeface="+mn-lt"/>
                <a:ea typeface="Times New Roman" panose="02020603050405020304" pitchFamily="18" charset="0"/>
                <a:cs typeface="Times New Roman" panose="02020603050405020304" pitchFamily="18" charset="0"/>
              </a:rPr>
              <a:t> man, Jesus Christ. </a:t>
            </a:r>
            <a:endParaRPr lang="en-US" sz="3050" dirty="0">
              <a:latin typeface="+mn-lt"/>
            </a:endParaRPr>
          </a:p>
        </p:txBody>
      </p:sp>
    </p:spTree>
    <p:extLst>
      <p:ext uri="{BB962C8B-B14F-4D97-AF65-F5344CB8AC3E}">
        <p14:creationId xmlns:p14="http://schemas.microsoft.com/office/powerpoint/2010/main" val="241121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5:18-19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201912"/>
            <a:ext cx="11053063" cy="5503691"/>
          </a:xfrm>
        </p:spPr>
        <p:txBody>
          <a:bodyPr>
            <a:noAutofit/>
          </a:bodyPr>
          <a:lstStyle/>
          <a:p>
            <a:pPr marL="0" marR="0" indent="0">
              <a:spcBef>
                <a:spcPts val="900"/>
              </a:spcBef>
              <a:spcAft>
                <a:spcPts val="0"/>
              </a:spcAft>
              <a:buNone/>
            </a:pPr>
            <a:r>
              <a:rPr lang="en-US" sz="36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18</a:t>
            </a:r>
            <a:r>
              <a:rPr lang="en-US" sz="3600" dirty="0">
                <a:solidFill>
                  <a:schemeClr val="accent3">
                    <a:lumMod val="40000"/>
                    <a:lumOff val="60000"/>
                  </a:schemeClr>
                </a:solidFill>
                <a:effectLst/>
                <a:latin typeface="+mn-lt"/>
                <a:ea typeface="Times New Roman" panose="02020603050405020304" pitchFamily="18" charset="0"/>
              </a:rPr>
              <a:t> </a:t>
            </a:r>
            <a:r>
              <a:rPr lang="en-US" sz="3600" dirty="0">
                <a:effectLst/>
                <a:latin typeface="+mn-lt"/>
                <a:ea typeface="Times New Roman" panose="02020603050405020304" pitchFamily="18" charset="0"/>
              </a:rPr>
              <a:t>Consequently, just as the result of one trespass was </a:t>
            </a:r>
            <a:r>
              <a:rPr lang="en-US" sz="3600" dirty="0">
                <a:solidFill>
                  <a:schemeClr val="accent1">
                    <a:lumMod val="40000"/>
                    <a:lumOff val="60000"/>
                  </a:schemeClr>
                </a:solidFill>
                <a:effectLst/>
                <a:latin typeface="+mn-lt"/>
                <a:ea typeface="Times New Roman" panose="02020603050405020304" pitchFamily="18" charset="0"/>
              </a:rPr>
              <a:t>condemnation for all men</a:t>
            </a:r>
            <a:r>
              <a:rPr lang="en-US" sz="3600" dirty="0">
                <a:effectLst/>
                <a:latin typeface="+mn-lt"/>
                <a:ea typeface="Times New Roman" panose="02020603050405020304" pitchFamily="18" charset="0"/>
              </a:rPr>
              <a:t>, so also the result of one act of righteousness was justification that brings </a:t>
            </a:r>
            <a:r>
              <a:rPr lang="en-US" sz="3600" dirty="0">
                <a:solidFill>
                  <a:schemeClr val="bg2">
                    <a:lumMod val="40000"/>
                    <a:lumOff val="60000"/>
                  </a:schemeClr>
                </a:solidFill>
                <a:effectLst/>
                <a:latin typeface="+mn-lt"/>
                <a:ea typeface="Times New Roman" panose="02020603050405020304" pitchFamily="18" charset="0"/>
              </a:rPr>
              <a:t>life for all men</a:t>
            </a:r>
            <a:r>
              <a:rPr lang="en-US" sz="3600" dirty="0">
                <a:effectLst/>
                <a:latin typeface="+mn-lt"/>
                <a:ea typeface="Times New Roman" panose="02020603050405020304" pitchFamily="18" charset="0"/>
              </a:rPr>
              <a:t>. </a:t>
            </a:r>
            <a:r>
              <a:rPr lang="en-US" sz="3600" u="sng" baseline="30000" dirty="0">
                <a:solidFill>
                  <a:schemeClr val="accent3">
                    <a:lumMod val="40000"/>
                    <a:lumOff val="60000"/>
                  </a:schemeClr>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19</a:t>
            </a:r>
            <a:r>
              <a:rPr lang="en-US" sz="3600" dirty="0">
                <a:solidFill>
                  <a:schemeClr val="accent3">
                    <a:lumMod val="40000"/>
                    <a:lumOff val="60000"/>
                  </a:schemeClr>
                </a:solidFill>
                <a:effectLst/>
                <a:latin typeface="+mn-lt"/>
                <a:ea typeface="Times New Roman" panose="02020603050405020304" pitchFamily="18" charset="0"/>
              </a:rPr>
              <a:t> </a:t>
            </a:r>
            <a:r>
              <a:rPr lang="en-US" sz="3600" dirty="0">
                <a:effectLst/>
                <a:latin typeface="+mn-lt"/>
                <a:ea typeface="Times New Roman" panose="02020603050405020304" pitchFamily="18" charset="0"/>
              </a:rPr>
              <a:t>For just as through the disobedience of the one man the many were made sinners, so also through the obedience of the one man the many will be made righteous.</a:t>
            </a:r>
          </a:p>
        </p:txBody>
      </p:sp>
    </p:spTree>
    <p:extLst>
      <p:ext uri="{BB962C8B-B14F-4D97-AF65-F5344CB8AC3E}">
        <p14:creationId xmlns:p14="http://schemas.microsoft.com/office/powerpoint/2010/main" val="3322807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5:18-19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201912"/>
            <a:ext cx="11053063" cy="5503691"/>
          </a:xfrm>
        </p:spPr>
        <p:txBody>
          <a:bodyPr>
            <a:noAutofit/>
          </a:bodyPr>
          <a:lstStyle/>
          <a:p>
            <a:pPr marL="0" marR="0" indent="0">
              <a:spcBef>
                <a:spcPts val="900"/>
              </a:spcBef>
              <a:spcAft>
                <a:spcPts val="0"/>
              </a:spcAft>
              <a:buNone/>
            </a:pPr>
            <a:r>
              <a:rPr lang="en-US" sz="36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18</a:t>
            </a:r>
            <a:r>
              <a:rPr lang="en-US" sz="3600" dirty="0">
                <a:solidFill>
                  <a:schemeClr val="accent3">
                    <a:lumMod val="40000"/>
                    <a:lumOff val="60000"/>
                  </a:schemeClr>
                </a:solidFill>
                <a:effectLst/>
                <a:latin typeface="+mn-lt"/>
                <a:ea typeface="Times New Roman" panose="02020603050405020304" pitchFamily="18" charset="0"/>
              </a:rPr>
              <a:t> </a:t>
            </a:r>
            <a:r>
              <a:rPr lang="en-US" sz="3600" dirty="0">
                <a:effectLst/>
                <a:latin typeface="+mn-lt"/>
                <a:ea typeface="Times New Roman" panose="02020603050405020304" pitchFamily="18" charset="0"/>
              </a:rPr>
              <a:t>Consequently, just as the result of one trespass was condemnation for all men, so also the result of one act of righteousness was justification that brings life for all men. </a:t>
            </a:r>
            <a:r>
              <a:rPr lang="en-US" sz="3600" u="sng" baseline="30000" dirty="0">
                <a:solidFill>
                  <a:schemeClr val="accent3">
                    <a:lumMod val="40000"/>
                    <a:lumOff val="60000"/>
                  </a:schemeClr>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19</a:t>
            </a:r>
            <a:r>
              <a:rPr lang="en-US" sz="3600" dirty="0">
                <a:solidFill>
                  <a:schemeClr val="accent3">
                    <a:lumMod val="40000"/>
                    <a:lumOff val="60000"/>
                  </a:schemeClr>
                </a:solidFill>
                <a:effectLst/>
                <a:latin typeface="+mn-lt"/>
                <a:ea typeface="Times New Roman" panose="02020603050405020304" pitchFamily="18" charset="0"/>
              </a:rPr>
              <a:t> </a:t>
            </a:r>
            <a:r>
              <a:rPr lang="en-US" sz="3600" dirty="0">
                <a:effectLst/>
                <a:latin typeface="+mn-lt"/>
                <a:ea typeface="Times New Roman" panose="02020603050405020304" pitchFamily="18" charset="0"/>
              </a:rPr>
              <a:t>For just as through the </a:t>
            </a:r>
            <a:r>
              <a:rPr lang="en-US" sz="3600" dirty="0">
                <a:solidFill>
                  <a:schemeClr val="accent1">
                    <a:lumMod val="40000"/>
                    <a:lumOff val="60000"/>
                  </a:schemeClr>
                </a:solidFill>
                <a:effectLst/>
                <a:latin typeface="+mn-lt"/>
                <a:ea typeface="Times New Roman" panose="02020603050405020304" pitchFamily="18" charset="0"/>
              </a:rPr>
              <a:t>disobedience</a:t>
            </a:r>
            <a:r>
              <a:rPr lang="en-US" sz="3600" dirty="0">
                <a:effectLst/>
                <a:latin typeface="+mn-lt"/>
                <a:ea typeface="Times New Roman" panose="02020603050405020304" pitchFamily="18" charset="0"/>
              </a:rPr>
              <a:t> of the one man the many were made sinners, so also through the obedience of the one man the many will be made righteous.</a:t>
            </a:r>
          </a:p>
        </p:txBody>
      </p:sp>
    </p:spTree>
    <p:extLst>
      <p:ext uri="{BB962C8B-B14F-4D97-AF65-F5344CB8AC3E}">
        <p14:creationId xmlns:p14="http://schemas.microsoft.com/office/powerpoint/2010/main" val="555142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5:20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201912"/>
            <a:ext cx="11053063" cy="5503691"/>
          </a:xfrm>
        </p:spPr>
        <p:txBody>
          <a:bodyPr>
            <a:noAutofit/>
          </a:bodyPr>
          <a:lstStyle/>
          <a:p>
            <a:pPr marL="0" marR="0" indent="0">
              <a:spcBef>
                <a:spcPts val="900"/>
              </a:spcBef>
              <a:spcAft>
                <a:spcPts val="0"/>
              </a:spcAft>
              <a:buNone/>
            </a:pPr>
            <a:r>
              <a:rPr lang="en-US" sz="36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20</a:t>
            </a:r>
            <a:r>
              <a:rPr lang="en-US" sz="3600" dirty="0">
                <a:effectLst/>
                <a:latin typeface="+mn-lt"/>
                <a:ea typeface="Times New Roman" panose="02020603050405020304" pitchFamily="18" charset="0"/>
              </a:rPr>
              <a:t> </a:t>
            </a:r>
            <a:r>
              <a:rPr lang="en-US" sz="3600" dirty="0">
                <a:solidFill>
                  <a:schemeClr val="accent3">
                    <a:lumMod val="60000"/>
                    <a:lumOff val="40000"/>
                  </a:schemeClr>
                </a:solidFill>
                <a:effectLst/>
                <a:latin typeface="+mn-lt"/>
                <a:ea typeface="Times New Roman" panose="02020603050405020304" pitchFamily="18" charset="0"/>
              </a:rPr>
              <a:t>The law was added so that the trespass might increase</a:t>
            </a:r>
            <a:r>
              <a:rPr lang="en-US" sz="3600" dirty="0">
                <a:effectLst/>
                <a:latin typeface="+mn-lt"/>
                <a:ea typeface="Times New Roman" panose="02020603050405020304" pitchFamily="18" charset="0"/>
              </a:rPr>
              <a:t>. But where sin increased, grace increased all the more</a:t>
            </a:r>
            <a:r>
              <a:rPr lang="en-US" sz="3600" dirty="0">
                <a:latin typeface="+mn-lt"/>
                <a:ea typeface="Times New Roman" panose="02020603050405020304" pitchFamily="18" charset="0"/>
              </a:rPr>
              <a:t>.</a:t>
            </a:r>
            <a:endParaRPr lang="en-US" sz="3600" dirty="0">
              <a:effectLst/>
              <a:latin typeface="+mn-lt"/>
              <a:ea typeface="Times New Roman" panose="02020603050405020304" pitchFamily="18" charset="0"/>
            </a:endParaRPr>
          </a:p>
        </p:txBody>
      </p:sp>
      <p:pic>
        <p:nvPicPr>
          <p:cNvPr id="2050" name="Picture 2" descr="power &amp; responsibility - Mrs. Guillory's English Class">
            <a:extLst>
              <a:ext uri="{FF2B5EF4-FFF2-40B4-BE49-F238E27FC236}">
                <a16:creationId xmlns:a16="http://schemas.microsoft.com/office/drawing/2014/main" id="{50C10C4B-52D7-0AEF-370D-BDD327215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1136650"/>
            <a:ext cx="8712200" cy="458470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a:extLst>
              <a:ext uri="{FF2B5EF4-FFF2-40B4-BE49-F238E27FC236}">
                <a16:creationId xmlns:a16="http://schemas.microsoft.com/office/drawing/2014/main" id="{6106AB52-ADC1-5EE7-9B5A-99FB3CCAD320}"/>
              </a:ext>
            </a:extLst>
          </p:cNvPr>
          <p:cNvSpPr/>
          <p:nvPr/>
        </p:nvSpPr>
        <p:spPr>
          <a:xfrm>
            <a:off x="5655734" y="1912788"/>
            <a:ext cx="1433070" cy="678266"/>
          </a:xfrm>
          <a:custGeom>
            <a:avLst/>
            <a:gdLst>
              <a:gd name="connsiteX0" fmla="*/ 0 w 1433070"/>
              <a:gd name="connsiteY0" fmla="*/ 542546 h 678266"/>
              <a:gd name="connsiteX1" fmla="*/ 304800 w 1433070"/>
              <a:gd name="connsiteY1" fmla="*/ 170013 h 678266"/>
              <a:gd name="connsiteX2" fmla="*/ 355600 w 1433070"/>
              <a:gd name="connsiteY2" fmla="*/ 610279 h 678266"/>
              <a:gd name="connsiteX3" fmla="*/ 677333 w 1433070"/>
              <a:gd name="connsiteY3" fmla="*/ 102279 h 678266"/>
              <a:gd name="connsiteX4" fmla="*/ 694267 w 1433070"/>
              <a:gd name="connsiteY4" fmla="*/ 542546 h 678266"/>
              <a:gd name="connsiteX5" fmla="*/ 948267 w 1433070"/>
              <a:gd name="connsiteY5" fmla="*/ 679 h 678266"/>
              <a:gd name="connsiteX6" fmla="*/ 1066800 w 1433070"/>
              <a:gd name="connsiteY6" fmla="*/ 678013 h 678266"/>
              <a:gd name="connsiteX7" fmla="*/ 1388533 w 1433070"/>
              <a:gd name="connsiteY7" fmla="*/ 85346 h 678266"/>
              <a:gd name="connsiteX8" fmla="*/ 1422400 w 1433070"/>
              <a:gd name="connsiteY8" fmla="*/ 508679 h 67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3070" h="678266">
                <a:moveTo>
                  <a:pt x="0" y="542546"/>
                </a:moveTo>
                <a:cubicBezTo>
                  <a:pt x="122766" y="350635"/>
                  <a:pt x="245533" y="158724"/>
                  <a:pt x="304800" y="170013"/>
                </a:cubicBezTo>
                <a:cubicBezTo>
                  <a:pt x="364067" y="181302"/>
                  <a:pt x="293511" y="621568"/>
                  <a:pt x="355600" y="610279"/>
                </a:cubicBezTo>
                <a:cubicBezTo>
                  <a:pt x="417689" y="598990"/>
                  <a:pt x="620889" y="113568"/>
                  <a:pt x="677333" y="102279"/>
                </a:cubicBezTo>
                <a:cubicBezTo>
                  <a:pt x="733777" y="90990"/>
                  <a:pt x="649111" y="559479"/>
                  <a:pt x="694267" y="542546"/>
                </a:cubicBezTo>
                <a:cubicBezTo>
                  <a:pt x="739423" y="525613"/>
                  <a:pt x="886178" y="-21899"/>
                  <a:pt x="948267" y="679"/>
                </a:cubicBezTo>
                <a:cubicBezTo>
                  <a:pt x="1010356" y="23257"/>
                  <a:pt x="993422" y="663902"/>
                  <a:pt x="1066800" y="678013"/>
                </a:cubicBezTo>
                <a:cubicBezTo>
                  <a:pt x="1140178" y="692124"/>
                  <a:pt x="1329266" y="113568"/>
                  <a:pt x="1388533" y="85346"/>
                </a:cubicBezTo>
                <a:cubicBezTo>
                  <a:pt x="1447800" y="57124"/>
                  <a:pt x="1435100" y="282901"/>
                  <a:pt x="1422400" y="508679"/>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26288DD-90C7-3857-1616-6A6C7A330251}"/>
              </a:ext>
            </a:extLst>
          </p:cNvPr>
          <p:cNvSpPr txBox="1"/>
          <p:nvPr/>
        </p:nvSpPr>
        <p:spPr>
          <a:xfrm>
            <a:off x="5245795" y="1253402"/>
            <a:ext cx="4199466" cy="769441"/>
          </a:xfrm>
          <a:prstGeom prst="rect">
            <a:avLst/>
          </a:prstGeom>
          <a:noFill/>
        </p:spPr>
        <p:txBody>
          <a:bodyPr wrap="square" rtlCol="0">
            <a:spAutoFit/>
          </a:bodyPr>
          <a:lstStyle/>
          <a:p>
            <a:r>
              <a:rPr lang="en-US" sz="4400" dirty="0">
                <a:solidFill>
                  <a:schemeClr val="bg1">
                    <a:lumMod val="75000"/>
                    <a:lumOff val="25000"/>
                  </a:schemeClr>
                </a:solidFill>
                <a:latin typeface="Baskerville" panose="02020502070401020303" pitchFamily="18" charset="0"/>
                <a:ea typeface="Baskerville" panose="02020502070401020303" pitchFamily="18" charset="0"/>
              </a:rPr>
              <a:t>knowledge</a:t>
            </a:r>
          </a:p>
        </p:txBody>
      </p:sp>
      <p:sp>
        <p:nvSpPr>
          <p:cNvPr id="7" name="Freeform 6">
            <a:extLst>
              <a:ext uri="{FF2B5EF4-FFF2-40B4-BE49-F238E27FC236}">
                <a16:creationId xmlns:a16="http://schemas.microsoft.com/office/drawing/2014/main" id="{B050A12C-3E90-652D-314C-EF24DD837ABC}"/>
              </a:ext>
            </a:extLst>
          </p:cNvPr>
          <p:cNvSpPr/>
          <p:nvPr/>
        </p:nvSpPr>
        <p:spPr>
          <a:xfrm>
            <a:off x="5672667" y="4665355"/>
            <a:ext cx="1433070" cy="296108"/>
          </a:xfrm>
          <a:custGeom>
            <a:avLst/>
            <a:gdLst>
              <a:gd name="connsiteX0" fmla="*/ 0 w 1433070"/>
              <a:gd name="connsiteY0" fmla="*/ 542546 h 678266"/>
              <a:gd name="connsiteX1" fmla="*/ 304800 w 1433070"/>
              <a:gd name="connsiteY1" fmla="*/ 170013 h 678266"/>
              <a:gd name="connsiteX2" fmla="*/ 355600 w 1433070"/>
              <a:gd name="connsiteY2" fmla="*/ 610279 h 678266"/>
              <a:gd name="connsiteX3" fmla="*/ 677333 w 1433070"/>
              <a:gd name="connsiteY3" fmla="*/ 102279 h 678266"/>
              <a:gd name="connsiteX4" fmla="*/ 694267 w 1433070"/>
              <a:gd name="connsiteY4" fmla="*/ 542546 h 678266"/>
              <a:gd name="connsiteX5" fmla="*/ 948267 w 1433070"/>
              <a:gd name="connsiteY5" fmla="*/ 679 h 678266"/>
              <a:gd name="connsiteX6" fmla="*/ 1066800 w 1433070"/>
              <a:gd name="connsiteY6" fmla="*/ 678013 h 678266"/>
              <a:gd name="connsiteX7" fmla="*/ 1388533 w 1433070"/>
              <a:gd name="connsiteY7" fmla="*/ 85346 h 678266"/>
              <a:gd name="connsiteX8" fmla="*/ 1422400 w 1433070"/>
              <a:gd name="connsiteY8" fmla="*/ 508679 h 67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3070" h="678266">
                <a:moveTo>
                  <a:pt x="0" y="542546"/>
                </a:moveTo>
                <a:cubicBezTo>
                  <a:pt x="122766" y="350635"/>
                  <a:pt x="245533" y="158724"/>
                  <a:pt x="304800" y="170013"/>
                </a:cubicBezTo>
                <a:cubicBezTo>
                  <a:pt x="364067" y="181302"/>
                  <a:pt x="293511" y="621568"/>
                  <a:pt x="355600" y="610279"/>
                </a:cubicBezTo>
                <a:cubicBezTo>
                  <a:pt x="417689" y="598990"/>
                  <a:pt x="620889" y="113568"/>
                  <a:pt x="677333" y="102279"/>
                </a:cubicBezTo>
                <a:cubicBezTo>
                  <a:pt x="733777" y="90990"/>
                  <a:pt x="649111" y="559479"/>
                  <a:pt x="694267" y="542546"/>
                </a:cubicBezTo>
                <a:cubicBezTo>
                  <a:pt x="739423" y="525613"/>
                  <a:pt x="886178" y="-21899"/>
                  <a:pt x="948267" y="679"/>
                </a:cubicBezTo>
                <a:cubicBezTo>
                  <a:pt x="1010356" y="23257"/>
                  <a:pt x="993422" y="663902"/>
                  <a:pt x="1066800" y="678013"/>
                </a:cubicBezTo>
                <a:cubicBezTo>
                  <a:pt x="1140178" y="692124"/>
                  <a:pt x="1329266" y="113568"/>
                  <a:pt x="1388533" y="85346"/>
                </a:cubicBezTo>
                <a:cubicBezTo>
                  <a:pt x="1447800" y="57124"/>
                  <a:pt x="1435100" y="282901"/>
                  <a:pt x="1422400" y="508679"/>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AA27154-6317-2D4C-7F89-43009AD1314A}"/>
              </a:ext>
            </a:extLst>
          </p:cNvPr>
          <p:cNvSpPr txBox="1"/>
          <p:nvPr/>
        </p:nvSpPr>
        <p:spPr>
          <a:xfrm>
            <a:off x="6891069" y="4835158"/>
            <a:ext cx="4199466" cy="769441"/>
          </a:xfrm>
          <a:prstGeom prst="rect">
            <a:avLst/>
          </a:prstGeom>
          <a:noFill/>
        </p:spPr>
        <p:txBody>
          <a:bodyPr wrap="square" rtlCol="0">
            <a:spAutoFit/>
          </a:bodyPr>
          <a:lstStyle/>
          <a:p>
            <a:r>
              <a:rPr lang="en-US" sz="4400" dirty="0">
                <a:solidFill>
                  <a:schemeClr val="bg1">
                    <a:lumMod val="75000"/>
                    <a:lumOff val="25000"/>
                  </a:schemeClr>
                </a:solidFill>
                <a:latin typeface="Baskerville" panose="02020502070401020303" pitchFamily="18" charset="0"/>
                <a:ea typeface="Baskerville" panose="02020502070401020303" pitchFamily="18" charset="0"/>
              </a:rPr>
              <a:t>- Paul</a:t>
            </a:r>
          </a:p>
        </p:txBody>
      </p:sp>
    </p:spTree>
    <p:extLst>
      <p:ext uri="{BB962C8B-B14F-4D97-AF65-F5344CB8AC3E}">
        <p14:creationId xmlns:p14="http://schemas.microsoft.com/office/powerpoint/2010/main" val="330259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39540" y="373224"/>
            <a:ext cx="6573720" cy="666398"/>
          </a:xfrm>
        </p:spPr>
        <p:txBody>
          <a:bodyPr/>
          <a:lstStyle/>
          <a:p>
            <a:r>
              <a:rPr lang="en-US" sz="3200" dirty="0"/>
              <a:t>Romans 5:20b-21	</a:t>
            </a:r>
            <a:r>
              <a:rPr lang="en-US" sz="3200" dirty="0">
                <a:solidFill>
                  <a:srgbClr val="00B0F0"/>
                </a:solidFill>
              </a:rPr>
              <a:t>(1984 NIV)	</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201912"/>
            <a:ext cx="11053063" cy="5503691"/>
          </a:xfrm>
        </p:spPr>
        <p:txBody>
          <a:bodyPr>
            <a:noAutofit/>
          </a:bodyPr>
          <a:lstStyle/>
          <a:p>
            <a:pPr marL="0" marR="0" indent="0">
              <a:spcBef>
                <a:spcPts val="900"/>
              </a:spcBef>
              <a:spcAft>
                <a:spcPts val="0"/>
              </a:spcAft>
              <a:buNone/>
            </a:pPr>
            <a:r>
              <a:rPr lang="en-US" sz="3600" dirty="0">
                <a:effectLst/>
                <a:latin typeface="+mn-lt"/>
                <a:ea typeface="Times New Roman" panose="02020603050405020304" pitchFamily="18" charset="0"/>
              </a:rPr>
              <a:t>But where sin increased, grace increased all the more, </a:t>
            </a:r>
            <a:r>
              <a:rPr lang="en-US" sz="3600" u="sng" baseline="30000" dirty="0">
                <a:solidFill>
                  <a:schemeClr val="accent3">
                    <a:lumMod val="40000"/>
                    <a:lumOff val="60000"/>
                  </a:schemeClr>
                </a:solidFill>
                <a:effectLst/>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2</a:t>
            </a:r>
            <a:r>
              <a:rPr lang="en-US" sz="3600" u="sng" baseline="30000" dirty="0">
                <a:solidFill>
                  <a:schemeClr val="accent3">
                    <a:lumMod val="40000"/>
                    <a:lumOff val="60000"/>
                  </a:schemeClr>
                </a:solidFill>
                <a:effectLst/>
                <a:latin typeface="+mn-lt"/>
                <a:ea typeface="Times New Roman" panose="02020603050405020304" pitchFamily="18" charset="0"/>
              </a:rPr>
              <a:t>1</a:t>
            </a:r>
            <a:r>
              <a:rPr lang="en-US" sz="3600" dirty="0">
                <a:effectLst/>
                <a:latin typeface="+mn-lt"/>
                <a:ea typeface="Times New Roman" panose="02020603050405020304" pitchFamily="18" charset="0"/>
              </a:rPr>
              <a:t> so that, just as sin reigned in death, so also grace might reign through righteousness to bring eternal life through Jesus Christ our Lord. </a:t>
            </a:r>
          </a:p>
        </p:txBody>
      </p:sp>
    </p:spTree>
    <p:extLst>
      <p:ext uri="{BB962C8B-B14F-4D97-AF65-F5344CB8AC3E}">
        <p14:creationId xmlns:p14="http://schemas.microsoft.com/office/powerpoint/2010/main" val="94377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C915A3-90AF-EC4E-96B7-44523B27E0B3}"/>
              </a:ext>
            </a:extLst>
          </p:cNvPr>
          <p:cNvSpPr>
            <a:spLocks noGrp="1"/>
          </p:cNvSpPr>
          <p:nvPr>
            <p:ph idx="1"/>
          </p:nvPr>
        </p:nvSpPr>
        <p:spPr>
          <a:xfrm>
            <a:off x="393895" y="1295400"/>
            <a:ext cx="10818055" cy="5527434"/>
          </a:xfrm>
        </p:spPr>
        <p:txBody>
          <a:bodyPr>
            <a:noAutofit/>
          </a:bodyPr>
          <a:lstStyle/>
          <a:p>
            <a:pPr marL="0" indent="0">
              <a:buNone/>
            </a:pPr>
            <a:r>
              <a:rPr lang="en-US" sz="3600" b="1" baseline="30000" dirty="0">
                <a:solidFill>
                  <a:schemeClr val="accent3"/>
                </a:solidFill>
              </a:rPr>
              <a:t>16</a:t>
            </a:r>
            <a:r>
              <a:rPr lang="en-US" sz="3600" dirty="0"/>
              <a:t> I am not ashamed of the gospel, because it is the power of God for the salvation of everyone who believes: first for the Jew, then for the Gentile.</a:t>
            </a:r>
            <a:endParaRPr lang="en-US" sz="3600" baseline="30000" dirty="0">
              <a:solidFill>
                <a:schemeClr val="accent3"/>
              </a:solidFill>
            </a:endParaRPr>
          </a:p>
          <a:p>
            <a:pPr marL="0" indent="0">
              <a:buNone/>
            </a:pPr>
            <a:r>
              <a:rPr lang="en-US" sz="3600" b="1" baseline="30000" dirty="0">
                <a:solidFill>
                  <a:schemeClr val="accent3"/>
                </a:solidFill>
              </a:rPr>
              <a:t>17</a:t>
            </a:r>
            <a:r>
              <a:rPr lang="en-US" sz="3600" b="1" baseline="30000" dirty="0"/>
              <a:t> </a:t>
            </a:r>
            <a:r>
              <a:rPr lang="en-US" sz="3600" dirty="0"/>
              <a:t>For in the gospel a righteousness from God is revealed, a righteousness that is by faith from first to last,</a:t>
            </a:r>
            <a:r>
              <a:rPr lang="en-US" sz="3600" baseline="30000" dirty="0"/>
              <a:t> </a:t>
            </a:r>
            <a:r>
              <a:rPr lang="en-US" sz="3600" dirty="0"/>
              <a:t>just as it is written: </a:t>
            </a:r>
          </a:p>
          <a:p>
            <a:pPr marL="0" indent="0">
              <a:buNone/>
            </a:pPr>
            <a:r>
              <a:rPr lang="en-US" sz="3600" dirty="0"/>
              <a:t>"The righteous will live by faith." </a:t>
            </a:r>
          </a:p>
        </p:txBody>
      </p:sp>
      <p:cxnSp>
        <p:nvCxnSpPr>
          <p:cNvPr id="9" name="Straight Connector 8">
            <a:extLst>
              <a:ext uri="{FF2B5EF4-FFF2-40B4-BE49-F238E27FC236}">
                <a16:creationId xmlns:a16="http://schemas.microsoft.com/office/drawing/2014/main" id="{80EE61CA-25B2-3D44-9803-037EC3E2D70A}"/>
              </a:ext>
            </a:extLst>
          </p:cNvPr>
          <p:cNvCxnSpPr>
            <a:cxnSpLocks/>
          </p:cNvCxnSpPr>
          <p:nvPr/>
        </p:nvCxnSpPr>
        <p:spPr>
          <a:xfrm>
            <a:off x="6160168" y="2413949"/>
            <a:ext cx="467781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0C4F00-38B6-0C46-BE96-C54B48D4C15E}"/>
              </a:ext>
            </a:extLst>
          </p:cNvPr>
          <p:cNvCxnSpPr>
            <a:cxnSpLocks/>
          </p:cNvCxnSpPr>
          <p:nvPr/>
        </p:nvCxnSpPr>
        <p:spPr>
          <a:xfrm>
            <a:off x="424375" y="2963678"/>
            <a:ext cx="931229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9DE5C96-057A-0447-AC53-53BE346A7FB9}"/>
              </a:ext>
            </a:extLst>
          </p:cNvPr>
          <p:cNvCxnSpPr>
            <a:cxnSpLocks/>
          </p:cNvCxnSpPr>
          <p:nvPr/>
        </p:nvCxnSpPr>
        <p:spPr>
          <a:xfrm>
            <a:off x="2747892" y="4735034"/>
            <a:ext cx="6563748" cy="0"/>
          </a:xfrm>
          <a:prstGeom prst="line">
            <a:avLst/>
          </a:prstGeom>
          <a:ln w="38100">
            <a:solidFill>
              <a:srgbClr val="FF93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41A9086-476B-B140-A6DF-B467022954E1}"/>
              </a:ext>
            </a:extLst>
          </p:cNvPr>
          <p:cNvCxnSpPr>
            <a:cxnSpLocks/>
          </p:cNvCxnSpPr>
          <p:nvPr/>
        </p:nvCxnSpPr>
        <p:spPr>
          <a:xfrm>
            <a:off x="621579" y="5962946"/>
            <a:ext cx="6399707" cy="0"/>
          </a:xfrm>
          <a:prstGeom prst="line">
            <a:avLst/>
          </a:prstGeom>
          <a:ln w="38100">
            <a:solidFill>
              <a:srgbClr val="FF9300"/>
            </a:solidFill>
          </a:ln>
        </p:spPr>
        <p:style>
          <a:lnRef idx="1">
            <a:schemeClr val="accent1"/>
          </a:lnRef>
          <a:fillRef idx="0">
            <a:schemeClr val="accent1"/>
          </a:fillRef>
          <a:effectRef idx="0">
            <a:schemeClr val="accent1"/>
          </a:effectRef>
          <a:fontRef idx="minor">
            <a:schemeClr val="tx1"/>
          </a:fontRef>
        </p:style>
      </p:cxnSp>
      <p:sp>
        <p:nvSpPr>
          <p:cNvPr id="20" name="Rounded Rectangular Callout 19">
            <a:extLst>
              <a:ext uri="{FF2B5EF4-FFF2-40B4-BE49-F238E27FC236}">
                <a16:creationId xmlns:a16="http://schemas.microsoft.com/office/drawing/2014/main" id="{940E806C-7D42-4844-AD1B-87EB42F59992}"/>
              </a:ext>
            </a:extLst>
          </p:cNvPr>
          <p:cNvSpPr/>
          <p:nvPr/>
        </p:nvSpPr>
        <p:spPr>
          <a:xfrm>
            <a:off x="7888395" y="390358"/>
            <a:ext cx="2298343" cy="856960"/>
          </a:xfrm>
          <a:prstGeom prst="wedgeRoundRectCallout">
            <a:avLst>
              <a:gd name="adj1" fmla="val 9994"/>
              <a:gd name="adj2" fmla="val 119830"/>
              <a:gd name="adj3" fmla="val 16667"/>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WHAT</a:t>
            </a:r>
            <a:endParaRPr lang="en-US" sz="3300" dirty="0">
              <a:ln w="0"/>
              <a:solidFill>
                <a:schemeClr val="bg1"/>
              </a:solidFill>
              <a:effectLst>
                <a:outerShdw blurRad="38100" dist="19050" dir="2700000" algn="tl" rotWithShape="0">
                  <a:schemeClr val="dk1">
                    <a:alpha val="40000"/>
                  </a:schemeClr>
                </a:outerShdw>
              </a:effectLst>
            </a:endParaRPr>
          </a:p>
        </p:txBody>
      </p:sp>
      <p:sp>
        <p:nvSpPr>
          <p:cNvPr id="21" name="Rounded Rectangular Callout 20">
            <a:extLst>
              <a:ext uri="{FF2B5EF4-FFF2-40B4-BE49-F238E27FC236}">
                <a16:creationId xmlns:a16="http://schemas.microsoft.com/office/drawing/2014/main" id="{13153C64-0463-8F4F-8F7F-7642A019EE58}"/>
              </a:ext>
            </a:extLst>
          </p:cNvPr>
          <p:cNvSpPr/>
          <p:nvPr/>
        </p:nvSpPr>
        <p:spPr>
          <a:xfrm>
            <a:off x="8092779" y="5610682"/>
            <a:ext cx="2437722" cy="856960"/>
          </a:xfrm>
          <a:prstGeom prst="wedgeRoundRectCallout">
            <a:avLst>
              <a:gd name="adj1" fmla="val -86330"/>
              <a:gd name="adj2" fmla="val -147596"/>
              <a:gd name="adj3" fmla="val 16667"/>
            </a:avLst>
          </a:prstGeom>
          <a:solidFill>
            <a:schemeClr val="tx2"/>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300" b="1" dirty="0">
                <a:solidFill>
                  <a:schemeClr val="bg1"/>
                </a:solidFill>
              </a:rPr>
              <a:t>= HOW</a:t>
            </a:r>
            <a:endParaRPr lang="en-US" sz="3300" dirty="0">
              <a:ln w="0"/>
              <a:solidFill>
                <a:schemeClr val="bg1"/>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0896001B-A68B-2C7C-D3DE-9410AFA973CE}"/>
              </a:ext>
            </a:extLst>
          </p:cNvPr>
          <p:cNvCxnSpPr>
            <a:cxnSpLocks/>
          </p:cNvCxnSpPr>
          <p:nvPr/>
        </p:nvCxnSpPr>
        <p:spPr>
          <a:xfrm>
            <a:off x="4666017" y="4196105"/>
            <a:ext cx="5653640" cy="0"/>
          </a:xfrm>
          <a:prstGeom prst="line">
            <a:avLst/>
          </a:prstGeom>
          <a:ln w="38100">
            <a:solidFill>
              <a:srgbClr val="FF9300"/>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3D6BA3B-2FDF-C9BF-F8C5-3BE4CEA12FC8}"/>
              </a:ext>
            </a:extLst>
          </p:cNvPr>
          <p:cNvSpPr txBox="1">
            <a:spLocks/>
          </p:cNvSpPr>
          <p:nvPr/>
        </p:nvSpPr>
        <p:spPr>
          <a:xfrm>
            <a:off x="857041" y="290262"/>
            <a:ext cx="5459269" cy="6586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300" b="1" dirty="0"/>
              <a:t>Romans 1:16-17  </a:t>
            </a:r>
            <a:r>
              <a:rPr lang="en-US" sz="3300" dirty="0"/>
              <a:t>(NIV) </a:t>
            </a:r>
          </a:p>
        </p:txBody>
      </p:sp>
      <p:cxnSp>
        <p:nvCxnSpPr>
          <p:cNvPr id="5" name="Straight Connector 4">
            <a:extLst>
              <a:ext uri="{FF2B5EF4-FFF2-40B4-BE49-F238E27FC236}">
                <a16:creationId xmlns:a16="http://schemas.microsoft.com/office/drawing/2014/main" id="{0C794786-C2FF-2235-1878-EFE44C4ABB59}"/>
              </a:ext>
            </a:extLst>
          </p:cNvPr>
          <p:cNvCxnSpPr>
            <a:cxnSpLocks/>
          </p:cNvCxnSpPr>
          <p:nvPr/>
        </p:nvCxnSpPr>
        <p:spPr>
          <a:xfrm>
            <a:off x="441308" y="3522479"/>
            <a:ext cx="165842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62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D4CE-49F6-270E-AA94-1DA858E6A024}"/>
              </a:ext>
            </a:extLst>
          </p:cNvPr>
          <p:cNvSpPr>
            <a:spLocks noGrp="1"/>
          </p:cNvSpPr>
          <p:nvPr>
            <p:ph type="title"/>
          </p:nvPr>
        </p:nvSpPr>
        <p:spPr>
          <a:xfrm>
            <a:off x="866244" y="1400985"/>
            <a:ext cx="9404723" cy="1400530"/>
          </a:xfrm>
        </p:spPr>
        <p:txBody>
          <a:bodyPr/>
          <a:lstStyle/>
          <a:p>
            <a:endParaRPr lang="en-US" sz="5400" dirty="0"/>
          </a:p>
        </p:txBody>
      </p:sp>
      <p:graphicFrame>
        <p:nvGraphicFramePr>
          <p:cNvPr id="8" name="Table 8">
            <a:extLst>
              <a:ext uri="{FF2B5EF4-FFF2-40B4-BE49-F238E27FC236}">
                <a16:creationId xmlns:a16="http://schemas.microsoft.com/office/drawing/2014/main" id="{F08A8DAC-4298-90CB-128C-C9D98898E167}"/>
              </a:ext>
            </a:extLst>
          </p:cNvPr>
          <p:cNvGraphicFramePr>
            <a:graphicFrameLocks noGrp="1"/>
          </p:cNvGraphicFramePr>
          <p:nvPr>
            <p:ph idx="1"/>
            <p:extLst>
              <p:ext uri="{D42A27DB-BD31-4B8C-83A1-F6EECF244321}">
                <p14:modId xmlns:p14="http://schemas.microsoft.com/office/powerpoint/2010/main" val="2073216434"/>
              </p:ext>
            </p:extLst>
          </p:nvPr>
        </p:nvGraphicFramePr>
        <p:xfrm>
          <a:off x="1425044" y="1189035"/>
          <a:ext cx="8947150" cy="4480560"/>
        </p:xfrm>
        <a:graphic>
          <a:graphicData uri="http://schemas.openxmlformats.org/drawingml/2006/table">
            <a:tbl>
              <a:tblPr firstRow="1" bandRow="1">
                <a:tableStyleId>{F5AB1C69-6EDB-4FF4-983F-18BD219EF322}</a:tableStyleId>
              </a:tblPr>
              <a:tblGrid>
                <a:gridCol w="4473575">
                  <a:extLst>
                    <a:ext uri="{9D8B030D-6E8A-4147-A177-3AD203B41FA5}">
                      <a16:colId xmlns:a16="http://schemas.microsoft.com/office/drawing/2014/main" val="1486808508"/>
                    </a:ext>
                  </a:extLst>
                </a:gridCol>
                <a:gridCol w="4473575">
                  <a:extLst>
                    <a:ext uri="{9D8B030D-6E8A-4147-A177-3AD203B41FA5}">
                      <a16:colId xmlns:a16="http://schemas.microsoft.com/office/drawing/2014/main" val="189626822"/>
                    </a:ext>
                  </a:extLst>
                </a:gridCol>
              </a:tblGrid>
              <a:tr h="370840">
                <a:tc gridSpan="2">
                  <a:txBody>
                    <a:bodyPr/>
                    <a:lstStyle/>
                    <a:p>
                      <a:pPr algn="ctr"/>
                      <a:r>
                        <a:rPr lang="en-US" sz="3600" dirty="0">
                          <a:solidFill>
                            <a:schemeClr val="bg1"/>
                          </a:solidFill>
                        </a:rPr>
                        <a:t>COMPARISON</a:t>
                      </a:r>
                      <a:r>
                        <a:rPr lang="en-US" sz="3600" dirty="0"/>
                        <a:t> SUMMARY</a:t>
                      </a:r>
                    </a:p>
                  </a:txBody>
                  <a:tcPr/>
                </a:tc>
                <a:tc hMerge="1">
                  <a:txBody>
                    <a:bodyPr/>
                    <a:lstStyle/>
                    <a:p>
                      <a:endParaRPr lang="en-US" sz="3200" dirty="0"/>
                    </a:p>
                  </a:txBody>
                  <a:tcPr/>
                </a:tc>
                <a:extLst>
                  <a:ext uri="{0D108BD9-81ED-4DB2-BD59-A6C34878D82A}">
                    <a16:rowId xmlns:a16="http://schemas.microsoft.com/office/drawing/2014/main" val="551805205"/>
                  </a:ext>
                </a:extLst>
              </a:tr>
              <a:tr h="370840">
                <a:tc>
                  <a:txBody>
                    <a:bodyPr/>
                    <a:lstStyle/>
                    <a:p>
                      <a:pPr algn="ctr"/>
                      <a:r>
                        <a:rPr lang="en-US" sz="3600" dirty="0"/>
                        <a:t>Adam</a:t>
                      </a:r>
                    </a:p>
                  </a:txBody>
                  <a:tcPr/>
                </a:tc>
                <a:tc>
                  <a:txBody>
                    <a:bodyPr/>
                    <a:lstStyle/>
                    <a:p>
                      <a:pPr algn="ctr"/>
                      <a:r>
                        <a:rPr lang="en-US" sz="3600" dirty="0"/>
                        <a:t>Christ</a:t>
                      </a:r>
                    </a:p>
                  </a:txBody>
                  <a:tcPr/>
                </a:tc>
                <a:extLst>
                  <a:ext uri="{0D108BD9-81ED-4DB2-BD59-A6C34878D82A}">
                    <a16:rowId xmlns:a16="http://schemas.microsoft.com/office/drawing/2014/main" val="2865204097"/>
                  </a:ext>
                </a:extLst>
              </a:tr>
              <a:tr h="370840">
                <a:tc>
                  <a:txBody>
                    <a:bodyPr/>
                    <a:lstStyle/>
                    <a:p>
                      <a:pPr algn="ctr"/>
                      <a:r>
                        <a:rPr lang="en-US" sz="3600" dirty="0"/>
                        <a:t>Sin</a:t>
                      </a:r>
                    </a:p>
                  </a:txBody>
                  <a:tcPr/>
                </a:tc>
                <a:tc>
                  <a:txBody>
                    <a:bodyPr/>
                    <a:lstStyle/>
                    <a:p>
                      <a:pPr algn="ctr"/>
                      <a:r>
                        <a:rPr lang="en-US" sz="3600" dirty="0"/>
                        <a:t>Grace</a:t>
                      </a:r>
                    </a:p>
                  </a:txBody>
                  <a:tcPr/>
                </a:tc>
                <a:extLst>
                  <a:ext uri="{0D108BD9-81ED-4DB2-BD59-A6C34878D82A}">
                    <a16:rowId xmlns:a16="http://schemas.microsoft.com/office/drawing/2014/main" val="3108612040"/>
                  </a:ext>
                </a:extLst>
              </a:tr>
              <a:tr h="370840">
                <a:tc>
                  <a:txBody>
                    <a:bodyPr/>
                    <a:lstStyle/>
                    <a:p>
                      <a:pPr algn="ctr"/>
                      <a:r>
                        <a:rPr lang="en-US" sz="3600" dirty="0"/>
                        <a:t>Trespass</a:t>
                      </a:r>
                    </a:p>
                  </a:txBody>
                  <a:tcPr/>
                </a:tc>
                <a:tc>
                  <a:txBody>
                    <a:bodyPr/>
                    <a:lstStyle/>
                    <a:p>
                      <a:pPr algn="ctr"/>
                      <a:r>
                        <a:rPr lang="en-US" sz="3600" dirty="0"/>
                        <a:t>Gift</a:t>
                      </a:r>
                    </a:p>
                  </a:txBody>
                  <a:tcPr/>
                </a:tc>
                <a:extLst>
                  <a:ext uri="{0D108BD9-81ED-4DB2-BD59-A6C34878D82A}">
                    <a16:rowId xmlns:a16="http://schemas.microsoft.com/office/drawing/2014/main" val="3494355973"/>
                  </a:ext>
                </a:extLst>
              </a:tr>
              <a:tr h="370840">
                <a:tc>
                  <a:txBody>
                    <a:bodyPr/>
                    <a:lstStyle/>
                    <a:p>
                      <a:pPr algn="ctr"/>
                      <a:r>
                        <a:rPr lang="en-US" sz="3600" dirty="0"/>
                        <a:t>Death</a:t>
                      </a:r>
                    </a:p>
                  </a:txBody>
                  <a:tcPr/>
                </a:tc>
                <a:tc>
                  <a:txBody>
                    <a:bodyPr/>
                    <a:lstStyle/>
                    <a:p>
                      <a:pPr algn="ctr"/>
                      <a:r>
                        <a:rPr lang="en-US" sz="3600" dirty="0"/>
                        <a:t>Life</a:t>
                      </a:r>
                    </a:p>
                  </a:txBody>
                  <a:tcPr/>
                </a:tc>
                <a:extLst>
                  <a:ext uri="{0D108BD9-81ED-4DB2-BD59-A6C34878D82A}">
                    <a16:rowId xmlns:a16="http://schemas.microsoft.com/office/drawing/2014/main" val="4013168453"/>
                  </a:ext>
                </a:extLst>
              </a:tr>
              <a:tr h="370840">
                <a:tc>
                  <a:txBody>
                    <a:bodyPr/>
                    <a:lstStyle/>
                    <a:p>
                      <a:pPr algn="ctr"/>
                      <a:r>
                        <a:rPr lang="en-US" sz="3600" dirty="0"/>
                        <a:t>Condemnation</a:t>
                      </a:r>
                    </a:p>
                  </a:txBody>
                  <a:tcPr/>
                </a:tc>
                <a:tc>
                  <a:txBody>
                    <a:bodyPr/>
                    <a:lstStyle/>
                    <a:p>
                      <a:pPr algn="ctr"/>
                      <a:r>
                        <a:rPr lang="en-US" sz="3600" dirty="0"/>
                        <a:t>Justification</a:t>
                      </a:r>
                    </a:p>
                  </a:txBody>
                  <a:tcPr/>
                </a:tc>
                <a:extLst>
                  <a:ext uri="{0D108BD9-81ED-4DB2-BD59-A6C34878D82A}">
                    <a16:rowId xmlns:a16="http://schemas.microsoft.com/office/drawing/2014/main" val="3671173453"/>
                  </a:ext>
                </a:extLst>
              </a:tr>
              <a:tr h="370840">
                <a:tc>
                  <a:txBody>
                    <a:bodyPr/>
                    <a:lstStyle/>
                    <a:p>
                      <a:pPr algn="ctr"/>
                      <a:r>
                        <a:rPr lang="en-US" sz="3600" dirty="0"/>
                        <a:t>Disobedience</a:t>
                      </a:r>
                    </a:p>
                  </a:txBody>
                  <a:tcPr/>
                </a:tc>
                <a:tc>
                  <a:txBody>
                    <a:bodyPr/>
                    <a:lstStyle/>
                    <a:p>
                      <a:pPr algn="ctr"/>
                      <a:r>
                        <a:rPr lang="en-US" sz="3600" dirty="0"/>
                        <a:t>Obedience</a:t>
                      </a:r>
                    </a:p>
                  </a:txBody>
                  <a:tcPr/>
                </a:tc>
                <a:extLst>
                  <a:ext uri="{0D108BD9-81ED-4DB2-BD59-A6C34878D82A}">
                    <a16:rowId xmlns:a16="http://schemas.microsoft.com/office/drawing/2014/main" val="169925519"/>
                  </a:ext>
                </a:extLst>
              </a:tr>
            </a:tbl>
          </a:graphicData>
        </a:graphic>
      </p:graphicFrame>
    </p:spTree>
    <p:extLst>
      <p:ext uri="{BB962C8B-B14F-4D97-AF65-F5344CB8AC3E}">
        <p14:creationId xmlns:p14="http://schemas.microsoft.com/office/powerpoint/2010/main" val="954153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830978"/>
          </a:xfrm>
        </p:spPr>
        <p:txBody>
          <a:bodyPr/>
          <a:lstStyle/>
          <a:p>
            <a:r>
              <a:rPr lang="en-US" sz="4000" dirty="0"/>
              <a:t>Romans 1-4</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59878"/>
            <a:ext cx="11087001" cy="4560277"/>
          </a:xfrm>
        </p:spPr>
        <p:txBody>
          <a:bodyPr>
            <a:noAutofit/>
          </a:bodyPr>
          <a:lstStyle/>
          <a:p>
            <a:pPr>
              <a:buFont typeface="Arial" panose="020B0604020202020204" pitchFamily="34" charset="0"/>
              <a:buChar char="•"/>
            </a:pPr>
            <a:r>
              <a:rPr lang="en-US" sz="3300" dirty="0">
                <a:solidFill>
                  <a:schemeClr val="accent3">
                    <a:lumMod val="60000"/>
                    <a:lumOff val="40000"/>
                  </a:schemeClr>
                </a:solidFill>
              </a:rPr>
              <a:t>Ch.1</a:t>
            </a:r>
            <a:r>
              <a:rPr lang="en-US" sz="3300" dirty="0"/>
              <a:t>	 	Gentiles: General Revelation (Creation)</a:t>
            </a:r>
          </a:p>
          <a:p>
            <a:pPr>
              <a:buFont typeface="Arial" panose="020B0604020202020204" pitchFamily="34" charset="0"/>
              <a:buChar char="•"/>
            </a:pPr>
            <a:r>
              <a:rPr lang="en-US" sz="3300" dirty="0">
                <a:solidFill>
                  <a:schemeClr val="accent3">
                    <a:lumMod val="60000"/>
                    <a:lumOff val="40000"/>
                  </a:schemeClr>
                </a:solidFill>
              </a:rPr>
              <a:t>Ch.2</a:t>
            </a:r>
            <a:r>
              <a:rPr lang="en-US" sz="3300" dirty="0"/>
              <a:t>	 	Jews: Specific Revelation (Law)</a:t>
            </a:r>
          </a:p>
          <a:p>
            <a:pPr marL="0" indent="0">
              <a:buNone/>
            </a:pPr>
            <a:r>
              <a:rPr lang="en-US" sz="3300" dirty="0"/>
              <a:t>		</a:t>
            </a:r>
            <a:r>
              <a:rPr lang="en-US" sz="3300" dirty="0">
                <a:solidFill>
                  <a:schemeClr val="accent3">
                    <a:lumMod val="60000"/>
                    <a:lumOff val="40000"/>
                  </a:schemeClr>
                </a:solidFill>
              </a:rPr>
              <a:t> 2:5-16	</a:t>
            </a:r>
            <a:r>
              <a:rPr lang="en-US" sz="3300" dirty="0"/>
              <a:t> 	God’s Impartial Judgement of Works</a:t>
            </a:r>
          </a:p>
          <a:p>
            <a:pPr>
              <a:buFont typeface="Arial" panose="020B0604020202020204" pitchFamily="34" charset="0"/>
              <a:buChar char="•"/>
            </a:pPr>
            <a:r>
              <a:rPr lang="en-US" sz="3300" dirty="0">
                <a:solidFill>
                  <a:schemeClr val="accent3">
                    <a:lumMod val="60000"/>
                    <a:lumOff val="40000"/>
                  </a:schemeClr>
                </a:solidFill>
              </a:rPr>
              <a:t>Ch.3</a:t>
            </a:r>
            <a:r>
              <a:rPr lang="en-US" sz="3300" dirty="0"/>
              <a:t>	 	Jews &amp; Gentiles</a:t>
            </a:r>
          </a:p>
          <a:p>
            <a:pPr marL="0" indent="0">
              <a:buNone/>
            </a:pPr>
            <a:r>
              <a:rPr lang="en-US" sz="2800" dirty="0">
                <a:solidFill>
                  <a:schemeClr val="accent3">
                    <a:lumMod val="60000"/>
                    <a:lumOff val="40000"/>
                  </a:schemeClr>
                </a:solidFill>
              </a:rPr>
              <a:t>	</a:t>
            </a:r>
            <a:endParaRPr lang="en-US" sz="3300" dirty="0"/>
          </a:p>
        </p:txBody>
      </p:sp>
      <p:sp>
        <p:nvSpPr>
          <p:cNvPr id="5" name="Title 1">
            <a:extLst>
              <a:ext uri="{FF2B5EF4-FFF2-40B4-BE49-F238E27FC236}">
                <a16:creationId xmlns:a16="http://schemas.microsoft.com/office/drawing/2014/main" id="{F22E43B5-E6BE-FED3-6421-F7B15A1D0DAB}"/>
              </a:ext>
            </a:extLst>
          </p:cNvPr>
          <p:cNvSpPr txBox="1">
            <a:spLocks/>
          </p:cNvSpPr>
          <p:nvPr/>
        </p:nvSpPr>
        <p:spPr>
          <a:xfrm>
            <a:off x="4930017" y="3524088"/>
            <a:ext cx="5652579" cy="166479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5">
                    <a:lumMod val="20000"/>
                    <a:lumOff val="80000"/>
                  </a:schemeClr>
                </a:solidFill>
                <a:latin typeface="Times New Roman" panose="02020603050405020304" pitchFamily="18" charset="0"/>
                <a:cs typeface="Times New Roman" panose="02020603050405020304" pitchFamily="18" charset="0"/>
              </a:rPr>
              <a:t>‘both-and’</a:t>
            </a:r>
          </a:p>
        </p:txBody>
      </p:sp>
    </p:spTree>
    <p:extLst>
      <p:ext uri="{BB962C8B-B14F-4D97-AF65-F5344CB8AC3E}">
        <p14:creationId xmlns:p14="http://schemas.microsoft.com/office/powerpoint/2010/main" val="102047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AC873CD-D805-1745-9792-F52D17540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826" y="563301"/>
            <a:ext cx="7186443" cy="597832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7C63E19-B84A-004B-8727-D8E878B3F537}"/>
              </a:ext>
            </a:extLst>
          </p:cNvPr>
          <p:cNvCxnSpPr>
            <a:cxnSpLocks/>
          </p:cNvCxnSpPr>
          <p:nvPr/>
        </p:nvCxnSpPr>
        <p:spPr>
          <a:xfrm flipH="1">
            <a:off x="5506720" y="5377873"/>
            <a:ext cx="2153920" cy="0"/>
          </a:xfrm>
          <a:prstGeom prst="straightConnector1">
            <a:avLst/>
          </a:prstGeom>
          <a:ln w="571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176E8BD-A72B-A84D-96A8-7DA696BE0C5B}"/>
              </a:ext>
            </a:extLst>
          </p:cNvPr>
          <p:cNvSpPr/>
          <p:nvPr/>
        </p:nvSpPr>
        <p:spPr>
          <a:xfrm>
            <a:off x="4320032" y="5141913"/>
            <a:ext cx="123952" cy="125031"/>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D330ED-0D79-CA45-8D60-1959EB0A002A}"/>
              </a:ext>
            </a:extLst>
          </p:cNvPr>
          <p:cNvSpPr/>
          <p:nvPr/>
        </p:nvSpPr>
        <p:spPr>
          <a:xfrm>
            <a:off x="4685460" y="775504"/>
            <a:ext cx="3301072" cy="451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4C39E9-AABE-DA43-BC6C-29B3DA1E18CD}"/>
              </a:ext>
            </a:extLst>
          </p:cNvPr>
          <p:cNvSpPr/>
          <p:nvPr/>
        </p:nvSpPr>
        <p:spPr>
          <a:xfrm flipV="1">
            <a:off x="3298785" y="1692937"/>
            <a:ext cx="6012391" cy="5177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BD9E43-B2E6-5842-9AA5-ED081A2A1799}"/>
              </a:ext>
            </a:extLst>
          </p:cNvPr>
          <p:cNvSpPr/>
          <p:nvPr/>
        </p:nvSpPr>
        <p:spPr>
          <a:xfrm>
            <a:off x="3034924" y="5868365"/>
            <a:ext cx="6276252" cy="451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9F71D4-6B5E-7587-5CA3-51A6B65427CA}"/>
              </a:ext>
            </a:extLst>
          </p:cNvPr>
          <p:cNvSpPr txBox="1">
            <a:spLocks/>
          </p:cNvSpPr>
          <p:nvPr/>
        </p:nvSpPr>
        <p:spPr>
          <a:xfrm>
            <a:off x="1393666" y="735946"/>
            <a:ext cx="9497961" cy="1217525"/>
          </a:xfrm>
          <a:prstGeom prst="rect">
            <a:avLst/>
          </a:prstGeom>
          <a:solidFill>
            <a:schemeClr val="accent1">
              <a:lumMod val="7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b="1" baseline="30000" dirty="0">
                <a:solidFill>
                  <a:schemeClr val="accent3">
                    <a:lumMod val="60000"/>
                    <a:lumOff val="40000"/>
                  </a:schemeClr>
                </a:solidFill>
                <a:ea typeface="Times New Roman" panose="02020603050405020304" pitchFamily="18" charset="0"/>
              </a:rPr>
              <a:t>20  </a:t>
            </a:r>
            <a:r>
              <a:rPr lang="en-US" sz="3200" dirty="0"/>
              <a:t>Therefore, no one will be declared righteous in God’s sight by the works of the law.</a:t>
            </a:r>
            <a:endParaRPr lang="en-US" sz="3200" dirty="0">
              <a:latin typeface="+mn-lt"/>
            </a:endParaRPr>
          </a:p>
        </p:txBody>
      </p:sp>
    </p:spTree>
    <p:extLst>
      <p:ext uri="{BB962C8B-B14F-4D97-AF65-F5344CB8AC3E}">
        <p14:creationId xmlns:p14="http://schemas.microsoft.com/office/powerpoint/2010/main" val="1584238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AC873CD-D805-1745-9792-F52D17540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826" y="563301"/>
            <a:ext cx="7186443" cy="5978324"/>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0176E8BD-A72B-A84D-96A8-7DA696BE0C5B}"/>
              </a:ext>
            </a:extLst>
          </p:cNvPr>
          <p:cNvSpPr/>
          <p:nvPr/>
        </p:nvSpPr>
        <p:spPr>
          <a:xfrm>
            <a:off x="4320032" y="5141913"/>
            <a:ext cx="123952" cy="125031"/>
          </a:xfrm>
          <a:prstGeom prst="ellipse">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5C2F655-8407-7849-9B74-B76248ED544F}"/>
              </a:ext>
            </a:extLst>
          </p:cNvPr>
          <p:cNvCxnSpPr>
            <a:cxnSpLocks/>
          </p:cNvCxnSpPr>
          <p:nvPr/>
        </p:nvCxnSpPr>
        <p:spPr>
          <a:xfrm flipV="1">
            <a:off x="4685460" y="3866339"/>
            <a:ext cx="891122" cy="941133"/>
          </a:xfrm>
          <a:prstGeom prst="straightConnector1">
            <a:avLst/>
          </a:prstGeom>
          <a:ln w="5715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7D330ED-0D79-CA45-8D60-1959EB0A002A}"/>
              </a:ext>
            </a:extLst>
          </p:cNvPr>
          <p:cNvSpPr/>
          <p:nvPr/>
        </p:nvSpPr>
        <p:spPr>
          <a:xfrm>
            <a:off x="4685460" y="775504"/>
            <a:ext cx="3301072" cy="451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4C39E9-AABE-DA43-BC6C-29B3DA1E18CD}"/>
              </a:ext>
            </a:extLst>
          </p:cNvPr>
          <p:cNvSpPr/>
          <p:nvPr/>
        </p:nvSpPr>
        <p:spPr>
          <a:xfrm flipV="1">
            <a:off x="3298785" y="1692937"/>
            <a:ext cx="6012391" cy="5177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BD9E43-B2E6-5842-9AA5-ED081A2A1799}"/>
              </a:ext>
            </a:extLst>
          </p:cNvPr>
          <p:cNvSpPr/>
          <p:nvPr/>
        </p:nvSpPr>
        <p:spPr>
          <a:xfrm>
            <a:off x="3034924" y="5868365"/>
            <a:ext cx="6276252" cy="451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7A152E08-58AB-58A2-6D4D-33DDDAF153DD}"/>
              </a:ext>
            </a:extLst>
          </p:cNvPr>
          <p:cNvSpPr txBox="1">
            <a:spLocks/>
          </p:cNvSpPr>
          <p:nvPr/>
        </p:nvSpPr>
        <p:spPr>
          <a:xfrm>
            <a:off x="552499" y="316375"/>
            <a:ext cx="11087001" cy="2948544"/>
          </a:xfrm>
          <a:prstGeom prst="rect">
            <a:avLst/>
          </a:prstGeom>
          <a:solidFill>
            <a:schemeClr val="accent3">
              <a:lumMod val="75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3600" b="1" baseline="30000" dirty="0">
                <a:solidFill>
                  <a:schemeClr val="accent3">
                    <a:lumMod val="60000"/>
                    <a:lumOff val="40000"/>
                  </a:schemeClr>
                </a:solidFill>
                <a:latin typeface="+mn-lt"/>
                <a:ea typeface="Times New Roman" panose="02020603050405020304" pitchFamily="18" charset="0"/>
              </a:rPr>
              <a:t>21 </a:t>
            </a:r>
            <a:r>
              <a:rPr lang="en-US" sz="3600" dirty="0">
                <a:latin typeface="+mn-lt"/>
              </a:rPr>
              <a:t>But now apart from the law the righteousness of God has been made known, to which the Law and the Prophets testify. </a:t>
            </a:r>
            <a:r>
              <a:rPr lang="en-US" sz="3600" b="1" baseline="30000" dirty="0">
                <a:solidFill>
                  <a:schemeClr val="accent3">
                    <a:lumMod val="60000"/>
                    <a:lumOff val="40000"/>
                  </a:schemeClr>
                </a:solidFill>
                <a:latin typeface="+mn-lt"/>
                <a:ea typeface="Times New Roman" panose="02020603050405020304" pitchFamily="18" charset="0"/>
              </a:rPr>
              <a:t>22 </a:t>
            </a:r>
            <a:r>
              <a:rPr lang="en-US" sz="3600" dirty="0">
                <a:latin typeface="+mn-lt"/>
              </a:rPr>
              <a:t>This righteousness from God comes through faith in Jesus Christ to all who believe. </a:t>
            </a:r>
          </a:p>
        </p:txBody>
      </p:sp>
    </p:spTree>
    <p:extLst>
      <p:ext uri="{BB962C8B-B14F-4D97-AF65-F5344CB8AC3E}">
        <p14:creationId xmlns:p14="http://schemas.microsoft.com/office/powerpoint/2010/main" val="272818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56-C33A-D34E-9BD4-EF9E546825C9}"/>
              </a:ext>
            </a:extLst>
          </p:cNvPr>
          <p:cNvSpPr>
            <a:spLocks noGrp="1"/>
          </p:cNvSpPr>
          <p:nvPr>
            <p:ph type="title"/>
          </p:nvPr>
        </p:nvSpPr>
        <p:spPr>
          <a:xfrm>
            <a:off x="807456" y="357182"/>
            <a:ext cx="4812992" cy="830978"/>
          </a:xfrm>
        </p:spPr>
        <p:txBody>
          <a:bodyPr/>
          <a:lstStyle/>
          <a:p>
            <a:r>
              <a:rPr lang="en-US" sz="4000" dirty="0"/>
              <a:t>Romans 1-4</a:t>
            </a:r>
          </a:p>
        </p:txBody>
      </p:sp>
      <p:sp>
        <p:nvSpPr>
          <p:cNvPr id="3" name="Content Placeholder 2">
            <a:extLst>
              <a:ext uri="{FF2B5EF4-FFF2-40B4-BE49-F238E27FC236}">
                <a16:creationId xmlns:a16="http://schemas.microsoft.com/office/drawing/2014/main" id="{C6C8C1A6-6F6F-6F44-AE58-8DB8CB9A6318}"/>
              </a:ext>
            </a:extLst>
          </p:cNvPr>
          <p:cNvSpPr>
            <a:spLocks noGrp="1"/>
          </p:cNvSpPr>
          <p:nvPr>
            <p:ph idx="1"/>
          </p:nvPr>
        </p:nvSpPr>
        <p:spPr>
          <a:xfrm>
            <a:off x="464023" y="1359878"/>
            <a:ext cx="11087001" cy="4560277"/>
          </a:xfrm>
        </p:spPr>
        <p:txBody>
          <a:bodyPr>
            <a:noAutofit/>
          </a:bodyPr>
          <a:lstStyle/>
          <a:p>
            <a:pPr>
              <a:buFont typeface="Arial" panose="020B0604020202020204" pitchFamily="34" charset="0"/>
              <a:buChar char="•"/>
            </a:pPr>
            <a:r>
              <a:rPr lang="en-US" sz="3300" dirty="0">
                <a:solidFill>
                  <a:schemeClr val="accent3">
                    <a:lumMod val="60000"/>
                    <a:lumOff val="40000"/>
                  </a:schemeClr>
                </a:solidFill>
              </a:rPr>
              <a:t>Ch.1</a:t>
            </a:r>
            <a:r>
              <a:rPr lang="en-US" sz="3300" dirty="0"/>
              <a:t>	 	Gentiles: General Revelation (Creation)</a:t>
            </a:r>
          </a:p>
          <a:p>
            <a:pPr>
              <a:buFont typeface="Arial" panose="020B0604020202020204" pitchFamily="34" charset="0"/>
              <a:buChar char="•"/>
            </a:pPr>
            <a:r>
              <a:rPr lang="en-US" sz="3300" dirty="0">
                <a:solidFill>
                  <a:schemeClr val="accent3">
                    <a:lumMod val="60000"/>
                    <a:lumOff val="40000"/>
                  </a:schemeClr>
                </a:solidFill>
              </a:rPr>
              <a:t>Ch.2</a:t>
            </a:r>
            <a:r>
              <a:rPr lang="en-US" sz="3300" dirty="0"/>
              <a:t>	 	Jews: Specific Revelation (Law)</a:t>
            </a:r>
          </a:p>
          <a:p>
            <a:pPr marL="0" indent="0">
              <a:buNone/>
            </a:pPr>
            <a:r>
              <a:rPr lang="en-US" sz="3300" dirty="0"/>
              <a:t>		</a:t>
            </a:r>
            <a:r>
              <a:rPr lang="en-US" sz="3300" dirty="0">
                <a:solidFill>
                  <a:schemeClr val="accent3">
                    <a:lumMod val="60000"/>
                    <a:lumOff val="40000"/>
                  </a:schemeClr>
                </a:solidFill>
              </a:rPr>
              <a:t> 2:5-16	</a:t>
            </a:r>
            <a:r>
              <a:rPr lang="en-US" sz="3300" dirty="0"/>
              <a:t> 	God’s Impartial Judgement of Works</a:t>
            </a:r>
          </a:p>
          <a:p>
            <a:pPr>
              <a:buFont typeface="Arial" panose="020B0604020202020204" pitchFamily="34" charset="0"/>
              <a:buChar char="•"/>
            </a:pPr>
            <a:r>
              <a:rPr lang="en-US" sz="3300" dirty="0">
                <a:solidFill>
                  <a:schemeClr val="accent3">
                    <a:lumMod val="60000"/>
                    <a:lumOff val="40000"/>
                  </a:schemeClr>
                </a:solidFill>
              </a:rPr>
              <a:t>Ch.3</a:t>
            </a:r>
            <a:r>
              <a:rPr lang="en-US" sz="3300" dirty="0"/>
              <a:t>	 	Jews &amp; Gentiles</a:t>
            </a:r>
          </a:p>
          <a:p>
            <a:pPr marL="0" indent="0">
              <a:buNone/>
            </a:pPr>
            <a:r>
              <a:rPr lang="en-US" sz="2800" dirty="0">
                <a:solidFill>
                  <a:schemeClr val="accent3">
                    <a:lumMod val="60000"/>
                    <a:lumOff val="40000"/>
                  </a:schemeClr>
                </a:solidFill>
              </a:rPr>
              <a:t>		</a:t>
            </a:r>
            <a:r>
              <a:rPr lang="en-US" sz="3300" dirty="0">
                <a:solidFill>
                  <a:schemeClr val="accent3">
                    <a:lumMod val="60000"/>
                    <a:lumOff val="40000"/>
                  </a:schemeClr>
                </a:solidFill>
              </a:rPr>
              <a:t>3:20	</a:t>
            </a:r>
            <a:r>
              <a:rPr lang="en-US" sz="3300" dirty="0"/>
              <a:t> 		Conclusion on the Law</a:t>
            </a:r>
          </a:p>
          <a:p>
            <a:pPr>
              <a:buFont typeface="Arial" panose="020B0604020202020204" pitchFamily="34" charset="0"/>
              <a:buChar char="•"/>
            </a:pPr>
            <a:r>
              <a:rPr lang="en-US" sz="3300" dirty="0">
                <a:solidFill>
                  <a:schemeClr val="accent3">
                    <a:lumMod val="60000"/>
                    <a:lumOff val="40000"/>
                  </a:schemeClr>
                </a:solidFill>
              </a:rPr>
              <a:t>3:21-Ch.4	  	</a:t>
            </a:r>
            <a:r>
              <a:rPr lang="en-US" sz="3300" dirty="0"/>
              <a:t>Salvation by Faith in Christ</a:t>
            </a:r>
          </a:p>
          <a:p>
            <a:pPr marL="0" indent="0">
              <a:buNone/>
            </a:pPr>
            <a:endParaRPr lang="en-US" sz="3300" dirty="0"/>
          </a:p>
          <a:p>
            <a:pPr marL="0" indent="0">
              <a:buNone/>
            </a:pPr>
            <a:endParaRPr lang="en-US" sz="3300" dirty="0"/>
          </a:p>
        </p:txBody>
      </p:sp>
    </p:spTree>
    <p:extLst>
      <p:ext uri="{BB962C8B-B14F-4D97-AF65-F5344CB8AC3E}">
        <p14:creationId xmlns:p14="http://schemas.microsoft.com/office/powerpoint/2010/main" val="2400710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1271B-4824-8C4F-9542-4C5E50A81B12}"/>
              </a:ext>
            </a:extLst>
          </p:cNvPr>
          <p:cNvSpPr>
            <a:spLocks noGrp="1"/>
          </p:cNvSpPr>
          <p:nvPr>
            <p:ph type="ctrTitle"/>
          </p:nvPr>
        </p:nvSpPr>
        <p:spPr/>
        <p:txBody>
          <a:bodyPr/>
          <a:lstStyle/>
          <a:p>
            <a:r>
              <a:rPr lang="en-US" sz="8800" dirty="0">
                <a:solidFill>
                  <a:schemeClr val="tx1">
                    <a:lumMod val="85000"/>
                  </a:schemeClr>
                </a:solidFill>
              </a:rPr>
              <a:t>Romans</a:t>
            </a:r>
            <a:endParaRPr lang="en-US" sz="8800" dirty="0">
              <a:solidFill>
                <a:schemeClr val="bg1"/>
              </a:solidFill>
            </a:endParaRPr>
          </a:p>
        </p:txBody>
      </p:sp>
      <p:sp>
        <p:nvSpPr>
          <p:cNvPr id="8" name="Subtitle 2">
            <a:extLst>
              <a:ext uri="{FF2B5EF4-FFF2-40B4-BE49-F238E27FC236}">
                <a16:creationId xmlns:a16="http://schemas.microsoft.com/office/drawing/2014/main" id="{F861B153-B3CF-B249-901F-D57031D3A11B}"/>
              </a:ext>
            </a:extLst>
          </p:cNvPr>
          <p:cNvSpPr>
            <a:spLocks noGrp="1"/>
          </p:cNvSpPr>
          <p:nvPr>
            <p:ph type="subTitle" idx="1"/>
          </p:nvPr>
        </p:nvSpPr>
        <p:spPr/>
        <p:txBody>
          <a:bodyPr>
            <a:normAutofit/>
          </a:bodyPr>
          <a:lstStyle/>
          <a:p>
            <a:r>
              <a:rPr lang="en-US" sz="3200" dirty="0"/>
              <a:t> </a:t>
            </a:r>
          </a:p>
        </p:txBody>
      </p:sp>
      <p:cxnSp>
        <p:nvCxnSpPr>
          <p:cNvPr id="4" name="Straight Connector 3">
            <a:extLst>
              <a:ext uri="{FF2B5EF4-FFF2-40B4-BE49-F238E27FC236}">
                <a16:creationId xmlns:a16="http://schemas.microsoft.com/office/drawing/2014/main" id="{DDFBB30A-D9CB-FB4C-93F7-B9679AB8E433}"/>
              </a:ext>
            </a:extLst>
          </p:cNvPr>
          <p:cNvCxnSpPr/>
          <p:nvPr/>
        </p:nvCxnSpPr>
        <p:spPr>
          <a:xfrm>
            <a:off x="1322613" y="4637316"/>
            <a:ext cx="9699171"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C83A1CB-0658-1E46-B4B5-383C1506D869}"/>
              </a:ext>
            </a:extLst>
          </p:cNvPr>
          <p:cNvSpPr txBox="1">
            <a:spLocks/>
          </p:cNvSpPr>
          <p:nvPr/>
        </p:nvSpPr>
        <p:spPr>
          <a:xfrm>
            <a:off x="1215933" y="4758098"/>
            <a:ext cx="5020744" cy="720762"/>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dirty="0">
                <a:solidFill>
                  <a:schemeClr val="bg2">
                    <a:lumMod val="60000"/>
                    <a:lumOff val="40000"/>
                  </a:schemeClr>
                </a:solidFill>
              </a:rPr>
              <a:t>Review</a:t>
            </a:r>
          </a:p>
        </p:txBody>
      </p:sp>
      <p:sp>
        <p:nvSpPr>
          <p:cNvPr id="7" name="Title 1">
            <a:extLst>
              <a:ext uri="{FF2B5EF4-FFF2-40B4-BE49-F238E27FC236}">
                <a16:creationId xmlns:a16="http://schemas.microsoft.com/office/drawing/2014/main" id="{D0238689-3E92-B348-91E4-259CB8D8F076}"/>
              </a:ext>
            </a:extLst>
          </p:cNvPr>
          <p:cNvSpPr txBox="1">
            <a:spLocks/>
          </p:cNvSpPr>
          <p:nvPr/>
        </p:nvSpPr>
        <p:spPr>
          <a:xfrm>
            <a:off x="3105459" y="4350221"/>
            <a:ext cx="3534821" cy="104074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solidFill>
                  <a:srgbClr val="FFC000"/>
                </a:solidFill>
              </a:rPr>
              <a:t>Ch.1 – 4 </a:t>
            </a:r>
            <a:endParaRPr lang="en-US" sz="8000" dirty="0">
              <a:solidFill>
                <a:srgbClr val="FFC000"/>
              </a:solidFill>
            </a:endParaRPr>
          </a:p>
        </p:txBody>
      </p:sp>
      <p:sp>
        <p:nvSpPr>
          <p:cNvPr id="5" name="Title 1">
            <a:extLst>
              <a:ext uri="{FF2B5EF4-FFF2-40B4-BE49-F238E27FC236}">
                <a16:creationId xmlns:a16="http://schemas.microsoft.com/office/drawing/2014/main" id="{46068537-CCD7-825A-137F-590E3F6A8E31}"/>
              </a:ext>
            </a:extLst>
          </p:cNvPr>
          <p:cNvSpPr txBox="1">
            <a:spLocks/>
          </p:cNvSpPr>
          <p:nvPr/>
        </p:nvSpPr>
        <p:spPr>
          <a:xfrm>
            <a:off x="6183084" y="4114398"/>
            <a:ext cx="5652579" cy="166479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5">
                    <a:lumMod val="20000"/>
                    <a:lumOff val="80000"/>
                  </a:schemeClr>
                </a:solidFill>
                <a:latin typeface="Times New Roman" panose="02020603050405020304" pitchFamily="18" charset="0"/>
                <a:cs typeface="Times New Roman" panose="02020603050405020304" pitchFamily="18" charset="0"/>
              </a:rPr>
              <a:t>‘both-and’</a:t>
            </a:r>
          </a:p>
        </p:txBody>
      </p:sp>
    </p:spTree>
    <p:extLst>
      <p:ext uri="{BB962C8B-B14F-4D97-AF65-F5344CB8AC3E}">
        <p14:creationId xmlns:p14="http://schemas.microsoft.com/office/powerpoint/2010/main" val="3731017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{32AFA091-DA1A-6B4B-814B-C52743ACC06D}tf10001062</Template>
  <TotalTime>43553</TotalTime>
  <Words>2491</Words>
  <Application>Microsoft Macintosh PowerPoint</Application>
  <PresentationFormat>Widescreen</PresentationFormat>
  <Paragraphs>144</Paragraphs>
  <Slides>40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Baskerville</vt:lpstr>
      <vt:lpstr>Calibri</vt:lpstr>
      <vt:lpstr>Century Gothic</vt:lpstr>
      <vt:lpstr>Helvetica</vt:lpstr>
      <vt:lpstr>Times New Roman</vt:lpstr>
      <vt:lpstr>Wingdings 3</vt:lpstr>
      <vt:lpstr>Ion</vt:lpstr>
      <vt:lpstr>Romans  </vt:lpstr>
      <vt:lpstr>PowerPoint Presentation</vt:lpstr>
      <vt:lpstr>Romans</vt:lpstr>
      <vt:lpstr>PowerPoint Presentation</vt:lpstr>
      <vt:lpstr>Romans 1-4</vt:lpstr>
      <vt:lpstr>PowerPoint Presentation</vt:lpstr>
      <vt:lpstr>PowerPoint Presentation</vt:lpstr>
      <vt:lpstr>Romans 1-4</vt:lpstr>
      <vt:lpstr>Romans</vt:lpstr>
      <vt:lpstr>PowerPoint Presentation</vt:lpstr>
      <vt:lpstr>Romans 3:20a &amp; 2:7   (2011 NIV)   </vt:lpstr>
      <vt:lpstr>PowerPoint Presentation</vt:lpstr>
      <vt:lpstr>Romans  </vt:lpstr>
      <vt:lpstr>Romans 5:1  (2011 NIV) </vt:lpstr>
      <vt:lpstr>Romans  </vt:lpstr>
      <vt:lpstr>Romans 5:10 (2011 NIV) </vt:lpstr>
      <vt:lpstr>Romans 5:12-21 (1984 NIV) </vt:lpstr>
      <vt:lpstr>Romans 5:12-21 (1984 NIV) </vt:lpstr>
      <vt:lpstr>Romans 5:12-21 (1984 NIV) </vt:lpstr>
      <vt:lpstr>Romans 5:12-21 (1984 NIV) </vt:lpstr>
      <vt:lpstr>Romans 5:12-21 (1984 NIV) </vt:lpstr>
      <vt:lpstr>Romans 5:12a,18b  (1984 NIV) </vt:lpstr>
      <vt:lpstr>Romans  </vt:lpstr>
      <vt:lpstr>Romans 5:12 (1984 NIV) </vt:lpstr>
      <vt:lpstr>Romans 5:12 (1984 NIV) </vt:lpstr>
      <vt:lpstr>Romans 5:12 (1984 NIV) </vt:lpstr>
      <vt:lpstr>Romans 5:12 (1984 NIV) </vt:lpstr>
      <vt:lpstr>PowerPoint Presentation</vt:lpstr>
      <vt:lpstr>PowerPoint Presentation</vt:lpstr>
      <vt:lpstr>Romans 5:12 (1984 NIV) </vt:lpstr>
      <vt:lpstr>Romans 5:12 (1984 NIV) </vt:lpstr>
      <vt:lpstr>Romans 5:13-14 (1984 NIV) </vt:lpstr>
      <vt:lpstr>Romans 5:13-14 (1984 NIV) </vt:lpstr>
      <vt:lpstr>Romans 5:13-14 (1984 NIV) </vt:lpstr>
      <vt:lpstr>Romans 5:15-17 (1984 NIV) </vt:lpstr>
      <vt:lpstr>Romans 5:18-19 (1984 NIV) </vt:lpstr>
      <vt:lpstr>Romans 5:18-19 (1984 NIV) </vt:lpstr>
      <vt:lpstr>Romans 5:20 (1984 NIV) </vt:lpstr>
      <vt:lpstr>Romans 5:20b-21 (1984 NIV)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1</dc:title>
  <dc:creator>deanna Stevens</dc:creator>
  <cp:lastModifiedBy>deanna Stevens</cp:lastModifiedBy>
  <cp:revision>432</cp:revision>
  <dcterms:created xsi:type="dcterms:W3CDTF">2020-04-24T17:03:55Z</dcterms:created>
  <dcterms:modified xsi:type="dcterms:W3CDTF">2022-12-18T00:48:47Z</dcterms:modified>
</cp:coreProperties>
</file>