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391" r:id="rId3"/>
    <p:sldId id="381" r:id="rId4"/>
    <p:sldId id="424" r:id="rId5"/>
    <p:sldId id="415" r:id="rId6"/>
    <p:sldId id="426" r:id="rId7"/>
    <p:sldId id="420" r:id="rId8"/>
    <p:sldId id="421" r:id="rId9"/>
    <p:sldId id="423" r:id="rId10"/>
    <p:sldId id="433" r:id="rId11"/>
    <p:sldId id="435" r:id="rId12"/>
    <p:sldId id="437" r:id="rId13"/>
    <p:sldId id="457" r:id="rId14"/>
    <p:sldId id="439" r:id="rId15"/>
    <p:sldId id="440" r:id="rId16"/>
    <p:sldId id="380" r:id="rId17"/>
    <p:sldId id="468" r:id="rId18"/>
    <p:sldId id="458" r:id="rId19"/>
    <p:sldId id="444" r:id="rId20"/>
    <p:sldId id="445" r:id="rId21"/>
    <p:sldId id="446" r:id="rId22"/>
    <p:sldId id="447" r:id="rId23"/>
    <p:sldId id="408" r:id="rId24"/>
    <p:sldId id="448" r:id="rId25"/>
    <p:sldId id="449" r:id="rId26"/>
    <p:sldId id="450" r:id="rId27"/>
    <p:sldId id="410" r:id="rId28"/>
    <p:sldId id="427" r:id="rId29"/>
    <p:sldId id="429" r:id="rId30"/>
    <p:sldId id="456" r:id="rId31"/>
    <p:sldId id="430" r:id="rId32"/>
    <p:sldId id="469" r:id="rId33"/>
    <p:sldId id="431" r:id="rId34"/>
    <p:sldId id="459" r:id="rId35"/>
    <p:sldId id="460" r:id="rId36"/>
    <p:sldId id="452" r:id="rId37"/>
    <p:sldId id="453" r:id="rId38"/>
    <p:sldId id="454" r:id="rId39"/>
    <p:sldId id="461" r:id="rId40"/>
    <p:sldId id="455" r:id="rId41"/>
    <p:sldId id="462" r:id="rId42"/>
    <p:sldId id="463" r:id="rId43"/>
    <p:sldId id="465" r:id="rId44"/>
    <p:sldId id="466" r:id="rId45"/>
    <p:sldId id="4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41A41-48D4-436A-9770-51215818755C}"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5FC8E-5026-4481-BBDD-33ABF30F7B0E}" type="slidenum">
              <a:rPr lang="en-US" smtClean="0"/>
              <a:t>‹#›</a:t>
            </a:fld>
            <a:endParaRPr lang="en-US"/>
          </a:p>
        </p:txBody>
      </p:sp>
    </p:spTree>
    <p:extLst>
      <p:ext uri="{BB962C8B-B14F-4D97-AF65-F5344CB8AC3E}">
        <p14:creationId xmlns:p14="http://schemas.microsoft.com/office/powerpoint/2010/main" val="184163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1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79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39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06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7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05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29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60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720B3-618E-3C47-A06F-E745AE12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48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6AC5-F30A-F3BE-11FC-76DF42DB4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C9046E-ED7E-F2F7-E528-CBCB9BC8A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4EBC4-00B7-3DD8-2030-F5C6A5B29171}"/>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53BAA8D8-8964-C71D-FEFF-24C2EA48A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087F4-BB5D-6FB3-BDB5-6A65EF7A18C6}"/>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39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CD88-932B-374F-29C2-D7999B8EAC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68DEF6-BD5E-95FF-2027-E704B1DCD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C4F52-A3AD-72C8-DB9C-14F22BD0974B}"/>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65388F75-D714-8044-1464-42836E43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2F337-3F86-5255-BA20-44677056C68C}"/>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68915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B9EF9-1A85-71C9-AB8E-7654A636A8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BCE7D-291D-FE8D-C83C-30B44CF9CB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2FC0C-58A2-489E-CAD8-60C878A2857C}"/>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970A41A1-C3B4-34EA-4B1B-5C83868D4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838C2-F4D9-9D41-3DC3-297386E52B6E}"/>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78169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12/11/2022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418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12/11/2022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29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0845-E490-1DD6-05F1-17336E0BB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5A042-9966-2F56-8B7B-36C07D186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14696-A725-CC4E-1F81-51EFB74D0A03}"/>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38410F8D-D96E-C2C1-C610-A0CE26683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8980E-1EA9-44A7-0623-2B39F6F39E9D}"/>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291612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819D-C148-A2C4-1365-3A017014E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9A44C-FD0B-6C39-C6AC-FC05B622F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C1AD91-0E29-F3AA-14E9-8815173FBCD2}"/>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110901B0-2BDB-5291-87BC-F33DACA3B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06D37-E9B8-49DC-5159-8444F3CBB45B}"/>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334638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BB1C-4C30-187A-D659-3A5423BD0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E413F-A088-C4EE-7F92-3359687D77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DFE33-BA23-AA6B-11E1-1ADCE7149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F34A9-FB61-3EF4-C90F-CE607539291B}"/>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6" name="Footer Placeholder 5">
            <a:extLst>
              <a:ext uri="{FF2B5EF4-FFF2-40B4-BE49-F238E27FC236}">
                <a16:creationId xmlns:a16="http://schemas.microsoft.com/office/drawing/2014/main" id="{8B859DC7-95EF-E965-818C-B45195458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33D2A-D434-1E4E-FD9C-F6CB529B1698}"/>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162202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D72F-FDB0-DCB3-190B-20C642196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491B3-35F6-BB0B-A3F0-F10E3B2CA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807F62-B9DA-74C2-D2FE-FA64BE0CD3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011130-7E0F-F81D-F2BB-251DA8BF3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3E0C8-5E92-3078-6879-F430FFA37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A21D9-E36E-230B-C087-7AD6CE15AA9C}"/>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8" name="Footer Placeholder 7">
            <a:extLst>
              <a:ext uri="{FF2B5EF4-FFF2-40B4-BE49-F238E27FC236}">
                <a16:creationId xmlns:a16="http://schemas.microsoft.com/office/drawing/2014/main" id="{6860BE72-0CBB-546B-E702-F5E80817F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2DFE7-E99B-D37B-DFDB-5F79B8A474FD}"/>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298282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4187-1F30-1257-817D-3294D2FB8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EB967F-B633-87DB-565F-EE091CE911A8}"/>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4" name="Footer Placeholder 3">
            <a:extLst>
              <a:ext uri="{FF2B5EF4-FFF2-40B4-BE49-F238E27FC236}">
                <a16:creationId xmlns:a16="http://schemas.microsoft.com/office/drawing/2014/main" id="{5EB9EBC1-12BE-3EF0-EC7C-5793C61587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C6ADDE-B9C2-4DA8-8E24-E0E87B44CBCE}"/>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242140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779C5-EE78-8496-87F9-04AF0455D1DA}"/>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3" name="Footer Placeholder 2">
            <a:extLst>
              <a:ext uri="{FF2B5EF4-FFF2-40B4-BE49-F238E27FC236}">
                <a16:creationId xmlns:a16="http://schemas.microsoft.com/office/drawing/2014/main" id="{6EA5D616-421A-96B4-3D83-44AF46649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8D88A-A845-0738-45BC-81945DCFB2C7}"/>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27603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51A3-90B7-EEA8-6D4D-034282323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BC981-1BF2-7782-8C33-36CF1A065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C03E63-225D-9DDC-AA7C-9EA0377E6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27F3B-9922-4515-D35D-DB1C137CCF58}"/>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6" name="Footer Placeholder 5">
            <a:extLst>
              <a:ext uri="{FF2B5EF4-FFF2-40B4-BE49-F238E27FC236}">
                <a16:creationId xmlns:a16="http://schemas.microsoft.com/office/drawing/2014/main" id="{ED555AE8-8717-7E99-B190-9E6B788AB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5D501-0BE8-E33D-B0D1-916A775900EC}"/>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2289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C15E-ED27-0031-D67D-CB03FBC51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D82697-4571-F123-C140-A236DDE3F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43D64-B9FC-F1CE-6C0B-FE7FE7BE9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00075-2969-A00A-6545-8F6ABA8B8586}"/>
              </a:ext>
            </a:extLst>
          </p:cNvPr>
          <p:cNvSpPr>
            <a:spLocks noGrp="1"/>
          </p:cNvSpPr>
          <p:nvPr>
            <p:ph type="dt" sz="half" idx="10"/>
          </p:nvPr>
        </p:nvSpPr>
        <p:spPr/>
        <p:txBody>
          <a:bodyPr/>
          <a:lstStyle/>
          <a:p>
            <a:fld id="{9FEDA02D-FB4E-463B-96BB-67D7ACFFD91D}" type="datetimeFigureOut">
              <a:rPr lang="en-US" smtClean="0"/>
              <a:t>12/11/2022</a:t>
            </a:fld>
            <a:endParaRPr lang="en-US"/>
          </a:p>
        </p:txBody>
      </p:sp>
      <p:sp>
        <p:nvSpPr>
          <p:cNvPr id="6" name="Footer Placeholder 5">
            <a:extLst>
              <a:ext uri="{FF2B5EF4-FFF2-40B4-BE49-F238E27FC236}">
                <a16:creationId xmlns:a16="http://schemas.microsoft.com/office/drawing/2014/main" id="{D4D4D738-81E1-6B51-BD22-877BAA8C6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8CA26-B44C-EB45-37B5-B6764386F761}"/>
              </a:ext>
            </a:extLst>
          </p:cNvPr>
          <p:cNvSpPr>
            <a:spLocks noGrp="1"/>
          </p:cNvSpPr>
          <p:nvPr>
            <p:ph type="sldNum" sz="quarter" idx="12"/>
          </p:nvPr>
        </p:nvSpPr>
        <p:spPr/>
        <p:txBody>
          <a:bodyPr/>
          <a:lstStyle/>
          <a:p>
            <a:fld id="{BC143145-11CF-42C8-AC7E-0015586FDBE8}" type="slidenum">
              <a:rPr lang="en-US" smtClean="0"/>
              <a:t>‹#›</a:t>
            </a:fld>
            <a:endParaRPr lang="en-US"/>
          </a:p>
        </p:txBody>
      </p:sp>
    </p:spTree>
    <p:extLst>
      <p:ext uri="{BB962C8B-B14F-4D97-AF65-F5344CB8AC3E}">
        <p14:creationId xmlns:p14="http://schemas.microsoft.com/office/powerpoint/2010/main" val="3302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E41FA-FFBB-DEA6-3B10-E53846017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E8FDC-8466-7046-24E7-8C7FF3E5C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351F6-AFB7-A051-FDBF-63156855C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A02D-FB4E-463B-96BB-67D7ACFFD91D}" type="datetimeFigureOut">
              <a:rPr lang="en-US" smtClean="0"/>
              <a:t>12/11/2022</a:t>
            </a:fld>
            <a:endParaRPr lang="en-US"/>
          </a:p>
        </p:txBody>
      </p:sp>
      <p:sp>
        <p:nvSpPr>
          <p:cNvPr id="5" name="Footer Placeholder 4">
            <a:extLst>
              <a:ext uri="{FF2B5EF4-FFF2-40B4-BE49-F238E27FC236}">
                <a16:creationId xmlns:a16="http://schemas.microsoft.com/office/drawing/2014/main" id="{27256FCC-DCBA-562D-5917-D5710A4EB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639DD2-B569-DAAB-0075-5DB26DBA3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43145-11CF-42C8-AC7E-0015586FDBE8}" type="slidenum">
              <a:rPr lang="en-US" smtClean="0"/>
              <a:t>‹#›</a:t>
            </a:fld>
            <a:endParaRPr lang="en-US"/>
          </a:p>
        </p:txBody>
      </p:sp>
    </p:spTree>
    <p:extLst>
      <p:ext uri="{BB962C8B-B14F-4D97-AF65-F5344CB8AC3E}">
        <p14:creationId xmlns:p14="http://schemas.microsoft.com/office/powerpoint/2010/main" val="259799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12/11/2022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34730692"/>
      </p:ext>
    </p:extLst>
  </p:cSld>
  <p:clrMap bg1="dk1" tx1="lt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biblia.com/bible/esv/Rom%206.23" TargetMode="External"/><Relationship Id="rId7" Type="http://schemas.openxmlformats.org/officeDocument/2006/relationships/image" Target="../media/image9.jpeg"/><Relationship Id="rId2" Type="http://schemas.openxmlformats.org/officeDocument/2006/relationships/hyperlink" Target="https://biblia.com/bible/esv/Rom%203.23" TargetMode="External"/><Relationship Id="rId1" Type="http://schemas.openxmlformats.org/officeDocument/2006/relationships/slideLayout" Target="../slideLayouts/slideLayout13.xml"/><Relationship Id="rId6" Type="http://schemas.openxmlformats.org/officeDocument/2006/relationships/hyperlink" Target="https://biblia.com/bible/esv/Rom%205.1" TargetMode="External"/><Relationship Id="rId5" Type="http://schemas.openxmlformats.org/officeDocument/2006/relationships/hyperlink" Target="https://biblia.com/bible/esv/Rom%2010.9" TargetMode="External"/><Relationship Id="rId4" Type="http://schemas.openxmlformats.org/officeDocument/2006/relationships/hyperlink" Target="https://biblia.com/bible/esv/Rom%205.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	</a:t>
            </a:r>
            <a:r>
              <a:rPr kumimoji="0" lang="en-US" sz="3600" b="0" i="0" u="none" strike="noStrike" kern="1200" cap="all" spc="0" normalizeH="0" baseline="0" noProof="0" dirty="0">
                <a:ln>
                  <a:noFill/>
                </a:ln>
                <a:solidFill>
                  <a:srgbClr val="FFC000"/>
                </a:solidFill>
                <a:effectLst/>
                <a:uLnTx/>
                <a:uFillTx/>
                <a:latin typeface="Century Gothic" panose="020B0502020202020204"/>
                <a:ea typeface="+mj-ea"/>
                <a:cs typeface="+mj-cs"/>
              </a:rPr>
              <a:t>5:1-11</a:t>
            </a:r>
          </a:p>
        </p:txBody>
      </p:sp>
    </p:spTree>
    <p:extLst>
      <p:ext uri="{BB962C8B-B14F-4D97-AF65-F5344CB8AC3E}">
        <p14:creationId xmlns:p14="http://schemas.microsoft.com/office/powerpoint/2010/main" val="22495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endParaRPr lang="en-US" sz="3300" dirty="0"/>
          </a:p>
          <a:p>
            <a:pPr>
              <a:buFont typeface="Arial" panose="020B0604020202020204" pitchFamily="34" charset="0"/>
              <a:buChar char="•"/>
            </a:pPr>
            <a:endParaRPr lang="en-US" sz="2800" dirty="0"/>
          </a:p>
        </p:txBody>
      </p:sp>
      <p:sp>
        <p:nvSpPr>
          <p:cNvPr id="4" name="Content Placeholder 2">
            <a:extLst>
              <a:ext uri="{FF2B5EF4-FFF2-40B4-BE49-F238E27FC236}">
                <a16:creationId xmlns:a16="http://schemas.microsoft.com/office/drawing/2014/main" id="{B9CB9535-052E-7333-2AF7-E7FAC234A838}"/>
              </a:ext>
            </a:extLst>
          </p:cNvPr>
          <p:cNvSpPr txBox="1">
            <a:spLocks/>
          </p:cNvSpPr>
          <p:nvPr/>
        </p:nvSpPr>
        <p:spPr>
          <a:xfrm>
            <a:off x="464023" y="3445330"/>
            <a:ext cx="11304119" cy="2922814"/>
          </a:xfrm>
          <a:prstGeom prst="rect">
            <a:avLst/>
          </a:prstGeom>
          <a:solidFill>
            <a:schemeClr val="bg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0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mj-ea"/>
                <a:cs typeface="+mj-cs"/>
              </a:rPr>
              <a:t>14</a:t>
            </a:r>
            <a:r>
              <a:rPr kumimoji="0" lang="en-US" sz="30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 (Indeed, when Gentiles, who do not have the law, do by nature things required by the law, they are a law for themselves, even though they do not have the law, </a:t>
            </a:r>
            <a:r>
              <a:rPr kumimoji="0" lang="en-US" sz="30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mj-ea"/>
                <a:cs typeface="+mj-cs"/>
              </a:rPr>
              <a:t>15</a:t>
            </a:r>
            <a:r>
              <a:rPr kumimoji="0" lang="en-US" sz="3000" b="0"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mj-ea"/>
                <a:cs typeface="+mj-cs"/>
              </a:rPr>
              <a:t> </a:t>
            </a:r>
            <a:r>
              <a:rPr kumimoji="0" lang="en-US" sz="30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since they show that the requirements of the law are written on their hearts, their consciences also bearing witness, and their thoughts now accusing, now even defending them.)</a:t>
            </a:r>
            <a:r>
              <a:rPr kumimoji="0" lang="en-US" sz="3000" b="0" i="0" u="none" strike="noStrike" kern="1200" cap="none" spc="0" normalizeH="0" baseline="0" noProof="0" dirty="0">
                <a:ln>
                  <a:noFill/>
                </a:ln>
                <a:solidFill>
                  <a:prstClr val="white"/>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33143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endParaRPr lang="en-US" sz="3300" dirty="0"/>
          </a:p>
          <a:p>
            <a:pPr>
              <a:buFont typeface="Arial" panose="020B0604020202020204" pitchFamily="34" charset="0"/>
              <a:buChar char="•"/>
            </a:pPr>
            <a:endParaRPr lang="en-US" sz="2800" dirty="0"/>
          </a:p>
        </p:txBody>
      </p:sp>
      <p:sp>
        <p:nvSpPr>
          <p:cNvPr id="4" name="Content Placeholder 2">
            <a:extLst>
              <a:ext uri="{FF2B5EF4-FFF2-40B4-BE49-F238E27FC236}">
                <a16:creationId xmlns:a16="http://schemas.microsoft.com/office/drawing/2014/main" id="{B9CB9535-052E-7333-2AF7-E7FAC234A838}"/>
              </a:ext>
            </a:extLst>
          </p:cNvPr>
          <p:cNvSpPr txBox="1">
            <a:spLocks/>
          </p:cNvSpPr>
          <p:nvPr/>
        </p:nvSpPr>
        <p:spPr>
          <a:xfrm>
            <a:off x="448525" y="3491824"/>
            <a:ext cx="11304119" cy="2334984"/>
          </a:xfrm>
          <a:prstGeom prst="rect">
            <a:avLst/>
          </a:prstGeom>
          <a:solidFill>
            <a:srgbClr val="E7E2CD"/>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ctr"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300" b="0" i="0" u="none" strike="noStrike" kern="1200" cap="none" spc="0" normalizeH="0" baseline="0" noProof="0" dirty="0">
                <a:ln>
                  <a:noFill/>
                </a:ln>
                <a:solidFill>
                  <a:srgbClr val="000000"/>
                </a:solidFill>
                <a:effectLst/>
                <a:uLnTx/>
                <a:uFillTx/>
                <a:latin typeface="Helvetica" pitchFamily="2" charset="0"/>
                <a:ea typeface="Times New Roman" panose="02020603050405020304" pitchFamily="18" charset="0"/>
                <a:cs typeface="Times New Roman" panose="02020603050405020304" pitchFamily="18" charset="0"/>
              </a:rPr>
              <a:t>“</a:t>
            </a:r>
            <a:r>
              <a:rPr kumimoji="0" lang="en-US" sz="3300" b="0" i="1" u="none" strike="noStrike" kern="1200" cap="none" spc="0" normalizeH="0" baseline="0" noProof="0" dirty="0">
                <a:ln>
                  <a:noFill/>
                </a:ln>
                <a:solidFill>
                  <a:srgbClr val="000000"/>
                </a:solidFill>
                <a:effectLst/>
                <a:uLnTx/>
                <a:uFillTx/>
                <a:latin typeface="Helvetica" pitchFamily="2" charset="0"/>
                <a:ea typeface="Times New Roman" panose="02020603050405020304" pitchFamily="18" charset="0"/>
                <a:cs typeface="Times New Roman" panose="02020603050405020304" pitchFamily="18" charset="0"/>
              </a:rPr>
              <a:t>Law, which is not written on papyrus scrolls or wooden tablets, but is his own reason within the soul, which perpetually dwells with him and guards him and never leaves the soul bereft of leadership</a:t>
            </a:r>
            <a:r>
              <a:rPr kumimoji="0" lang="en-US" sz="3300" b="0" i="0" u="none" strike="noStrike" kern="1200" cap="none" spc="0" normalizeH="0" baseline="0" noProof="0" dirty="0">
                <a:ln>
                  <a:noFill/>
                </a:ln>
                <a:solidFill>
                  <a:srgbClr val="000000"/>
                </a:solidFill>
                <a:effectLst/>
                <a:uLnTx/>
                <a:uFillTx/>
                <a:latin typeface="Helvetica" pitchFamily="2" charset="0"/>
                <a:ea typeface="Times New Roman" panose="02020603050405020304" pitchFamily="18" charset="0"/>
                <a:cs typeface="Times New Roman" panose="02020603050405020304" pitchFamily="18" charset="0"/>
              </a:rPr>
              <a:t>.” – Plutarch</a:t>
            </a:r>
            <a:endParaRPr kumimoji="0" lang="en-US" sz="33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58918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endParaRPr lang="en-US" sz="3300" dirty="0"/>
          </a:p>
          <a:p>
            <a:pPr>
              <a:buFont typeface="Arial" panose="020B0604020202020204" pitchFamily="34" charset="0"/>
              <a:buChar char="•"/>
            </a:pPr>
            <a:endParaRPr lang="en-US" sz="2800" dirty="0"/>
          </a:p>
        </p:txBody>
      </p:sp>
      <p:sp>
        <p:nvSpPr>
          <p:cNvPr id="4" name="Content Placeholder 2">
            <a:extLst>
              <a:ext uri="{FF2B5EF4-FFF2-40B4-BE49-F238E27FC236}">
                <a16:creationId xmlns:a16="http://schemas.microsoft.com/office/drawing/2014/main" id="{B9CB9535-052E-7333-2AF7-E7FAC234A838}"/>
              </a:ext>
            </a:extLst>
          </p:cNvPr>
          <p:cNvSpPr txBox="1">
            <a:spLocks/>
          </p:cNvSpPr>
          <p:nvPr/>
        </p:nvSpPr>
        <p:spPr>
          <a:xfrm>
            <a:off x="464023" y="3445330"/>
            <a:ext cx="11304119" cy="1828799"/>
          </a:xfrm>
          <a:prstGeom prst="rect">
            <a:avLst/>
          </a:prstGeom>
          <a:solidFill>
            <a:schemeClr val="bg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16</a:t>
            </a:r>
            <a:r>
              <a:rPr kumimoji="0" lang="en-US" sz="3200" b="1" i="0" u="none" strike="noStrike" kern="1200" cap="none" spc="0" normalizeH="0" baseline="30000" noProof="0" dirty="0">
                <a:ln>
                  <a:noFill/>
                </a:ln>
                <a:solidFill>
                  <a:srgbClr val="000000"/>
                </a:solidFill>
                <a:effectLst/>
                <a:uLnTx/>
                <a:uFillTx/>
                <a:latin typeface="Century Gothic" panose="020B0502020202020204"/>
                <a:ea typeface="Times New Roman" panose="02020603050405020304" pitchFamily="18" charset="0"/>
                <a:cs typeface="+mj-cs"/>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j-cs"/>
              </a:rPr>
              <a:t>This will take place on the day when God judges people’s secrets through Jesus Christ, as my gospel declares.</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18704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endParaRPr lang="en-US" sz="2800" dirty="0"/>
          </a:p>
        </p:txBody>
      </p:sp>
      <p:sp>
        <p:nvSpPr>
          <p:cNvPr id="5" name="Content Placeholder 2">
            <a:extLst>
              <a:ext uri="{FF2B5EF4-FFF2-40B4-BE49-F238E27FC236}">
                <a16:creationId xmlns:a16="http://schemas.microsoft.com/office/drawing/2014/main" id="{849D69A7-51EC-0618-44A7-4F6D5B10CF04}"/>
              </a:ext>
            </a:extLst>
          </p:cNvPr>
          <p:cNvSpPr txBox="1">
            <a:spLocks/>
          </p:cNvSpPr>
          <p:nvPr/>
        </p:nvSpPr>
        <p:spPr>
          <a:xfrm>
            <a:off x="402031" y="4180119"/>
            <a:ext cx="11455834" cy="2106381"/>
          </a:xfrm>
          <a:prstGeom prst="rect">
            <a:avLst/>
          </a:prstGeom>
          <a:solidFill>
            <a:schemeClr val="bg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Segoe UI" panose="020B0502040204020203" pitchFamily="34" charset="0"/>
                <a:ea typeface="Times New Roman" panose="02020603050405020304" pitchFamily="18" charset="0"/>
                <a:cs typeface="+mj-cs"/>
              </a:rPr>
              <a:t>1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What advantage, then, is there in being a Jew, or what value is there in circumcision? </a:t>
            </a: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mj-ea"/>
                <a:cs typeface="+mj-cs"/>
              </a:rPr>
              <a:t>2</a:t>
            </a:r>
            <a:r>
              <a:rPr kumimoji="0" lang="en-US" sz="3200" b="1" i="0" u="none" strike="noStrike" kern="1200" cap="none" spc="0" normalizeH="0" baseline="30000" noProof="0" dirty="0">
                <a:ln>
                  <a:noFill/>
                </a:ln>
                <a:solidFill>
                  <a:prstClr val="white"/>
                </a:solidFill>
                <a:effectLst/>
                <a:uLnTx/>
                <a:uFillTx/>
                <a:latin typeface="Century Gothic" panose="020B0502020202020204"/>
                <a:ea typeface="+mj-ea"/>
                <a:cs typeface="+mj-cs"/>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Much in every way!</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900" b="1" i="0" u="none" strike="noStrike" kern="1200" cap="none" spc="0" normalizeH="0" baseline="30000" noProof="0" dirty="0">
              <a:ln>
                <a:noFill/>
              </a:ln>
              <a:solidFill>
                <a:prstClr val="white"/>
              </a:solidFill>
              <a:effectLst/>
              <a:uLnTx/>
              <a:uFillTx/>
              <a:latin typeface="Century Gothic" panose="020B0502020202020204"/>
              <a:ea typeface="Times New Roman" panose="02020603050405020304" pitchFamily="18" charset="0"/>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9</a:t>
            </a:r>
            <a:r>
              <a:rPr kumimoji="0" lang="en-US" sz="3200" b="1" i="0" u="none" strike="noStrike" kern="1200" cap="none" spc="0" normalizeH="0" baseline="30000" noProof="0" dirty="0">
                <a:ln>
                  <a:noFill/>
                </a:ln>
                <a:solidFill>
                  <a:prstClr val="white"/>
                </a:solidFill>
                <a:effectLst/>
                <a:uLnTx/>
                <a:uFillTx/>
                <a:latin typeface="Century Gothic" panose="020B0502020202020204"/>
                <a:ea typeface="Times New Roman" panose="02020603050405020304" pitchFamily="18" charset="0"/>
                <a:cs typeface="+mj-cs"/>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j-cs"/>
              </a:rPr>
              <a:t>Jews and Gentiles alike are all under the power of sin.</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19674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p>
          <a:p>
            <a:pPr marL="0" indent="0">
              <a:buNone/>
            </a:pPr>
            <a:r>
              <a:rPr lang="en-US" sz="2800" dirty="0">
                <a:solidFill>
                  <a:schemeClr val="accent3">
                    <a:lumMod val="60000"/>
                    <a:lumOff val="40000"/>
                  </a:schemeClr>
                </a:solidFill>
              </a:rPr>
              <a:t>		</a:t>
            </a:r>
            <a:r>
              <a:rPr lang="en-US" sz="3300" dirty="0">
                <a:solidFill>
                  <a:schemeClr val="accent3">
                    <a:lumMod val="60000"/>
                    <a:lumOff val="40000"/>
                  </a:schemeClr>
                </a:solidFill>
              </a:rPr>
              <a:t>3:20	</a:t>
            </a:r>
            <a:r>
              <a:rPr lang="en-US" sz="3300" dirty="0"/>
              <a:t> 		Conclusion on the Law</a:t>
            </a:r>
          </a:p>
        </p:txBody>
      </p:sp>
      <p:sp>
        <p:nvSpPr>
          <p:cNvPr id="4" name="Content Placeholder 2">
            <a:extLst>
              <a:ext uri="{FF2B5EF4-FFF2-40B4-BE49-F238E27FC236}">
                <a16:creationId xmlns:a16="http://schemas.microsoft.com/office/drawing/2014/main" id="{A8A3F2F1-DE4D-69D6-863E-016E63243B4B}"/>
              </a:ext>
            </a:extLst>
          </p:cNvPr>
          <p:cNvSpPr txBox="1">
            <a:spLocks/>
          </p:cNvSpPr>
          <p:nvPr/>
        </p:nvSpPr>
        <p:spPr>
          <a:xfrm>
            <a:off x="1150375" y="4733626"/>
            <a:ext cx="9497961" cy="1217525"/>
          </a:xfrm>
          <a:prstGeom prst="rect">
            <a:avLst/>
          </a:prstGeom>
          <a:solidFill>
            <a:schemeClr val="accent1">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20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 no one will be declared righteous in God’s sight by the works of the law.</a:t>
            </a:r>
          </a:p>
        </p:txBody>
      </p:sp>
    </p:spTree>
    <p:extLst>
      <p:ext uri="{BB962C8B-B14F-4D97-AF65-F5344CB8AC3E}">
        <p14:creationId xmlns:p14="http://schemas.microsoft.com/office/powerpoint/2010/main" val="423635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C873CD-D805-1745-9792-F52D17540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826" y="563301"/>
            <a:ext cx="7186443" cy="59783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7C63E19-B84A-004B-8727-D8E878B3F537}"/>
              </a:ext>
            </a:extLst>
          </p:cNvPr>
          <p:cNvCxnSpPr>
            <a:cxnSpLocks/>
          </p:cNvCxnSpPr>
          <p:nvPr/>
        </p:nvCxnSpPr>
        <p:spPr>
          <a:xfrm flipH="1">
            <a:off x="5506720" y="5377873"/>
            <a:ext cx="2153920"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76E8BD-A72B-A84D-96A8-7DA696BE0C5B}"/>
              </a:ext>
            </a:extLst>
          </p:cNvPr>
          <p:cNvSpPr/>
          <p:nvPr/>
        </p:nvSpPr>
        <p:spPr>
          <a:xfrm>
            <a:off x="4320032" y="5141913"/>
            <a:ext cx="123952" cy="125031"/>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27D330ED-0D79-CA45-8D60-1959EB0A002A}"/>
              </a:ext>
            </a:extLst>
          </p:cNvPr>
          <p:cNvSpPr/>
          <p:nvPr/>
        </p:nvSpPr>
        <p:spPr>
          <a:xfrm>
            <a:off x="4685460" y="775504"/>
            <a:ext cx="330107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D44C39E9-AABE-DA43-BC6C-29B3DA1E18CD}"/>
              </a:ext>
            </a:extLst>
          </p:cNvPr>
          <p:cNvSpPr/>
          <p:nvPr/>
        </p:nvSpPr>
        <p:spPr>
          <a:xfrm flipV="1">
            <a:off x="3298785" y="1692937"/>
            <a:ext cx="6012391" cy="517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CBD9E43-B2E6-5842-9AA5-ED081A2A1799}"/>
              </a:ext>
            </a:extLst>
          </p:cNvPr>
          <p:cNvSpPr/>
          <p:nvPr/>
        </p:nvSpPr>
        <p:spPr>
          <a:xfrm>
            <a:off x="3034924" y="5868365"/>
            <a:ext cx="627625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Content Placeholder 2">
            <a:extLst>
              <a:ext uri="{FF2B5EF4-FFF2-40B4-BE49-F238E27FC236}">
                <a16:creationId xmlns:a16="http://schemas.microsoft.com/office/drawing/2014/main" id="{6DBDFE6D-B629-0996-B639-53C46A0AB573}"/>
              </a:ext>
            </a:extLst>
          </p:cNvPr>
          <p:cNvSpPr txBox="1">
            <a:spLocks/>
          </p:cNvSpPr>
          <p:nvPr/>
        </p:nvSpPr>
        <p:spPr>
          <a:xfrm>
            <a:off x="1165299" y="594437"/>
            <a:ext cx="9718937" cy="1217525"/>
          </a:xfrm>
          <a:prstGeom prst="rect">
            <a:avLst/>
          </a:prstGeom>
          <a:solidFill>
            <a:srgbClr val="4E9CC5"/>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a:t>
            </a:r>
            <a:r>
              <a:rPr kumimoji="0" lang="en-US" sz="3200" b="0" i="1" u="none" strike="noStrike" kern="1200" cap="none" spc="0" normalizeH="0" baseline="0" noProof="0" dirty="0">
                <a:ln>
                  <a:noFill/>
                </a:ln>
                <a:solidFill>
                  <a:prstClr val="white"/>
                </a:solidFill>
                <a:effectLst/>
                <a:uLnTx/>
                <a:uFillTx/>
                <a:latin typeface="Century Gothic" panose="020B0502020202020204"/>
                <a:ea typeface="+mj-ea"/>
                <a:cs typeface="+mj-cs"/>
              </a:rPr>
              <a:t>Not only is this a dogmatic claim by Paul, one   could say it is axiomatic.</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 John AT Robinson</a:t>
            </a:r>
          </a:p>
        </p:txBody>
      </p:sp>
    </p:spTree>
    <p:extLst>
      <p:ext uri="{BB962C8B-B14F-4D97-AF65-F5344CB8AC3E}">
        <p14:creationId xmlns:p14="http://schemas.microsoft.com/office/powerpoint/2010/main" val="67752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p>
          <a:p>
            <a:pPr marL="0" indent="0">
              <a:buNone/>
            </a:pPr>
            <a:r>
              <a:rPr lang="en-US" sz="2800" dirty="0">
                <a:solidFill>
                  <a:schemeClr val="accent3">
                    <a:lumMod val="60000"/>
                    <a:lumOff val="40000"/>
                  </a:schemeClr>
                </a:solidFill>
              </a:rPr>
              <a:t>		</a:t>
            </a:r>
            <a:r>
              <a:rPr lang="en-US" sz="3300" dirty="0">
                <a:solidFill>
                  <a:schemeClr val="accent3">
                    <a:lumMod val="60000"/>
                    <a:lumOff val="40000"/>
                  </a:schemeClr>
                </a:solidFill>
              </a:rPr>
              <a:t>3:20	</a:t>
            </a:r>
            <a:r>
              <a:rPr lang="en-US" sz="3300" dirty="0"/>
              <a:t> 		Conclusion on the Law</a:t>
            </a:r>
          </a:p>
        </p:txBody>
      </p:sp>
      <p:sp>
        <p:nvSpPr>
          <p:cNvPr id="5" name="Content Placeholder 2">
            <a:extLst>
              <a:ext uri="{FF2B5EF4-FFF2-40B4-BE49-F238E27FC236}">
                <a16:creationId xmlns:a16="http://schemas.microsoft.com/office/drawing/2014/main" id="{5955FD5E-9D3C-89C4-85DA-2ADF892A19D6}"/>
              </a:ext>
            </a:extLst>
          </p:cNvPr>
          <p:cNvSpPr txBox="1">
            <a:spLocks/>
          </p:cNvSpPr>
          <p:nvPr/>
        </p:nvSpPr>
        <p:spPr>
          <a:xfrm>
            <a:off x="1150375" y="4733626"/>
            <a:ext cx="9497961" cy="1217525"/>
          </a:xfrm>
          <a:prstGeom prst="rect">
            <a:avLst/>
          </a:prstGeom>
          <a:solidFill>
            <a:schemeClr val="accent1">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20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 no one will be declared righteous in God’s sight by the works of the law.</a:t>
            </a:r>
          </a:p>
        </p:txBody>
      </p:sp>
      <p:sp>
        <p:nvSpPr>
          <p:cNvPr id="4" name="Title 1">
            <a:extLst>
              <a:ext uri="{FF2B5EF4-FFF2-40B4-BE49-F238E27FC236}">
                <a16:creationId xmlns:a16="http://schemas.microsoft.com/office/drawing/2014/main" id="{3BC4846C-6219-E268-2232-FC0AA25D4221}"/>
              </a:ext>
            </a:extLst>
          </p:cNvPr>
          <p:cNvSpPr txBox="1">
            <a:spLocks/>
          </p:cNvSpPr>
          <p:nvPr/>
        </p:nvSpPr>
        <p:spPr>
          <a:xfrm rot="1105649">
            <a:off x="8022764" y="3509458"/>
            <a:ext cx="5652579"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54849A">
                    <a:lumMod val="20000"/>
                    <a:lumOff val="80000"/>
                  </a:srgbClr>
                </a:solidFill>
                <a:effectLst/>
                <a:uLnTx/>
                <a:uFillTx/>
                <a:latin typeface="Times New Roman" panose="02020603050405020304" pitchFamily="18" charset="0"/>
                <a:ea typeface="+mj-ea"/>
                <a:cs typeface="Times New Roman" panose="02020603050405020304" pitchFamily="18" charset="0"/>
              </a:rPr>
              <a:t>‘both-and’</a:t>
            </a:r>
          </a:p>
        </p:txBody>
      </p:sp>
    </p:spTree>
    <p:extLst>
      <p:ext uri="{BB962C8B-B14F-4D97-AF65-F5344CB8AC3E}">
        <p14:creationId xmlns:p14="http://schemas.microsoft.com/office/powerpoint/2010/main" val="253364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C873CD-D805-1745-9792-F52D17540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826" y="563301"/>
            <a:ext cx="7186443" cy="597832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176E8BD-A72B-A84D-96A8-7DA696BE0C5B}"/>
              </a:ext>
            </a:extLst>
          </p:cNvPr>
          <p:cNvSpPr/>
          <p:nvPr/>
        </p:nvSpPr>
        <p:spPr>
          <a:xfrm>
            <a:off x="4320032" y="5141913"/>
            <a:ext cx="123952" cy="125031"/>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7" name="Straight Arrow Connector 6">
            <a:extLst>
              <a:ext uri="{FF2B5EF4-FFF2-40B4-BE49-F238E27FC236}">
                <a16:creationId xmlns:a16="http://schemas.microsoft.com/office/drawing/2014/main" id="{B5C2F655-8407-7849-9B74-B76248ED544F}"/>
              </a:ext>
            </a:extLst>
          </p:cNvPr>
          <p:cNvCxnSpPr>
            <a:cxnSpLocks/>
          </p:cNvCxnSpPr>
          <p:nvPr/>
        </p:nvCxnSpPr>
        <p:spPr>
          <a:xfrm flipV="1">
            <a:off x="4685460" y="3866339"/>
            <a:ext cx="891122" cy="941133"/>
          </a:xfrm>
          <a:prstGeom prst="straightConnector1">
            <a:avLst/>
          </a:prstGeom>
          <a:ln w="571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7D330ED-0D79-CA45-8D60-1959EB0A002A}"/>
              </a:ext>
            </a:extLst>
          </p:cNvPr>
          <p:cNvSpPr/>
          <p:nvPr/>
        </p:nvSpPr>
        <p:spPr>
          <a:xfrm>
            <a:off x="4685460" y="775504"/>
            <a:ext cx="330107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D44C39E9-AABE-DA43-BC6C-29B3DA1E18CD}"/>
              </a:ext>
            </a:extLst>
          </p:cNvPr>
          <p:cNvSpPr/>
          <p:nvPr/>
        </p:nvSpPr>
        <p:spPr>
          <a:xfrm flipV="1">
            <a:off x="3298785" y="1692937"/>
            <a:ext cx="6012391" cy="517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CBD9E43-B2E6-5842-9AA5-ED081A2A1799}"/>
              </a:ext>
            </a:extLst>
          </p:cNvPr>
          <p:cNvSpPr/>
          <p:nvPr/>
        </p:nvSpPr>
        <p:spPr>
          <a:xfrm>
            <a:off x="3034924" y="5868365"/>
            <a:ext cx="627625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Content Placeholder 2">
            <a:extLst>
              <a:ext uri="{FF2B5EF4-FFF2-40B4-BE49-F238E27FC236}">
                <a16:creationId xmlns:a16="http://schemas.microsoft.com/office/drawing/2014/main" id="{7A152E08-58AB-58A2-6D4D-33DDDAF153DD}"/>
              </a:ext>
            </a:extLst>
          </p:cNvPr>
          <p:cNvSpPr txBox="1">
            <a:spLocks/>
          </p:cNvSpPr>
          <p:nvPr/>
        </p:nvSpPr>
        <p:spPr>
          <a:xfrm>
            <a:off x="552499" y="316375"/>
            <a:ext cx="11087001" cy="2948544"/>
          </a:xfrm>
          <a:prstGeom prst="rect">
            <a:avLst/>
          </a:prstGeom>
          <a:solidFill>
            <a:schemeClr val="accent3">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21 </a:t>
            </a:r>
            <a:r>
              <a:rPr kumimoji="0" lang="en-US" sz="3600" b="0" i="0" u="none" strike="noStrike" kern="1200" cap="none" spc="0" normalizeH="0" baseline="0" noProof="0" dirty="0">
                <a:ln>
                  <a:noFill/>
                </a:ln>
                <a:solidFill>
                  <a:prstClr val="white"/>
                </a:solidFill>
                <a:effectLst/>
                <a:uLnTx/>
                <a:uFillTx/>
                <a:latin typeface="Century Gothic" panose="020B0502020202020204"/>
                <a:ea typeface="+mj-ea"/>
                <a:cs typeface="+mj-cs"/>
              </a:rPr>
              <a:t>But now apart from the law the righteousness of God has been made known, to which the Law and the Prophets testify. </a:t>
            </a:r>
            <a:r>
              <a:rPr kumimoji="0" lang="en-US" sz="36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22 </a:t>
            </a:r>
            <a:r>
              <a:rPr kumimoji="0" lang="en-US" sz="3600" b="0" i="0" u="none" strike="noStrike" kern="1200" cap="none" spc="0" normalizeH="0" baseline="0" noProof="0" dirty="0">
                <a:ln>
                  <a:noFill/>
                </a:ln>
                <a:solidFill>
                  <a:prstClr val="white"/>
                </a:solidFill>
                <a:effectLst/>
                <a:uLnTx/>
                <a:uFillTx/>
                <a:latin typeface="Century Gothic" panose="020B0502020202020204"/>
                <a:ea typeface="+mj-ea"/>
                <a:cs typeface="+mj-cs"/>
              </a:rPr>
              <a:t>This righteousness from God comes through faith in Jesus Christ to all who believe. </a:t>
            </a:r>
          </a:p>
        </p:txBody>
      </p:sp>
      <p:sp>
        <p:nvSpPr>
          <p:cNvPr id="3" name="Content Placeholder 2">
            <a:extLst>
              <a:ext uri="{FF2B5EF4-FFF2-40B4-BE49-F238E27FC236}">
                <a16:creationId xmlns:a16="http://schemas.microsoft.com/office/drawing/2014/main" id="{625DFE01-4852-0760-F3CC-48BEA9C3B127}"/>
              </a:ext>
            </a:extLst>
          </p:cNvPr>
          <p:cNvSpPr txBox="1">
            <a:spLocks/>
          </p:cNvSpPr>
          <p:nvPr/>
        </p:nvSpPr>
        <p:spPr>
          <a:xfrm>
            <a:off x="552499" y="3250966"/>
            <a:ext cx="11087001" cy="2612572"/>
          </a:xfrm>
          <a:prstGeom prst="rect">
            <a:avLst/>
          </a:prstGeom>
          <a:solidFill>
            <a:schemeClr val="bg2">
              <a:lumMod val="75000"/>
            </a:schemeClr>
          </a:solidFill>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1" i="0" u="none" strike="noStrike" kern="1200" cap="none" spc="0" normalizeH="0" baseline="30000" noProof="0" dirty="0">
                <a:ln>
                  <a:noFill/>
                </a:ln>
                <a:solidFill>
                  <a:srgbClr val="E6B729"/>
                </a:solidFill>
                <a:effectLst/>
                <a:uLnTx/>
                <a:uFillTx/>
                <a:latin typeface="Century Gothic" panose="020B0502020202020204"/>
                <a:ea typeface="+mj-ea"/>
                <a:cs typeface="+mj-cs"/>
              </a:rPr>
              <a:t>1:17</a:t>
            </a:r>
            <a:r>
              <a:rPr kumimoji="0" lang="en-US" sz="3600" b="1" i="0" u="none" strike="noStrike" kern="1200" cap="none" spc="0" normalizeH="0" baseline="30000" noProof="0" dirty="0">
                <a:ln>
                  <a:noFill/>
                </a:ln>
                <a:solidFill>
                  <a:prstClr val="white"/>
                </a:solidFill>
                <a:effectLst/>
                <a:uLnTx/>
                <a:uFillTx/>
                <a:latin typeface="Century Gothic" panose="020B0502020202020204"/>
                <a:ea typeface="+mj-ea"/>
                <a:cs typeface="+mj-cs"/>
              </a:rPr>
              <a:t> </a:t>
            </a:r>
            <a:r>
              <a:rPr kumimoji="0" lang="en-US" sz="3600" b="0" i="0" u="none" strike="noStrike" kern="1200" cap="none" spc="0" normalizeH="0" baseline="0" noProof="0" dirty="0">
                <a:ln>
                  <a:noFill/>
                </a:ln>
                <a:solidFill>
                  <a:prstClr val="white"/>
                </a:solidFill>
                <a:effectLst/>
                <a:uLnTx/>
                <a:uFillTx/>
                <a:latin typeface="Century Gothic" panose="020B0502020202020204"/>
                <a:ea typeface="+mj-ea"/>
                <a:cs typeface="+mj-cs"/>
              </a:rPr>
              <a:t>For in the gospel a righteousness from God is revealed, a righteousness that is by faith from first to last,</a:t>
            </a:r>
            <a:r>
              <a:rPr kumimoji="0" lang="en-US" sz="3600" b="0" i="0" u="none" strike="noStrike" kern="1200" cap="none" spc="0" normalizeH="0" baseline="30000" noProof="0" dirty="0">
                <a:ln>
                  <a:noFill/>
                </a:ln>
                <a:solidFill>
                  <a:prstClr val="white"/>
                </a:solidFill>
                <a:effectLst/>
                <a:uLnTx/>
                <a:uFillTx/>
                <a:latin typeface="Century Gothic" panose="020B0502020202020204"/>
                <a:ea typeface="+mj-ea"/>
                <a:cs typeface="+mj-cs"/>
              </a:rPr>
              <a:t> </a:t>
            </a:r>
            <a:r>
              <a:rPr kumimoji="0" lang="en-US" sz="3600" b="0" i="0" u="none" strike="noStrike" kern="1200" cap="none" spc="0" normalizeH="0" baseline="0" noProof="0" dirty="0">
                <a:ln>
                  <a:noFill/>
                </a:ln>
                <a:solidFill>
                  <a:prstClr val="white"/>
                </a:solidFill>
                <a:effectLst/>
                <a:uLnTx/>
                <a:uFillTx/>
                <a:latin typeface="Century Gothic" panose="020B0502020202020204"/>
                <a:ea typeface="+mj-ea"/>
                <a:cs typeface="+mj-cs"/>
              </a:rPr>
              <a:t>just as it is written: </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j-ea"/>
                <a:cs typeface="+mj-cs"/>
              </a:rPr>
              <a:t>			"The righteous will live by faith." </a:t>
            </a:r>
          </a:p>
        </p:txBody>
      </p:sp>
    </p:spTree>
    <p:extLst>
      <p:ext uri="{BB962C8B-B14F-4D97-AF65-F5344CB8AC3E}">
        <p14:creationId xmlns:p14="http://schemas.microsoft.com/office/powerpoint/2010/main" val="81718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p>
          <a:p>
            <a:pPr marL="0" indent="0">
              <a:buNone/>
            </a:pPr>
            <a:r>
              <a:rPr lang="en-US" sz="2800" dirty="0">
                <a:solidFill>
                  <a:schemeClr val="accent3">
                    <a:lumMod val="60000"/>
                    <a:lumOff val="40000"/>
                  </a:schemeClr>
                </a:solidFill>
              </a:rPr>
              <a:t>		</a:t>
            </a:r>
            <a:r>
              <a:rPr lang="en-US" sz="3300" dirty="0">
                <a:solidFill>
                  <a:schemeClr val="accent3">
                    <a:lumMod val="60000"/>
                    <a:lumOff val="40000"/>
                  </a:schemeClr>
                </a:solidFill>
              </a:rPr>
              <a:t>3:20	</a:t>
            </a:r>
            <a:r>
              <a:rPr lang="en-US" sz="3300" dirty="0"/>
              <a:t> 		Conclusion on the Law</a:t>
            </a:r>
          </a:p>
          <a:p>
            <a:pPr>
              <a:buFont typeface="Arial" panose="020B0604020202020204" pitchFamily="34" charset="0"/>
              <a:buChar char="•"/>
            </a:pPr>
            <a:r>
              <a:rPr lang="en-US" sz="3300" dirty="0">
                <a:solidFill>
                  <a:schemeClr val="accent3">
                    <a:lumMod val="60000"/>
                    <a:lumOff val="40000"/>
                  </a:schemeClr>
                </a:solidFill>
              </a:rPr>
              <a:t>3:21-Ch.4	  	</a:t>
            </a:r>
            <a:r>
              <a:rPr lang="en-US" sz="3300" dirty="0"/>
              <a:t>Salvation by Faith in Christ</a:t>
            </a:r>
          </a:p>
          <a:p>
            <a:pPr marL="0" indent="0">
              <a:buNone/>
            </a:pPr>
            <a:endParaRPr lang="en-US" sz="3300" dirty="0"/>
          </a:p>
          <a:p>
            <a:pPr marL="0" indent="0">
              <a:buNone/>
            </a:pPr>
            <a:endParaRPr lang="en-US" sz="3300" dirty="0"/>
          </a:p>
        </p:txBody>
      </p:sp>
      <p:sp>
        <p:nvSpPr>
          <p:cNvPr id="5" name="Content Placeholder 2">
            <a:extLst>
              <a:ext uri="{FF2B5EF4-FFF2-40B4-BE49-F238E27FC236}">
                <a16:creationId xmlns:a16="http://schemas.microsoft.com/office/drawing/2014/main" id="{6AAAD339-D582-8AC3-4FFF-299A87A03B7F}"/>
              </a:ext>
            </a:extLst>
          </p:cNvPr>
          <p:cNvSpPr txBox="1">
            <a:spLocks/>
          </p:cNvSpPr>
          <p:nvPr/>
        </p:nvSpPr>
        <p:spPr>
          <a:xfrm>
            <a:off x="463273" y="5274051"/>
            <a:ext cx="11304119" cy="1126668"/>
          </a:xfrm>
          <a:prstGeom prst="rect">
            <a:avLst/>
          </a:prstGeom>
          <a:solidFill>
            <a:schemeClr val="bg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4:3</a:t>
            </a:r>
            <a:r>
              <a:rPr kumimoji="0" lang="en-US" sz="3200" b="1" i="0" u="none" strike="noStrike" kern="1200" cap="none" spc="0" normalizeH="0" baseline="30000" noProof="0" dirty="0">
                <a:ln>
                  <a:noFill/>
                </a:ln>
                <a:solidFill>
                  <a:srgbClr val="000000"/>
                </a:solidFill>
                <a:effectLst/>
                <a:uLnTx/>
                <a:uFillTx/>
                <a:latin typeface="Century Gothic" panose="020B0502020202020204"/>
                <a:ea typeface="Times New Roman" panose="02020603050405020304" pitchFamily="18" charset="0"/>
                <a:cs typeface="+mj-cs"/>
              </a:rPr>
              <a:t> </a:t>
            </a:r>
            <a:r>
              <a:rPr kumimoji="0" lang="en-US" sz="1800" b="0" i="0" u="none" strike="noStrike" kern="1200" cap="none" spc="0" normalizeH="0" baseline="0" noProof="0" dirty="0">
                <a:ln>
                  <a:noFill/>
                </a:ln>
                <a:solidFill>
                  <a:prstClr val="white"/>
                </a:solidFill>
                <a:effectLst/>
                <a:uLnTx/>
                <a:uFillTx/>
                <a:latin typeface="Helvetica" pitchFamily="2" charset="0"/>
                <a:ea typeface="Times New Roman" panose="02020603050405020304" pitchFamily="18" charset="0"/>
                <a:cs typeface="+mj-cs"/>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j-cs"/>
              </a:rPr>
              <a:t>Abraham believed God, and it was credited to him 															as </a:t>
            </a:r>
            <a:r>
              <a:rPr kumimoji="0" lang="en-US" sz="32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righteousness</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j-cs"/>
              </a:rPr>
              <a:t>. </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6919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5" y="357182"/>
            <a:ext cx="6866973" cy="830978"/>
          </a:xfrm>
        </p:spPr>
        <p:txBody>
          <a:bodyPr/>
          <a:lstStyle/>
          <a:p>
            <a:r>
              <a:rPr lang="en-US" sz="4000" dirty="0">
                <a:solidFill>
                  <a:srgbClr val="FFC000"/>
                </a:solidFill>
              </a:rPr>
              <a:t>Righteous / Righteousness</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9"/>
            <a:ext cx="11087001" cy="3767292"/>
          </a:xfrm>
        </p:spPr>
        <p:txBody>
          <a:bodyPr>
            <a:noAutofit/>
          </a:bodyPr>
          <a:lstStyle/>
          <a:p>
            <a:pPr marL="0" indent="0">
              <a:buNone/>
            </a:pPr>
            <a:r>
              <a:rPr lang="en-US" sz="3300" dirty="0">
                <a:latin typeface="+mn-lt"/>
                <a:ea typeface="Times New Roman" panose="02020603050405020304" pitchFamily="18" charset="0"/>
              </a:rPr>
              <a:t>  </a:t>
            </a:r>
            <a:r>
              <a:rPr lang="en-US" sz="2800" dirty="0">
                <a:latin typeface="+mn-lt"/>
                <a:ea typeface="Times New Roman" panose="02020603050405020304" pitchFamily="18" charset="0"/>
              </a:rPr>
              <a:t>      </a:t>
            </a:r>
            <a:r>
              <a:rPr lang="en-US" sz="3300" dirty="0">
                <a:solidFill>
                  <a:schemeClr val="accent3">
                    <a:lumMod val="40000"/>
                    <a:lumOff val="60000"/>
                  </a:schemeClr>
                </a:solidFill>
                <a:latin typeface="+mn-lt"/>
                <a:ea typeface="Times New Roman" panose="02020603050405020304" pitchFamily="18" charset="0"/>
              </a:rPr>
              <a:t>V</a:t>
            </a:r>
            <a:r>
              <a:rPr lang="en-US" sz="3300" dirty="0">
                <a:solidFill>
                  <a:schemeClr val="accent3">
                    <a:lumMod val="40000"/>
                    <a:lumOff val="60000"/>
                  </a:schemeClr>
                </a:solidFill>
                <a:effectLst/>
                <a:latin typeface="+mn-lt"/>
                <a:ea typeface="Times New Roman" panose="02020603050405020304" pitchFamily="18" charset="0"/>
              </a:rPr>
              <a:t>irtuous</a:t>
            </a:r>
            <a:r>
              <a:rPr lang="en-US" sz="3300" dirty="0">
                <a:effectLst/>
                <a:latin typeface="+mn-lt"/>
                <a:ea typeface="Times New Roman" panose="02020603050405020304" pitchFamily="18" charset="0"/>
              </a:rPr>
              <a:t>	</a:t>
            </a:r>
            <a:r>
              <a:rPr lang="en-US" sz="3300" i="1" dirty="0">
                <a:effectLst/>
                <a:latin typeface="+mn-lt"/>
                <a:ea typeface="Times New Roman" panose="02020603050405020304" pitchFamily="18" charset="0"/>
              </a:rPr>
              <a:t>’morally upright’</a:t>
            </a:r>
          </a:p>
          <a:p>
            <a:pPr marL="0" indent="0">
              <a:buNone/>
            </a:pPr>
            <a:r>
              <a:rPr lang="en-US" sz="3300" dirty="0">
                <a:solidFill>
                  <a:schemeClr val="accent3">
                    <a:lumMod val="40000"/>
                    <a:lumOff val="60000"/>
                  </a:schemeClr>
                </a:solidFill>
                <a:effectLst/>
                <a:latin typeface="+mn-lt"/>
                <a:ea typeface="Times New Roman" panose="02020603050405020304" pitchFamily="18" charset="0"/>
              </a:rPr>
              <a:t>    </a:t>
            </a:r>
            <a:r>
              <a:rPr lang="en-US" sz="2400" dirty="0">
                <a:solidFill>
                  <a:schemeClr val="accent3">
                    <a:lumMod val="40000"/>
                    <a:lumOff val="60000"/>
                  </a:schemeClr>
                </a:solidFill>
                <a:effectLst/>
                <a:latin typeface="+mn-lt"/>
                <a:ea typeface="Times New Roman" panose="02020603050405020304" pitchFamily="18" charset="0"/>
              </a:rPr>
              <a:t>  </a:t>
            </a:r>
            <a:r>
              <a:rPr lang="en-US" sz="3300" dirty="0">
                <a:solidFill>
                  <a:schemeClr val="accent3">
                    <a:lumMod val="40000"/>
                    <a:lumOff val="60000"/>
                  </a:schemeClr>
                </a:solidFill>
                <a:effectLst/>
                <a:latin typeface="+mn-lt"/>
                <a:ea typeface="Times New Roman" panose="02020603050405020304" pitchFamily="18" charset="0"/>
              </a:rPr>
              <a:t>Conduct </a:t>
            </a:r>
            <a:r>
              <a:rPr lang="en-US" sz="3300" i="1" dirty="0">
                <a:effectLst/>
                <a:latin typeface="+mn-lt"/>
                <a:ea typeface="Times New Roman" panose="02020603050405020304" pitchFamily="18" charset="0"/>
              </a:rPr>
              <a:t>	‘righteous deeds’</a:t>
            </a:r>
            <a:endParaRPr lang="en-US" sz="3300" dirty="0">
              <a:effectLst/>
              <a:latin typeface="+mn-lt"/>
              <a:ea typeface="Times New Roman" panose="02020603050405020304" pitchFamily="18" charset="0"/>
            </a:endParaRPr>
          </a:p>
          <a:p>
            <a:pPr marL="0" indent="0">
              <a:buNone/>
            </a:pPr>
            <a:r>
              <a:rPr lang="en-US" sz="2800" dirty="0">
                <a:solidFill>
                  <a:schemeClr val="accent3">
                    <a:lumMod val="40000"/>
                    <a:lumOff val="60000"/>
                  </a:schemeClr>
                </a:solidFill>
                <a:effectLst/>
                <a:latin typeface="+mn-lt"/>
                <a:ea typeface="Times New Roman" panose="02020603050405020304" pitchFamily="18" charset="0"/>
              </a:rPr>
              <a:t> </a:t>
            </a:r>
            <a:r>
              <a:rPr lang="en-US" sz="3300" dirty="0">
                <a:solidFill>
                  <a:schemeClr val="accent3">
                    <a:lumMod val="40000"/>
                    <a:lumOff val="60000"/>
                  </a:schemeClr>
                </a:solidFill>
                <a:effectLst/>
                <a:latin typeface="+mn-lt"/>
                <a:ea typeface="Times New Roman" panose="02020603050405020304" pitchFamily="18" charset="0"/>
              </a:rPr>
              <a:t>Justification </a:t>
            </a:r>
            <a:r>
              <a:rPr lang="en-US" sz="3300" dirty="0">
                <a:effectLst/>
                <a:latin typeface="+mn-lt"/>
                <a:ea typeface="Times New Roman" panose="02020603050405020304" pitchFamily="18" charset="0"/>
              </a:rPr>
              <a:t>	‘</a:t>
            </a:r>
            <a:r>
              <a:rPr lang="en-US" sz="3300" i="1" dirty="0">
                <a:effectLst/>
                <a:latin typeface="+mn-lt"/>
                <a:ea typeface="Times New Roman" panose="02020603050405020304" pitchFamily="18" charset="0"/>
              </a:rPr>
              <a:t>pronounced or treated as righteous</a:t>
            </a:r>
            <a:r>
              <a:rPr lang="en-US" sz="3300" dirty="0">
                <a:effectLst/>
                <a:latin typeface="+mn-lt"/>
                <a:ea typeface="Times New Roman" panose="02020603050405020304" pitchFamily="18" charset="0"/>
              </a:rPr>
              <a:t>’</a:t>
            </a:r>
          </a:p>
          <a:p>
            <a:pPr marL="0" indent="0">
              <a:buNone/>
            </a:pPr>
            <a:endParaRPr lang="en-US" sz="1800" dirty="0"/>
          </a:p>
          <a:p>
            <a:pPr marL="0" indent="0">
              <a:buNone/>
            </a:pPr>
            <a:r>
              <a:rPr lang="en-US" sz="3300" dirty="0">
                <a:solidFill>
                  <a:schemeClr val="accent3">
                    <a:lumMod val="40000"/>
                    <a:lumOff val="60000"/>
                  </a:schemeClr>
                </a:solidFill>
              </a:rPr>
              <a:t>Righteousness of God   </a:t>
            </a:r>
            <a:r>
              <a:rPr lang="en-US" sz="3300" i="1" dirty="0"/>
              <a:t>’ability to</a:t>
            </a:r>
            <a:r>
              <a:rPr lang="en-US" sz="3300" dirty="0"/>
              <a:t> </a:t>
            </a:r>
            <a:r>
              <a:rPr lang="en-US" sz="3300" i="1" dirty="0"/>
              <a:t>carry out 	His										actions completely and perfectly’</a:t>
            </a:r>
            <a:r>
              <a:rPr lang="en-US" sz="3300" dirty="0"/>
              <a:t> </a:t>
            </a:r>
          </a:p>
        </p:txBody>
      </p:sp>
    </p:spTree>
    <p:extLst>
      <p:ext uri="{BB962C8B-B14F-4D97-AF65-F5344CB8AC3E}">
        <p14:creationId xmlns:p14="http://schemas.microsoft.com/office/powerpoint/2010/main" val="22842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502074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Review</a:t>
            </a:r>
          </a:p>
        </p:txBody>
      </p:sp>
      <p:sp>
        <p:nvSpPr>
          <p:cNvPr id="7" name="Title 1">
            <a:extLst>
              <a:ext uri="{FF2B5EF4-FFF2-40B4-BE49-F238E27FC236}">
                <a16:creationId xmlns:a16="http://schemas.microsoft.com/office/drawing/2014/main" id="{D0238689-3E92-B348-91E4-259CB8D8F076}"/>
              </a:ext>
            </a:extLst>
          </p:cNvPr>
          <p:cNvSpPr txBox="1">
            <a:spLocks/>
          </p:cNvSpPr>
          <p:nvPr/>
        </p:nvSpPr>
        <p:spPr>
          <a:xfrm>
            <a:off x="3105459" y="4350221"/>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Century Gothic" panose="020B0502020202020204"/>
                <a:ea typeface="+mj-ea"/>
                <a:cs typeface="+mj-cs"/>
              </a:rPr>
              <a:t>Ch.1 – 4 </a:t>
            </a:r>
            <a:endParaRPr kumimoji="0" lang="en-US" sz="8000" b="0"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
        <p:nvSpPr>
          <p:cNvPr id="3" name="Title 1">
            <a:extLst>
              <a:ext uri="{FF2B5EF4-FFF2-40B4-BE49-F238E27FC236}">
                <a16:creationId xmlns:a16="http://schemas.microsoft.com/office/drawing/2014/main" id="{6433D5AF-35C0-963C-3F23-8F9E79E12E8E}"/>
              </a:ext>
            </a:extLst>
          </p:cNvPr>
          <p:cNvSpPr txBox="1">
            <a:spLocks/>
          </p:cNvSpPr>
          <p:nvPr/>
        </p:nvSpPr>
        <p:spPr>
          <a:xfrm>
            <a:off x="6183084" y="4114398"/>
            <a:ext cx="5652579"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54849A">
                    <a:lumMod val="20000"/>
                    <a:lumOff val="80000"/>
                  </a:srgbClr>
                </a:solidFill>
                <a:effectLst/>
                <a:uLnTx/>
                <a:uFillTx/>
                <a:latin typeface="Times New Roman" panose="02020603050405020304" pitchFamily="18" charset="0"/>
                <a:ea typeface="+mj-ea"/>
                <a:cs typeface="Times New Roman" panose="02020603050405020304" pitchFamily="18" charset="0"/>
              </a:rPr>
              <a:t>‘both-and’</a:t>
            </a:r>
          </a:p>
        </p:txBody>
      </p:sp>
    </p:spTree>
    <p:extLst>
      <p:ext uri="{BB962C8B-B14F-4D97-AF65-F5344CB8AC3E}">
        <p14:creationId xmlns:p14="http://schemas.microsoft.com/office/powerpoint/2010/main" val="18844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444136" y="1371601"/>
            <a:ext cx="10818055" cy="5355102"/>
          </a:xfrm>
        </p:spPr>
        <p:txBody>
          <a:bodyPr>
            <a:noAutofit/>
          </a:bodyPr>
          <a:lstStyle/>
          <a:p>
            <a:pPr marL="0" marR="0" indent="0">
              <a:spcBef>
                <a:spcPts val="0"/>
              </a:spcBef>
              <a:spcAft>
                <a:spcPts val="0"/>
              </a:spcAft>
              <a:buNone/>
            </a:pP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2</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effectLst/>
                <a:latin typeface="+mn-lt"/>
                <a:ea typeface="Times New Roman" panose="02020603050405020304" pitchFamily="18" charset="0"/>
              </a:rPr>
              <a:t>If, in fact, Abraham was </a:t>
            </a:r>
            <a:r>
              <a:rPr lang="en-US" sz="3300" dirty="0">
                <a:solidFill>
                  <a:schemeClr val="accent3">
                    <a:lumMod val="60000"/>
                    <a:lumOff val="40000"/>
                  </a:schemeClr>
                </a:solidFill>
                <a:effectLst/>
                <a:latin typeface="+mn-lt"/>
                <a:ea typeface="Times New Roman" panose="02020603050405020304" pitchFamily="18" charset="0"/>
              </a:rPr>
              <a:t>justified</a:t>
            </a:r>
            <a:r>
              <a:rPr lang="en-US" sz="3300" dirty="0">
                <a:effectLst/>
                <a:latin typeface="+mn-lt"/>
                <a:ea typeface="Times New Roman" panose="02020603050405020304" pitchFamily="18" charset="0"/>
              </a:rPr>
              <a:t> by works, he had something to boast about—but not before God.</a:t>
            </a:r>
            <a:r>
              <a:rPr lang="en-US" sz="3300" dirty="0">
                <a:effectLst/>
                <a:latin typeface="+mn-lt"/>
                <a:ea typeface="Times New Roman" panose="02020603050405020304" pitchFamily="18" charset="0"/>
                <a:cs typeface="Segoe UI" panose="020B0502040204020203" pitchFamily="34" charset="0"/>
              </a:rPr>
              <a:t> </a:t>
            </a: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3</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effectLst/>
                <a:latin typeface="+mn-lt"/>
                <a:ea typeface="Times New Roman" panose="02020603050405020304" pitchFamily="18" charset="0"/>
                <a:cs typeface="Segoe UI" panose="020B0502040204020203" pitchFamily="34" charset="0"/>
              </a:rPr>
              <a:t>What does Scripture say? “Abraham </a:t>
            </a:r>
            <a:r>
              <a:rPr lang="en-US" sz="3300" dirty="0">
                <a:solidFill>
                  <a:schemeClr val="accent2">
                    <a:lumMod val="40000"/>
                    <a:lumOff val="60000"/>
                  </a:schemeClr>
                </a:solidFill>
                <a:effectLst/>
                <a:latin typeface="+mn-lt"/>
                <a:ea typeface="Times New Roman" panose="02020603050405020304" pitchFamily="18" charset="0"/>
                <a:cs typeface="Segoe UI" panose="020B0502040204020203" pitchFamily="34" charset="0"/>
              </a:rPr>
              <a:t>believed</a:t>
            </a:r>
            <a:r>
              <a:rPr lang="en-US" sz="3300" dirty="0">
                <a:effectLst/>
                <a:latin typeface="+mn-lt"/>
                <a:ea typeface="Times New Roman" panose="02020603050405020304" pitchFamily="18" charset="0"/>
                <a:cs typeface="Segoe UI" panose="020B0502040204020203" pitchFamily="34" charset="0"/>
              </a:rPr>
              <a:t> God, and it was credited to him as </a:t>
            </a:r>
            <a:r>
              <a:rPr lang="en-US" sz="33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righteousness</a:t>
            </a:r>
            <a:r>
              <a:rPr lang="en-US" sz="3300" dirty="0">
                <a:effectLst/>
                <a:latin typeface="+mn-lt"/>
                <a:ea typeface="Times New Roman" panose="02020603050405020304" pitchFamily="18" charset="0"/>
                <a:cs typeface="Segoe UI" panose="020B0502040204020203" pitchFamily="34" charset="0"/>
              </a:rPr>
              <a:t>.”</a:t>
            </a:r>
            <a:r>
              <a:rPr lang="en-US" sz="3300" dirty="0">
                <a:effectLst/>
                <a:latin typeface="+mn-lt"/>
                <a:ea typeface="Times New Roman" panose="02020603050405020304" pitchFamily="18" charset="0"/>
              </a:rPr>
              <a:t> </a:t>
            </a:r>
            <a:r>
              <a:rPr lang="en-US" sz="3300" b="1" baseline="30000" dirty="0">
                <a:solidFill>
                  <a:schemeClr val="accent3">
                    <a:lumMod val="60000"/>
                    <a:lumOff val="40000"/>
                  </a:schemeClr>
                </a:solidFill>
                <a:effectLst/>
                <a:latin typeface="+mn-lt"/>
                <a:ea typeface="Times New Roman" panose="02020603050405020304" pitchFamily="18" charset="0"/>
              </a:rPr>
              <a:t>4</a:t>
            </a:r>
            <a:r>
              <a:rPr lang="en-US" sz="3300" b="1" baseline="30000" dirty="0">
                <a:effectLst/>
                <a:latin typeface="+mn-lt"/>
                <a:ea typeface="Times New Roman" panose="02020603050405020304" pitchFamily="18" charset="0"/>
              </a:rPr>
              <a:t> </a:t>
            </a:r>
            <a:r>
              <a:rPr lang="en-US" sz="3300" dirty="0">
                <a:effectLst/>
                <a:latin typeface="+mn-lt"/>
                <a:ea typeface="Times New Roman" panose="02020603050405020304" pitchFamily="18" charset="0"/>
              </a:rPr>
              <a:t>Now to the one who works, wages are not credited as a </a:t>
            </a:r>
            <a:r>
              <a:rPr lang="en-US" sz="3300" dirty="0">
                <a:solidFill>
                  <a:schemeClr val="accent2">
                    <a:lumMod val="40000"/>
                    <a:lumOff val="60000"/>
                  </a:schemeClr>
                </a:solidFill>
                <a:effectLst/>
                <a:latin typeface="+mn-lt"/>
                <a:ea typeface="Times New Roman" panose="02020603050405020304" pitchFamily="18" charset="0"/>
              </a:rPr>
              <a:t>gift</a:t>
            </a:r>
            <a:r>
              <a:rPr lang="en-US" sz="3300" dirty="0">
                <a:effectLst/>
                <a:latin typeface="+mn-lt"/>
                <a:ea typeface="Times New Roman" panose="02020603050405020304" pitchFamily="18" charset="0"/>
              </a:rPr>
              <a:t> but as an obligation. </a:t>
            </a:r>
            <a:r>
              <a:rPr lang="en-US" sz="3300" b="1" baseline="30000" dirty="0">
                <a:solidFill>
                  <a:schemeClr val="accent3">
                    <a:lumMod val="60000"/>
                    <a:lumOff val="40000"/>
                  </a:schemeClr>
                </a:solidFill>
                <a:effectLst/>
                <a:latin typeface="+mn-lt"/>
                <a:ea typeface="Times New Roman" panose="02020603050405020304" pitchFamily="18" charset="0"/>
              </a:rPr>
              <a:t>5</a:t>
            </a:r>
            <a:r>
              <a:rPr lang="en-US" sz="3300" b="1" baseline="30000" dirty="0">
                <a:effectLst/>
                <a:latin typeface="+mn-lt"/>
                <a:ea typeface="Times New Roman" panose="02020603050405020304" pitchFamily="18" charset="0"/>
              </a:rPr>
              <a:t> </a:t>
            </a:r>
            <a:r>
              <a:rPr lang="en-US" sz="3300" dirty="0">
                <a:effectLst/>
                <a:latin typeface="+mn-lt"/>
                <a:ea typeface="Times New Roman" panose="02020603050405020304" pitchFamily="18" charset="0"/>
              </a:rPr>
              <a:t>However, to the one who </a:t>
            </a:r>
            <a:r>
              <a:rPr lang="en-US" sz="3300" dirty="0">
                <a:solidFill>
                  <a:schemeClr val="accent2">
                    <a:lumMod val="40000"/>
                    <a:lumOff val="60000"/>
                  </a:schemeClr>
                </a:solidFill>
                <a:effectLst/>
                <a:latin typeface="+mn-lt"/>
                <a:ea typeface="Times New Roman" panose="02020603050405020304" pitchFamily="18" charset="0"/>
              </a:rPr>
              <a:t>does not work</a:t>
            </a:r>
            <a:r>
              <a:rPr lang="en-US" sz="3300" dirty="0">
                <a:effectLst/>
                <a:latin typeface="+mn-lt"/>
                <a:ea typeface="Times New Roman" panose="02020603050405020304" pitchFamily="18" charset="0"/>
              </a:rPr>
              <a:t> but </a:t>
            </a:r>
            <a:r>
              <a:rPr lang="en-US" sz="3300" dirty="0">
                <a:solidFill>
                  <a:schemeClr val="accent2">
                    <a:lumMod val="40000"/>
                    <a:lumOff val="60000"/>
                  </a:schemeClr>
                </a:solidFill>
                <a:effectLst/>
                <a:latin typeface="+mn-lt"/>
                <a:ea typeface="Times New Roman" panose="02020603050405020304" pitchFamily="18" charset="0"/>
              </a:rPr>
              <a:t>trusts</a:t>
            </a:r>
            <a:r>
              <a:rPr lang="en-US" sz="3300" dirty="0">
                <a:effectLst/>
                <a:latin typeface="+mn-lt"/>
                <a:ea typeface="Times New Roman" panose="02020603050405020304" pitchFamily="18" charset="0"/>
              </a:rPr>
              <a:t> God who </a:t>
            </a:r>
            <a:r>
              <a:rPr lang="en-US" sz="3300" dirty="0">
                <a:solidFill>
                  <a:schemeClr val="accent3">
                    <a:lumMod val="60000"/>
                    <a:lumOff val="40000"/>
                  </a:schemeClr>
                </a:solidFill>
                <a:effectLst/>
                <a:latin typeface="+mn-lt"/>
                <a:ea typeface="Times New Roman" panose="02020603050405020304" pitchFamily="18" charset="0"/>
              </a:rPr>
              <a:t>justifies</a:t>
            </a:r>
            <a:r>
              <a:rPr lang="en-US" sz="3300" dirty="0">
                <a:effectLst/>
                <a:latin typeface="+mn-lt"/>
                <a:ea typeface="Times New Roman" panose="02020603050405020304" pitchFamily="18" charset="0"/>
              </a:rPr>
              <a:t> the wicked, their </a:t>
            </a:r>
            <a:r>
              <a:rPr lang="en-US" sz="3300" dirty="0">
                <a:solidFill>
                  <a:schemeClr val="accent2">
                    <a:lumMod val="40000"/>
                    <a:lumOff val="60000"/>
                  </a:schemeClr>
                </a:solidFill>
                <a:effectLst/>
                <a:latin typeface="+mn-lt"/>
                <a:ea typeface="Times New Roman" panose="02020603050405020304" pitchFamily="18" charset="0"/>
              </a:rPr>
              <a:t>faith</a:t>
            </a:r>
            <a:r>
              <a:rPr lang="en-US" sz="3300" dirty="0">
                <a:effectLst/>
                <a:latin typeface="+mn-lt"/>
                <a:ea typeface="Times New Roman" panose="02020603050405020304" pitchFamily="18" charset="0"/>
              </a:rPr>
              <a:t> is credited as </a:t>
            </a:r>
            <a:r>
              <a:rPr lang="en-US" sz="3300" dirty="0">
                <a:solidFill>
                  <a:schemeClr val="accent3">
                    <a:lumMod val="60000"/>
                    <a:lumOff val="40000"/>
                  </a:schemeClr>
                </a:solidFill>
                <a:effectLst/>
                <a:latin typeface="+mn-lt"/>
                <a:ea typeface="Times New Roman" panose="02020603050405020304" pitchFamily="18" charset="0"/>
              </a:rPr>
              <a:t>righteousness</a:t>
            </a:r>
            <a:r>
              <a:rPr lang="en-US" sz="3300" dirty="0">
                <a:effectLst/>
                <a:latin typeface="+mn-lt"/>
                <a:ea typeface="Times New Roman" panose="02020603050405020304" pitchFamily="18" charset="0"/>
              </a:rPr>
              <a:t>. </a:t>
            </a:r>
            <a:endParaRPr lang="en-US" sz="3300" dirty="0">
              <a:latin typeface="+mn-lt"/>
            </a:endParaRPr>
          </a:p>
        </p:txBody>
      </p:sp>
      <p:sp>
        <p:nvSpPr>
          <p:cNvPr id="7" name="Title 1">
            <a:extLst>
              <a:ext uri="{FF2B5EF4-FFF2-40B4-BE49-F238E27FC236}">
                <a16:creationId xmlns:a16="http://schemas.microsoft.com/office/drawing/2014/main" id="{8A62D38B-A3AE-2CBA-B6C9-09FADA90D507}"/>
              </a:ext>
            </a:extLst>
          </p:cNvPr>
          <p:cNvSpPr txBox="1">
            <a:spLocks/>
          </p:cNvSpPr>
          <p:nvPr/>
        </p:nvSpPr>
        <p:spPr>
          <a:xfrm>
            <a:off x="857041" y="290262"/>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EBEBEB"/>
                </a:solidFill>
                <a:effectLst/>
                <a:uLnTx/>
                <a:uFillTx/>
                <a:latin typeface="Century Gothic" panose="020B0502020202020204"/>
                <a:ea typeface="+mj-ea"/>
                <a:cs typeface="+mj-cs"/>
              </a:rPr>
              <a:t>Romans 4:2-5  </a:t>
            </a:r>
            <a:r>
              <a:rPr kumimoji="0" lang="en-US" sz="3300" b="0" i="0" u="none" strike="noStrike" kern="1200" cap="none" spc="0" normalizeH="0" baseline="0" noProof="0" dirty="0">
                <a:ln>
                  <a:noFill/>
                </a:ln>
                <a:solidFill>
                  <a:srgbClr val="EBEBEB"/>
                </a:solidFill>
                <a:effectLst/>
                <a:uLnTx/>
                <a:uFillTx/>
                <a:latin typeface="Century Gothic" panose="020B0502020202020204"/>
                <a:ea typeface="+mj-ea"/>
                <a:cs typeface="+mj-cs"/>
              </a:rPr>
              <a:t>(NIV) </a:t>
            </a:r>
          </a:p>
        </p:txBody>
      </p:sp>
      <p:sp>
        <p:nvSpPr>
          <p:cNvPr id="2" name="TextBox 1">
            <a:extLst>
              <a:ext uri="{FF2B5EF4-FFF2-40B4-BE49-F238E27FC236}">
                <a16:creationId xmlns:a16="http://schemas.microsoft.com/office/drawing/2014/main" id="{9D2C623E-BA45-9D44-C223-C134151E420A}"/>
              </a:ext>
            </a:extLst>
          </p:cNvPr>
          <p:cNvSpPr txBox="1"/>
          <p:nvPr/>
        </p:nvSpPr>
        <p:spPr>
          <a:xfrm>
            <a:off x="1556314" y="2315642"/>
            <a:ext cx="8593698" cy="2554545"/>
          </a:xfrm>
          <a:prstGeom prst="rect">
            <a:avLst/>
          </a:prstGeom>
          <a:solidFill>
            <a:schemeClr val="tx1"/>
          </a:solidFill>
          <a:ln w="38100">
            <a:solidFill>
              <a:srgbClr val="00B0F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And without faith it is impossible to please God, because anyone who comes to him must believe that he exists and that he rewards those who earnestly seek him.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		   									</a:t>
            </a:r>
            <a:r>
              <a:rPr kumimoji="0" lang="en-US" sz="3200" b="1"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Hebrews 11:6</a:t>
            </a:r>
          </a:p>
        </p:txBody>
      </p:sp>
    </p:spTree>
    <p:extLst>
      <p:ext uri="{BB962C8B-B14F-4D97-AF65-F5344CB8AC3E}">
        <p14:creationId xmlns:p14="http://schemas.microsoft.com/office/powerpoint/2010/main" val="21536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444136" y="1632857"/>
            <a:ext cx="10818055" cy="5093846"/>
          </a:xfrm>
        </p:spPr>
        <p:txBody>
          <a:bodyPr>
            <a:noAutofit/>
          </a:bodyPr>
          <a:lstStyle/>
          <a:p>
            <a:pPr marL="0" marR="0" indent="0">
              <a:spcBef>
                <a:spcPts val="0"/>
              </a:spcBef>
              <a:spcAft>
                <a:spcPts val="0"/>
              </a:spcAft>
              <a:buNone/>
            </a:pP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23</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effectLst/>
                <a:latin typeface="+mn-lt"/>
                <a:ea typeface="Times New Roman" panose="02020603050405020304" pitchFamily="18" charset="0"/>
              </a:rPr>
              <a:t>The words “it was credited to him” were written not for him alone, </a:t>
            </a: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24</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effectLst/>
                <a:latin typeface="+mn-lt"/>
                <a:ea typeface="Times New Roman" panose="02020603050405020304" pitchFamily="18" charset="0"/>
              </a:rPr>
              <a:t>but also </a:t>
            </a:r>
            <a:r>
              <a:rPr lang="en-US" sz="3300" dirty="0">
                <a:solidFill>
                  <a:srgbClr val="FFC000"/>
                </a:solidFill>
                <a:effectLst/>
                <a:latin typeface="+mn-lt"/>
                <a:ea typeface="Times New Roman" panose="02020603050405020304" pitchFamily="18" charset="0"/>
              </a:rPr>
              <a:t>for us</a:t>
            </a:r>
            <a:r>
              <a:rPr lang="en-US" sz="3300" dirty="0">
                <a:effectLst/>
                <a:latin typeface="+mn-lt"/>
                <a:ea typeface="Times New Roman" panose="02020603050405020304" pitchFamily="18" charset="0"/>
              </a:rPr>
              <a:t>, to whom God will credit righteousness—</a:t>
            </a:r>
            <a:r>
              <a:rPr lang="en-US" sz="3300" dirty="0">
                <a:solidFill>
                  <a:srgbClr val="FFC000"/>
                </a:solidFill>
                <a:effectLst/>
                <a:latin typeface="+mn-lt"/>
                <a:ea typeface="Times New Roman" panose="02020603050405020304" pitchFamily="18" charset="0"/>
              </a:rPr>
              <a:t>for us who believe in him</a:t>
            </a:r>
            <a:r>
              <a:rPr lang="en-US" sz="3300" dirty="0">
                <a:solidFill>
                  <a:srgbClr val="FF9300"/>
                </a:solidFill>
                <a:effectLst/>
                <a:latin typeface="+mn-lt"/>
                <a:ea typeface="Times New Roman" panose="02020603050405020304" pitchFamily="18" charset="0"/>
              </a:rPr>
              <a:t> </a:t>
            </a:r>
            <a:r>
              <a:rPr lang="en-US" sz="3300" dirty="0">
                <a:effectLst/>
                <a:latin typeface="+mn-lt"/>
                <a:ea typeface="Times New Roman" panose="02020603050405020304" pitchFamily="18" charset="0"/>
              </a:rPr>
              <a:t>who raised Jesus our Lord from the dead. </a:t>
            </a:r>
          </a:p>
          <a:p>
            <a:pPr marL="0" marR="0" indent="0">
              <a:spcBef>
                <a:spcPts val="0"/>
              </a:spcBef>
              <a:spcAft>
                <a:spcPts val="0"/>
              </a:spcAft>
              <a:buNone/>
            </a:pPr>
            <a:endParaRPr lang="en-US" sz="3300" b="1" baseline="30000" dirty="0">
              <a:solidFill>
                <a:schemeClr val="accent3">
                  <a:lumMod val="60000"/>
                  <a:lumOff val="40000"/>
                </a:schemeClr>
              </a:solidFill>
              <a:latin typeface="+mn-lt"/>
              <a:ea typeface="Times New Roman" panose="02020603050405020304" pitchFamily="18" charset="0"/>
              <a:cs typeface="Segoe UI" panose="020B0502040204020203" pitchFamily="34" charset="0"/>
            </a:endParaRPr>
          </a:p>
          <a:p>
            <a:pPr marL="0" marR="0" indent="0">
              <a:spcBef>
                <a:spcPts val="0"/>
              </a:spcBef>
              <a:spcAft>
                <a:spcPts val="0"/>
              </a:spcAft>
              <a:buNone/>
            </a:pP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25</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effectLst/>
                <a:latin typeface="+mn-lt"/>
                <a:ea typeface="Times New Roman" panose="02020603050405020304" pitchFamily="18" charset="0"/>
              </a:rPr>
              <a:t>He was delivered over to death for our sins and was raised to life for our justification.</a:t>
            </a:r>
          </a:p>
        </p:txBody>
      </p:sp>
      <p:sp>
        <p:nvSpPr>
          <p:cNvPr id="7" name="Title 1">
            <a:extLst>
              <a:ext uri="{FF2B5EF4-FFF2-40B4-BE49-F238E27FC236}">
                <a16:creationId xmlns:a16="http://schemas.microsoft.com/office/drawing/2014/main" id="{8A62D38B-A3AE-2CBA-B6C9-09FADA90D507}"/>
              </a:ext>
            </a:extLst>
          </p:cNvPr>
          <p:cNvSpPr txBox="1">
            <a:spLocks/>
          </p:cNvSpPr>
          <p:nvPr/>
        </p:nvSpPr>
        <p:spPr>
          <a:xfrm>
            <a:off x="857041" y="290262"/>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EBEBEB"/>
                </a:solidFill>
                <a:effectLst/>
                <a:uLnTx/>
                <a:uFillTx/>
                <a:latin typeface="Century Gothic" panose="020B0502020202020204"/>
                <a:ea typeface="+mj-ea"/>
                <a:cs typeface="+mj-cs"/>
              </a:rPr>
              <a:t>Romans 4:23-25  </a:t>
            </a:r>
            <a:r>
              <a:rPr kumimoji="0" lang="en-US" sz="3300" b="0" i="0" u="none" strike="noStrike" kern="1200" cap="none" spc="0" normalizeH="0" baseline="0" noProof="0" dirty="0">
                <a:ln>
                  <a:noFill/>
                </a:ln>
                <a:solidFill>
                  <a:srgbClr val="EBEBEB"/>
                </a:solidFill>
                <a:effectLst/>
                <a:uLnTx/>
                <a:uFillTx/>
                <a:latin typeface="Century Gothic" panose="020B0502020202020204"/>
                <a:ea typeface="+mj-ea"/>
                <a:cs typeface="+mj-cs"/>
              </a:rPr>
              <a:t>(NIV) </a:t>
            </a:r>
          </a:p>
        </p:txBody>
      </p:sp>
    </p:spTree>
    <p:extLst>
      <p:ext uri="{BB962C8B-B14F-4D97-AF65-F5344CB8AC3E}">
        <p14:creationId xmlns:p14="http://schemas.microsoft.com/office/powerpoint/2010/main" val="39710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9C268E5-A308-A5D7-1356-4297852151C2}"/>
              </a:ext>
            </a:extLst>
          </p:cNvPr>
          <p:cNvSpPr txBox="1">
            <a:spLocks/>
          </p:cNvSpPr>
          <p:nvPr/>
        </p:nvSpPr>
        <p:spPr>
          <a:xfrm>
            <a:off x="1737212" y="5157686"/>
            <a:ext cx="4642168"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a:t>
            </a:r>
            <a:endParaRPr kumimoji="0" lang="en-US" sz="8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5" name="Title 1">
            <a:extLst>
              <a:ext uri="{FF2B5EF4-FFF2-40B4-BE49-F238E27FC236}">
                <a16:creationId xmlns:a16="http://schemas.microsoft.com/office/drawing/2014/main" id="{1F9AB878-F352-1CB7-D36A-453BE494B0B9}"/>
              </a:ext>
            </a:extLst>
          </p:cNvPr>
          <p:cNvSpPr txBox="1">
            <a:spLocks/>
          </p:cNvSpPr>
          <p:nvPr/>
        </p:nvSpPr>
        <p:spPr>
          <a:xfrm>
            <a:off x="6003934" y="2898974"/>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Peace and Joy </a:t>
            </a:r>
            <a:r>
              <a:rPr kumimoji="0" lang="en-US" sz="28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 </a:t>
            </a:r>
            <a:endParaRPr kumimoji="0" lang="en-US" sz="36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endParaRPr>
          </a:p>
        </p:txBody>
      </p:sp>
      <p:sp>
        <p:nvSpPr>
          <p:cNvPr id="6" name="Title 1">
            <a:extLst>
              <a:ext uri="{FF2B5EF4-FFF2-40B4-BE49-F238E27FC236}">
                <a16:creationId xmlns:a16="http://schemas.microsoft.com/office/drawing/2014/main" id="{799FDFA4-F54B-9EC0-AB67-D18A2B7CB62E}"/>
              </a:ext>
            </a:extLst>
          </p:cNvPr>
          <p:cNvSpPr txBox="1">
            <a:spLocks/>
          </p:cNvSpPr>
          <p:nvPr/>
        </p:nvSpPr>
        <p:spPr>
          <a:xfrm>
            <a:off x="5987603" y="3587254"/>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Peace and Hope </a:t>
            </a:r>
            <a:r>
              <a:rPr kumimoji="0" lang="en-US" sz="28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 </a:t>
            </a:r>
            <a:endParaRPr kumimoji="0" lang="en-US" sz="36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endParaRPr>
          </a:p>
        </p:txBody>
      </p:sp>
      <p:sp>
        <p:nvSpPr>
          <p:cNvPr id="7" name="Content Placeholder 2">
            <a:extLst>
              <a:ext uri="{FF2B5EF4-FFF2-40B4-BE49-F238E27FC236}">
                <a16:creationId xmlns:a16="http://schemas.microsoft.com/office/drawing/2014/main" id="{F7C2AEA0-3F41-0AD0-92CA-0367972D42FC}"/>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	</a:t>
            </a:r>
            <a:r>
              <a:rPr kumimoji="0" lang="en-US" sz="3600" b="0" i="0" u="none" strike="noStrike" kern="1200" cap="all" spc="0" normalizeH="0" baseline="0" noProof="0" dirty="0">
                <a:ln>
                  <a:noFill/>
                </a:ln>
                <a:solidFill>
                  <a:srgbClr val="FFC000"/>
                </a:solidFill>
                <a:effectLst/>
                <a:uLnTx/>
                <a:uFillTx/>
                <a:latin typeface="Century Gothic" panose="020B0502020202020204"/>
                <a:ea typeface="+mj-ea"/>
                <a:cs typeface="+mj-cs"/>
              </a:rPr>
              <a:t>5:1-11</a:t>
            </a:r>
          </a:p>
        </p:txBody>
      </p:sp>
    </p:spTree>
    <p:extLst>
      <p:ext uri="{BB962C8B-B14F-4D97-AF65-F5344CB8AC3E}">
        <p14:creationId xmlns:p14="http://schemas.microsoft.com/office/powerpoint/2010/main" val="303083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9C268E5-A308-A5D7-1356-4297852151C2}"/>
              </a:ext>
            </a:extLst>
          </p:cNvPr>
          <p:cNvSpPr txBox="1">
            <a:spLocks/>
          </p:cNvSpPr>
          <p:nvPr/>
        </p:nvSpPr>
        <p:spPr>
          <a:xfrm>
            <a:off x="1737212" y="5157686"/>
            <a:ext cx="4642168"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a:t>
            </a:r>
            <a:endParaRPr kumimoji="0" lang="en-US" sz="8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5" name="Title 1">
            <a:extLst>
              <a:ext uri="{FF2B5EF4-FFF2-40B4-BE49-F238E27FC236}">
                <a16:creationId xmlns:a16="http://schemas.microsoft.com/office/drawing/2014/main" id="{1F9AB878-F352-1CB7-D36A-453BE494B0B9}"/>
              </a:ext>
            </a:extLst>
          </p:cNvPr>
          <p:cNvSpPr txBox="1">
            <a:spLocks/>
          </p:cNvSpPr>
          <p:nvPr/>
        </p:nvSpPr>
        <p:spPr>
          <a:xfrm>
            <a:off x="5905962" y="2866316"/>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Peace with God through Faith</a:t>
            </a:r>
          </a:p>
        </p:txBody>
      </p:sp>
      <p:sp>
        <p:nvSpPr>
          <p:cNvPr id="6" name="Title 1">
            <a:extLst>
              <a:ext uri="{FF2B5EF4-FFF2-40B4-BE49-F238E27FC236}">
                <a16:creationId xmlns:a16="http://schemas.microsoft.com/office/drawing/2014/main" id="{799FDFA4-F54B-9EC0-AB67-D18A2B7CB62E}"/>
              </a:ext>
            </a:extLst>
          </p:cNvPr>
          <p:cNvSpPr txBox="1">
            <a:spLocks/>
          </p:cNvSpPr>
          <p:nvPr/>
        </p:nvSpPr>
        <p:spPr>
          <a:xfrm>
            <a:off x="5873298" y="3570925"/>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Faith Brings Joy</a:t>
            </a:r>
          </a:p>
        </p:txBody>
      </p:sp>
      <p:sp>
        <p:nvSpPr>
          <p:cNvPr id="7" name="Title 1">
            <a:extLst>
              <a:ext uri="{FF2B5EF4-FFF2-40B4-BE49-F238E27FC236}">
                <a16:creationId xmlns:a16="http://schemas.microsoft.com/office/drawing/2014/main" id="{BC6F439D-C990-6760-C2CA-959502AD1BE7}"/>
              </a:ext>
            </a:extLst>
          </p:cNvPr>
          <p:cNvSpPr txBox="1">
            <a:spLocks/>
          </p:cNvSpPr>
          <p:nvPr/>
        </p:nvSpPr>
        <p:spPr>
          <a:xfrm>
            <a:off x="5905956" y="4343461"/>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Faith Triumphs</a:t>
            </a:r>
          </a:p>
        </p:txBody>
      </p:sp>
      <p:sp>
        <p:nvSpPr>
          <p:cNvPr id="8" name="Content Placeholder 2">
            <a:extLst>
              <a:ext uri="{FF2B5EF4-FFF2-40B4-BE49-F238E27FC236}">
                <a16:creationId xmlns:a16="http://schemas.microsoft.com/office/drawing/2014/main" id="{21314EE8-C726-5ADC-FDB1-80A5F28F2268}"/>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	</a:t>
            </a:r>
            <a:r>
              <a:rPr kumimoji="0" lang="en-US" sz="3600" b="0" i="0" u="none" strike="noStrike" kern="1200" cap="all" spc="0" normalizeH="0" baseline="0" noProof="0" dirty="0">
                <a:ln>
                  <a:noFill/>
                </a:ln>
                <a:solidFill>
                  <a:srgbClr val="FFC000"/>
                </a:solidFill>
                <a:effectLst/>
                <a:uLnTx/>
                <a:uFillTx/>
                <a:latin typeface="Century Gothic" panose="020B0502020202020204"/>
                <a:ea typeface="+mj-ea"/>
                <a:cs typeface="+mj-cs"/>
              </a:rPr>
              <a:t>5:1-11</a:t>
            </a:r>
          </a:p>
        </p:txBody>
      </p:sp>
    </p:spTree>
    <p:extLst>
      <p:ext uri="{BB962C8B-B14F-4D97-AF65-F5344CB8AC3E}">
        <p14:creationId xmlns:p14="http://schemas.microsoft.com/office/powerpoint/2010/main" val="31794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9C268E5-A308-A5D7-1356-4297852151C2}"/>
              </a:ext>
            </a:extLst>
          </p:cNvPr>
          <p:cNvSpPr txBox="1">
            <a:spLocks/>
          </p:cNvSpPr>
          <p:nvPr/>
        </p:nvSpPr>
        <p:spPr>
          <a:xfrm>
            <a:off x="1737212" y="5157686"/>
            <a:ext cx="4642168"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a:t>
            </a:r>
            <a:endParaRPr kumimoji="0" lang="en-US" sz="8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5" name="Title 1">
            <a:extLst>
              <a:ext uri="{FF2B5EF4-FFF2-40B4-BE49-F238E27FC236}">
                <a16:creationId xmlns:a16="http://schemas.microsoft.com/office/drawing/2014/main" id="{1F9AB878-F352-1CB7-D36A-453BE494B0B9}"/>
              </a:ext>
            </a:extLst>
          </p:cNvPr>
          <p:cNvSpPr txBox="1">
            <a:spLocks/>
          </p:cNvSpPr>
          <p:nvPr/>
        </p:nvSpPr>
        <p:spPr>
          <a:xfrm>
            <a:off x="5905962" y="2866316"/>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Assurance</a:t>
            </a:r>
          </a:p>
        </p:txBody>
      </p:sp>
      <p:sp>
        <p:nvSpPr>
          <p:cNvPr id="6" name="Title 1">
            <a:extLst>
              <a:ext uri="{FF2B5EF4-FFF2-40B4-BE49-F238E27FC236}">
                <a16:creationId xmlns:a16="http://schemas.microsoft.com/office/drawing/2014/main" id="{799FDFA4-F54B-9EC0-AB67-D18A2B7CB62E}"/>
              </a:ext>
            </a:extLst>
          </p:cNvPr>
          <p:cNvSpPr txBox="1">
            <a:spLocks/>
          </p:cNvSpPr>
          <p:nvPr/>
        </p:nvSpPr>
        <p:spPr>
          <a:xfrm>
            <a:off x="5873298" y="3570925"/>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Free from God’s Wrath</a:t>
            </a:r>
          </a:p>
        </p:txBody>
      </p:sp>
      <p:sp>
        <p:nvSpPr>
          <p:cNvPr id="7" name="Content Placeholder 2">
            <a:extLst>
              <a:ext uri="{FF2B5EF4-FFF2-40B4-BE49-F238E27FC236}">
                <a16:creationId xmlns:a16="http://schemas.microsoft.com/office/drawing/2014/main" id="{B59AEC09-9715-340D-5207-AE1B79CC83B6}"/>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	</a:t>
            </a:r>
            <a:r>
              <a:rPr kumimoji="0" lang="en-US" sz="3600" b="0" i="0" u="none" strike="noStrike" kern="1200" cap="all" spc="0" normalizeH="0" baseline="0" noProof="0" dirty="0">
                <a:ln>
                  <a:noFill/>
                </a:ln>
                <a:solidFill>
                  <a:srgbClr val="FFC000"/>
                </a:solidFill>
                <a:effectLst/>
                <a:uLnTx/>
                <a:uFillTx/>
                <a:latin typeface="Century Gothic" panose="020B0502020202020204"/>
                <a:ea typeface="+mj-ea"/>
                <a:cs typeface="+mj-cs"/>
              </a:rPr>
              <a:t>5:1-11</a:t>
            </a:r>
          </a:p>
        </p:txBody>
      </p:sp>
    </p:spTree>
    <p:extLst>
      <p:ext uri="{BB962C8B-B14F-4D97-AF65-F5344CB8AC3E}">
        <p14:creationId xmlns:p14="http://schemas.microsoft.com/office/powerpoint/2010/main" val="20677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2359605"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a:t>
            </a:r>
          </a:p>
        </p:txBody>
      </p:sp>
      <p:sp>
        <p:nvSpPr>
          <p:cNvPr id="3" name="Title 1">
            <a:extLst>
              <a:ext uri="{FF2B5EF4-FFF2-40B4-BE49-F238E27FC236}">
                <a16:creationId xmlns:a16="http://schemas.microsoft.com/office/drawing/2014/main" id="{59C268E5-A308-A5D7-1356-4297852151C2}"/>
              </a:ext>
            </a:extLst>
          </p:cNvPr>
          <p:cNvSpPr txBox="1">
            <a:spLocks/>
          </p:cNvSpPr>
          <p:nvPr/>
        </p:nvSpPr>
        <p:spPr>
          <a:xfrm>
            <a:off x="1737212" y="5157686"/>
            <a:ext cx="4642168"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j-ea"/>
                <a:cs typeface="+mj-cs"/>
              </a:rPr>
              <a:t>Therefore,</a:t>
            </a:r>
            <a:endParaRPr kumimoji="0" lang="en-US" sz="8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5" name="Title 1">
            <a:extLst>
              <a:ext uri="{FF2B5EF4-FFF2-40B4-BE49-F238E27FC236}">
                <a16:creationId xmlns:a16="http://schemas.microsoft.com/office/drawing/2014/main" id="{1F9AB878-F352-1CB7-D36A-453BE494B0B9}"/>
              </a:ext>
            </a:extLst>
          </p:cNvPr>
          <p:cNvSpPr txBox="1">
            <a:spLocks/>
          </p:cNvSpPr>
          <p:nvPr/>
        </p:nvSpPr>
        <p:spPr>
          <a:xfrm>
            <a:off x="5905962" y="2964290"/>
            <a:ext cx="6283554"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Results of Justification</a:t>
            </a:r>
          </a:p>
        </p:txBody>
      </p:sp>
      <p:sp>
        <p:nvSpPr>
          <p:cNvPr id="6" name="Title 1">
            <a:extLst>
              <a:ext uri="{FF2B5EF4-FFF2-40B4-BE49-F238E27FC236}">
                <a16:creationId xmlns:a16="http://schemas.microsoft.com/office/drawing/2014/main" id="{799FDFA4-F54B-9EC0-AB67-D18A2B7CB62E}"/>
              </a:ext>
            </a:extLst>
          </p:cNvPr>
          <p:cNvSpPr txBox="1">
            <a:spLocks/>
          </p:cNvSpPr>
          <p:nvPr/>
        </p:nvSpPr>
        <p:spPr>
          <a:xfrm>
            <a:off x="5729499" y="3619912"/>
            <a:ext cx="6481761"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entury Gothic" panose="020B0502020202020204"/>
                <a:ea typeface="+mj-ea"/>
                <a:cs typeface="+mj-cs"/>
              </a:rPr>
              <a:t>The Expectation of Justification</a:t>
            </a:r>
          </a:p>
        </p:txBody>
      </p:sp>
      <p:sp>
        <p:nvSpPr>
          <p:cNvPr id="7" name="Content Placeholder 2">
            <a:extLst>
              <a:ext uri="{FF2B5EF4-FFF2-40B4-BE49-F238E27FC236}">
                <a16:creationId xmlns:a16="http://schemas.microsoft.com/office/drawing/2014/main" id="{8F607A99-AB52-C49A-A2A4-047177AFECF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600" b="0" i="0" u="none" strike="noStrike" kern="1200" cap="all" spc="0" normalizeH="0" baseline="0" noProof="0" dirty="0">
                <a:ln>
                  <a:noFill/>
                </a:ln>
                <a:solidFill>
                  <a:srgbClr val="1E5155">
                    <a:lumMod val="60000"/>
                    <a:lumOff val="40000"/>
                  </a:srgbClr>
                </a:solidFill>
                <a:effectLst/>
                <a:uLnTx/>
                <a:uFillTx/>
                <a:latin typeface="Century Gothic" panose="020B0502020202020204"/>
                <a:ea typeface="+mj-ea"/>
                <a:cs typeface="+mj-cs"/>
              </a:rPr>
              <a:t>Part IX	</a:t>
            </a:r>
            <a:r>
              <a:rPr kumimoji="0" lang="en-US" sz="3600" b="0" i="0" u="none" strike="noStrike" kern="1200" cap="all" spc="0" normalizeH="0" baseline="0" noProof="0" dirty="0">
                <a:ln>
                  <a:noFill/>
                </a:ln>
                <a:solidFill>
                  <a:srgbClr val="FFC000"/>
                </a:solidFill>
                <a:effectLst/>
                <a:uLnTx/>
                <a:uFillTx/>
                <a:latin typeface="Century Gothic" panose="020B0502020202020204"/>
                <a:ea typeface="+mj-ea"/>
                <a:cs typeface="+mj-cs"/>
              </a:rPr>
              <a:t>5:1-11</a:t>
            </a:r>
          </a:p>
        </p:txBody>
      </p:sp>
    </p:spTree>
    <p:extLst>
      <p:ext uri="{BB962C8B-B14F-4D97-AF65-F5344CB8AC3E}">
        <p14:creationId xmlns:p14="http://schemas.microsoft.com/office/powerpoint/2010/main" val="3983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5:1-11	</a:t>
            </a:r>
            <a:r>
              <a:rPr lang="en-US" sz="2800" dirty="0">
                <a:solidFill>
                  <a:schemeClr val="bg2">
                    <a:lumMod val="40000"/>
                    <a:lumOff val="60000"/>
                  </a:schemeClr>
                </a:solidFill>
              </a:rPr>
              <a:t>(2011 NIV) </a:t>
            </a:r>
            <a:endParaRPr lang="en-US" sz="3200" dirty="0">
              <a:solidFill>
                <a:schemeClr val="bg2">
                  <a:lumMod val="40000"/>
                  <a:lumOff val="60000"/>
                </a:schemeClr>
              </a:solidFill>
            </a:endParaRP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382378" y="1348866"/>
            <a:ext cx="11227234" cy="5280533"/>
          </a:xfrm>
        </p:spPr>
        <p:txBody>
          <a:bodyPr>
            <a:noAutofit/>
          </a:bodyPr>
          <a:lstStyle/>
          <a:p>
            <a:pPr marL="0" indent="0">
              <a:buNone/>
            </a:pPr>
            <a:r>
              <a:rPr lang="en-US" sz="315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150" dirty="0">
                <a:effectLst/>
                <a:latin typeface="+mn-lt"/>
                <a:ea typeface="Times New Roman" panose="02020603050405020304" pitchFamily="18" charset="0"/>
                <a:cs typeface="Times New Roman" panose="02020603050405020304" pitchFamily="18" charset="0"/>
              </a:rPr>
              <a:t>Therefore, since </a:t>
            </a:r>
            <a:r>
              <a:rPr lang="en-US" sz="3150" u="sng" dirty="0">
                <a:effectLst/>
                <a:latin typeface="+mn-lt"/>
                <a:ea typeface="Times New Roman" panose="02020603050405020304" pitchFamily="18" charset="0"/>
                <a:cs typeface="Times New Roman" panose="02020603050405020304" pitchFamily="18" charset="0"/>
              </a:rPr>
              <a:t>we</a:t>
            </a:r>
            <a:r>
              <a:rPr lang="en-US" sz="3150" dirty="0">
                <a:effectLst/>
                <a:latin typeface="+mn-lt"/>
                <a:ea typeface="Times New Roman" panose="02020603050405020304" pitchFamily="18" charset="0"/>
                <a:cs typeface="Times New Roman" panose="02020603050405020304" pitchFamily="18" charset="0"/>
              </a:rPr>
              <a:t> have been justified through faith we have peace with God through our Lord Jesus Christ, </a:t>
            </a:r>
            <a:r>
              <a:rPr lang="en-US" sz="3150" b="1" baseline="30000" dirty="0">
                <a:solidFill>
                  <a:srgbClr val="FFC000"/>
                </a:solidFill>
                <a:effectLst/>
                <a:latin typeface="+mn-lt"/>
                <a:ea typeface="Times New Roman" panose="02020603050405020304" pitchFamily="18" charset="0"/>
                <a:cs typeface="Segoe UI" panose="020B0502040204020203" pitchFamily="34" charset="0"/>
              </a:rPr>
              <a:t>2</a:t>
            </a:r>
            <a:r>
              <a:rPr lang="en-US" sz="3150" b="1" baseline="30000" dirty="0">
                <a:effectLst/>
                <a:latin typeface="+mn-lt"/>
                <a:ea typeface="Times New Roman" panose="02020603050405020304" pitchFamily="18" charset="0"/>
                <a:cs typeface="Segoe UI" panose="020B0502040204020203" pitchFamily="34" charset="0"/>
              </a:rPr>
              <a:t> </a:t>
            </a:r>
            <a:r>
              <a:rPr lang="en-US" sz="3150" dirty="0">
                <a:effectLst/>
                <a:latin typeface="+mn-lt"/>
                <a:ea typeface="Times New Roman" panose="02020603050405020304" pitchFamily="18" charset="0"/>
                <a:cs typeface="Times New Roman" panose="02020603050405020304" pitchFamily="18" charset="0"/>
              </a:rPr>
              <a:t>through whom we have gained access by faith into this grace in which we now stand. And we boast in the hope of the glory of God. </a:t>
            </a:r>
            <a:r>
              <a:rPr lang="en-US" sz="3150" b="1" baseline="30000" dirty="0">
                <a:solidFill>
                  <a:srgbClr val="FFC000"/>
                </a:solidFill>
                <a:effectLst/>
                <a:latin typeface="+mn-lt"/>
                <a:ea typeface="Times New Roman" panose="02020603050405020304" pitchFamily="18" charset="0"/>
                <a:cs typeface="Segoe UI" panose="020B0502040204020203" pitchFamily="34" charset="0"/>
              </a:rPr>
              <a:t>3</a:t>
            </a:r>
            <a:r>
              <a:rPr lang="en-US" sz="3150" b="1" baseline="30000" dirty="0">
                <a:effectLst/>
                <a:latin typeface="+mn-lt"/>
                <a:ea typeface="Times New Roman" panose="02020603050405020304" pitchFamily="18" charset="0"/>
                <a:cs typeface="Segoe UI" panose="020B0502040204020203" pitchFamily="34" charset="0"/>
              </a:rPr>
              <a:t> </a:t>
            </a:r>
            <a:r>
              <a:rPr lang="en-US" sz="3150" dirty="0">
                <a:effectLst/>
                <a:latin typeface="+mn-lt"/>
                <a:ea typeface="Times New Roman" panose="02020603050405020304" pitchFamily="18" charset="0"/>
                <a:cs typeface="Times New Roman" panose="02020603050405020304" pitchFamily="18" charset="0"/>
              </a:rPr>
              <a:t>Not only so, but we also glory in our sufferings, because we know that suffering produces perseverance; </a:t>
            </a:r>
            <a:r>
              <a:rPr lang="en-US" sz="3150" b="1" baseline="30000" dirty="0">
                <a:solidFill>
                  <a:srgbClr val="FFC000"/>
                </a:solidFill>
                <a:effectLst/>
                <a:latin typeface="+mn-lt"/>
                <a:ea typeface="Times New Roman" panose="02020603050405020304" pitchFamily="18" charset="0"/>
                <a:cs typeface="Segoe UI" panose="020B0502040204020203" pitchFamily="34" charset="0"/>
              </a:rPr>
              <a:t>4</a:t>
            </a:r>
            <a:r>
              <a:rPr lang="en-US" sz="3150" b="1" baseline="30000" dirty="0">
                <a:effectLst/>
                <a:latin typeface="+mn-lt"/>
                <a:ea typeface="Times New Roman" panose="02020603050405020304" pitchFamily="18" charset="0"/>
                <a:cs typeface="Segoe UI" panose="020B0502040204020203" pitchFamily="34" charset="0"/>
              </a:rPr>
              <a:t> </a:t>
            </a:r>
            <a:r>
              <a:rPr lang="en-US" sz="3150" dirty="0">
                <a:effectLst/>
                <a:latin typeface="+mn-lt"/>
                <a:ea typeface="Times New Roman" panose="02020603050405020304" pitchFamily="18" charset="0"/>
                <a:cs typeface="Times New Roman" panose="02020603050405020304" pitchFamily="18" charset="0"/>
              </a:rPr>
              <a:t>perseverance, character; and character, hope. </a:t>
            </a:r>
            <a:r>
              <a:rPr lang="en-US" sz="3150" b="1" baseline="30000" dirty="0">
                <a:solidFill>
                  <a:srgbClr val="FFC000"/>
                </a:solidFill>
                <a:effectLst/>
                <a:latin typeface="+mn-lt"/>
                <a:ea typeface="Times New Roman" panose="02020603050405020304" pitchFamily="18" charset="0"/>
                <a:cs typeface="Segoe UI" panose="020B0502040204020203" pitchFamily="34" charset="0"/>
              </a:rPr>
              <a:t>5</a:t>
            </a:r>
            <a:r>
              <a:rPr lang="en-US" sz="3150" b="1" baseline="30000" dirty="0">
                <a:effectLst/>
                <a:latin typeface="+mn-lt"/>
                <a:ea typeface="Times New Roman" panose="02020603050405020304" pitchFamily="18" charset="0"/>
                <a:cs typeface="Segoe UI" panose="020B0502040204020203" pitchFamily="34" charset="0"/>
              </a:rPr>
              <a:t> </a:t>
            </a:r>
            <a:r>
              <a:rPr lang="en-US" sz="3150" dirty="0">
                <a:effectLst/>
                <a:latin typeface="+mn-lt"/>
                <a:ea typeface="Times New Roman" panose="02020603050405020304" pitchFamily="18" charset="0"/>
                <a:cs typeface="Times New Roman" panose="02020603050405020304" pitchFamily="18" charset="0"/>
              </a:rPr>
              <a:t>And hope does not put us to shame, because God’s love has been poured out into our hearts through the Holy Spirit, who has been given to us.</a:t>
            </a:r>
            <a:endParaRPr lang="en-US" sz="3150" dirty="0">
              <a:latin typeface="+mn-lt"/>
            </a:endParaRPr>
          </a:p>
        </p:txBody>
      </p:sp>
    </p:spTree>
    <p:extLst>
      <p:ext uri="{BB962C8B-B14F-4D97-AF65-F5344CB8AC3E}">
        <p14:creationId xmlns:p14="http://schemas.microsoft.com/office/powerpoint/2010/main" val="51776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391884" y="342899"/>
            <a:ext cx="11168745" cy="6662057"/>
          </a:xfrm>
        </p:spPr>
        <p:txBody>
          <a:bodyPr>
            <a:noAutofit/>
          </a:bodyPr>
          <a:lstStyle/>
          <a:p>
            <a:pPr marL="0" marR="0" indent="0">
              <a:buNone/>
            </a:pPr>
            <a:r>
              <a:rPr lang="en-US" sz="3000" b="1" baseline="30000" dirty="0">
                <a:solidFill>
                  <a:srgbClr val="FFC000"/>
                </a:solidFill>
                <a:effectLst/>
                <a:latin typeface="+mn-lt"/>
                <a:ea typeface="Times New Roman" panose="02020603050405020304" pitchFamily="18" charset="0"/>
                <a:cs typeface="Segoe UI" panose="020B0502040204020203" pitchFamily="34" charset="0"/>
              </a:rPr>
              <a:t>6</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You see, at just the right time, when we were still powerless, Christ died for the ungodly. </a:t>
            </a:r>
            <a:r>
              <a:rPr lang="en-US" sz="3000" b="1" baseline="30000" dirty="0">
                <a:solidFill>
                  <a:srgbClr val="FFC000"/>
                </a:solidFill>
                <a:effectLst/>
                <a:latin typeface="+mn-lt"/>
                <a:ea typeface="Times New Roman" panose="02020603050405020304" pitchFamily="18" charset="0"/>
                <a:cs typeface="Segoe UI" panose="020B0502040204020203" pitchFamily="34" charset="0"/>
              </a:rPr>
              <a:t>7</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Very rarely will    anyone die for a righteous person, though for a good person someone might possibly dare to die. </a:t>
            </a:r>
            <a:r>
              <a:rPr lang="en-US" sz="3000" b="1" baseline="30000" dirty="0">
                <a:solidFill>
                  <a:srgbClr val="FFC000"/>
                </a:solidFill>
                <a:effectLst/>
                <a:latin typeface="+mn-lt"/>
                <a:ea typeface="Times New Roman" panose="02020603050405020304" pitchFamily="18" charset="0"/>
                <a:cs typeface="Segoe UI" panose="020B0502040204020203" pitchFamily="34" charset="0"/>
              </a:rPr>
              <a:t>8</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But God demonstrates his own love for us in this: While we were still sinners, Christ died for us.</a:t>
            </a:r>
            <a:r>
              <a:rPr lang="en-US" sz="3000" dirty="0">
                <a:latin typeface="+mn-lt"/>
                <a:ea typeface="Times New Roman" panose="02020603050405020304" pitchFamily="18" charset="0"/>
              </a:rPr>
              <a:t> </a:t>
            </a:r>
            <a:r>
              <a:rPr lang="en-US" sz="3000" b="1" baseline="30000" dirty="0">
                <a:solidFill>
                  <a:srgbClr val="FFC000"/>
                </a:solidFill>
                <a:effectLst/>
                <a:latin typeface="+mn-lt"/>
                <a:ea typeface="Times New Roman" panose="02020603050405020304" pitchFamily="18" charset="0"/>
                <a:cs typeface="Segoe UI" panose="020B0502040204020203" pitchFamily="34" charset="0"/>
              </a:rPr>
              <a:t>9</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Since we have now been justified by his blood, how much more shall we be saved from God’s wrath through him! </a:t>
            </a:r>
            <a:r>
              <a:rPr lang="en-US" sz="3000" b="1" baseline="30000" dirty="0">
                <a:solidFill>
                  <a:srgbClr val="FFC000"/>
                </a:solidFill>
                <a:effectLst/>
                <a:latin typeface="+mn-lt"/>
                <a:ea typeface="Times New Roman" panose="02020603050405020304" pitchFamily="18" charset="0"/>
                <a:cs typeface="Segoe UI" panose="020B0502040204020203" pitchFamily="34" charset="0"/>
              </a:rPr>
              <a:t>10</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For if, while we were God’s enemies, we were reconciled to him through the death of his Son, how much more, having been reconciled, shall we be saved through his life! </a:t>
            </a:r>
            <a:r>
              <a:rPr lang="en-US" sz="3000" b="1" baseline="30000" dirty="0">
                <a:solidFill>
                  <a:srgbClr val="FFC000"/>
                </a:solidFill>
                <a:effectLst/>
                <a:latin typeface="+mn-lt"/>
                <a:ea typeface="Times New Roman" panose="02020603050405020304" pitchFamily="18" charset="0"/>
                <a:cs typeface="Segoe UI" panose="020B0502040204020203" pitchFamily="34" charset="0"/>
              </a:rPr>
              <a:t>11</a:t>
            </a:r>
            <a:r>
              <a:rPr lang="en-US" sz="3000" b="1" baseline="30000" dirty="0">
                <a:effectLst/>
                <a:latin typeface="+mn-lt"/>
                <a:ea typeface="Times New Roman" panose="02020603050405020304" pitchFamily="18" charset="0"/>
                <a:cs typeface="Segoe UI" panose="020B0502040204020203" pitchFamily="34" charset="0"/>
              </a:rPr>
              <a:t> </a:t>
            </a:r>
            <a:r>
              <a:rPr lang="en-US" sz="3000" dirty="0">
                <a:effectLst/>
                <a:latin typeface="+mn-lt"/>
                <a:ea typeface="Times New Roman" panose="02020603050405020304" pitchFamily="18" charset="0"/>
                <a:cs typeface="Segoe UI" panose="020B0502040204020203" pitchFamily="34" charset="0"/>
              </a:rPr>
              <a:t>Not only is this so, but we also boast in God through our Lord Jesus Christ, through whom we have now received reconciliation.</a:t>
            </a:r>
            <a:endParaRPr lang="en-US" sz="3000" dirty="0">
              <a:effectLst/>
              <a:latin typeface="+mn-lt"/>
              <a:ea typeface="Times New Roman" panose="02020603050405020304" pitchFamily="18" charset="0"/>
            </a:endParaRPr>
          </a:p>
        </p:txBody>
      </p:sp>
    </p:spTree>
    <p:extLst>
      <p:ext uri="{BB962C8B-B14F-4D97-AF65-F5344CB8AC3E}">
        <p14:creationId xmlns:p14="http://schemas.microsoft.com/office/powerpoint/2010/main" val="24238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357863" cy="5280533"/>
          </a:xfrm>
        </p:spPr>
        <p:txBody>
          <a:bodyPr>
            <a:noAutofit/>
          </a:bodyPr>
          <a:lstStyle/>
          <a:p>
            <a:pPr marL="0" indent="0">
              <a:buNone/>
            </a:pPr>
            <a:r>
              <a:rPr lang="en-US" sz="320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200" dirty="0">
                <a:effectLst/>
                <a:latin typeface="+mn-lt"/>
                <a:ea typeface="Times New Roman" panose="02020603050405020304" pitchFamily="18" charset="0"/>
                <a:cs typeface="Times New Roman" panose="02020603050405020304" pitchFamily="18" charset="0"/>
              </a:rPr>
              <a:t>Therefore, since we have been justified </a:t>
            </a:r>
            <a:r>
              <a:rPr lang="en-US" sz="32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through</a:t>
            </a:r>
            <a:r>
              <a:rPr lang="en-US" sz="3200" dirty="0">
                <a:effectLst/>
                <a:latin typeface="+mn-lt"/>
                <a:ea typeface="Times New Roman" panose="02020603050405020304" pitchFamily="18" charset="0"/>
                <a:cs typeface="Times New Roman" panose="02020603050405020304" pitchFamily="18" charset="0"/>
              </a:rPr>
              <a:t> faith</a:t>
            </a:r>
            <a:r>
              <a:rPr lang="en-US" sz="3200" dirty="0">
                <a:latin typeface="+mn-lt"/>
                <a:ea typeface="Times New Roman" panose="02020603050405020304" pitchFamily="18" charset="0"/>
                <a:cs typeface="Times New Roman" panose="02020603050405020304" pitchFamily="18" charset="0"/>
              </a:rPr>
              <a:t> </a:t>
            </a:r>
            <a:r>
              <a:rPr lang="en-US" sz="3200" dirty="0">
                <a:effectLst/>
                <a:latin typeface="+mn-lt"/>
                <a:ea typeface="Times New Roman" panose="02020603050405020304" pitchFamily="18" charset="0"/>
                <a:cs typeface="Times New Roman" panose="02020603050405020304" pitchFamily="18" charset="0"/>
              </a:rPr>
              <a:t>we have peace with God through our Lord Jesus Christ</a:t>
            </a:r>
            <a:endParaRPr lang="en-US" sz="3200" dirty="0">
              <a:latin typeface="+mn-lt"/>
            </a:endParaRPr>
          </a:p>
        </p:txBody>
      </p:sp>
      <p:sp>
        <p:nvSpPr>
          <p:cNvPr id="4" name="TextBox 3">
            <a:extLst>
              <a:ext uri="{FF2B5EF4-FFF2-40B4-BE49-F238E27FC236}">
                <a16:creationId xmlns:a16="http://schemas.microsoft.com/office/drawing/2014/main" id="{A50259AB-6507-9065-DFC3-9802E938E6AD}"/>
              </a:ext>
            </a:extLst>
          </p:cNvPr>
          <p:cNvSpPr txBox="1"/>
          <p:nvPr/>
        </p:nvSpPr>
        <p:spPr>
          <a:xfrm>
            <a:off x="417529" y="2920523"/>
            <a:ext cx="11357863" cy="3108543"/>
          </a:xfrm>
          <a:prstGeom prst="rect">
            <a:avLst/>
          </a:prstGeom>
          <a:solidFill>
            <a:schemeClr val="tx1"/>
          </a:solidFill>
          <a:ln w="381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…we have been</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justified</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800" b="0" i="0" u="sng" strike="noStrike" kern="1200" cap="none" spc="0" normalizeH="0" baseline="0" noProof="0" dirty="0">
                <a:ln>
                  <a:noFill/>
                </a:ln>
                <a:solidFill>
                  <a:prstClr val="black"/>
                </a:solidFill>
                <a:effectLst/>
                <a:uLnTx/>
                <a:uFillTx/>
                <a:latin typeface="Century Gothic" panose="020B0502020202020204"/>
                <a:ea typeface="+mn-ea"/>
                <a:cs typeface="+mn-cs"/>
              </a:rPr>
              <a:t>by</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faith (ESV)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…having been justified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on the principle of</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faith</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(DBY)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Standing then acquitted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as the result of</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faith</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(WNT)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…we have been made righteous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through his faithfulness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combined with our</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faith</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(CEB)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we have been made right with God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by our</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faith</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(NCV)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We have been made right with God </a:t>
            </a:r>
            <a:r>
              <a:rPr kumimoji="0" lang="en-US" sz="2800" b="0" i="1" u="sng" strike="noStrike" kern="1200" cap="none" spc="0" normalizeH="0" baseline="0" noProof="0" dirty="0">
                <a:ln>
                  <a:noFill/>
                </a:ln>
                <a:solidFill>
                  <a:prstClr val="black"/>
                </a:solidFill>
                <a:effectLst/>
                <a:uLnTx/>
                <a:uFillTx/>
                <a:latin typeface="Century Gothic" panose="020B0502020202020204"/>
                <a:ea typeface="+mn-ea"/>
                <a:cs typeface="+mn-cs"/>
              </a:rPr>
              <a:t>because of our</a:t>
            </a:r>
            <a:r>
              <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rPr>
              <a:t> faith</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(NIRV)</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6645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727977" cy="5280533"/>
          </a:xfrm>
        </p:spPr>
        <p:txBody>
          <a:bodyPr>
            <a:noAutofit/>
          </a:bodyPr>
          <a:lstStyle/>
          <a:p>
            <a:pPr marL="0" indent="0">
              <a:buNone/>
            </a:pPr>
            <a:r>
              <a:rPr lang="en-US" sz="320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200" dirty="0">
                <a:effectLst/>
                <a:latin typeface="+mn-lt"/>
                <a:ea typeface="Times New Roman" panose="02020603050405020304" pitchFamily="18" charset="0"/>
                <a:cs typeface="Times New Roman" panose="02020603050405020304" pitchFamily="18" charset="0"/>
              </a:rPr>
              <a:t>Therefore, since we have been justified through faith </a:t>
            </a:r>
            <a:r>
              <a:rPr lang="en-US" sz="32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we have peace</a:t>
            </a:r>
            <a:r>
              <a:rPr lang="en-US" sz="3200" dirty="0">
                <a:effectLst/>
                <a:latin typeface="+mn-lt"/>
                <a:ea typeface="Times New Roman" panose="02020603050405020304" pitchFamily="18" charset="0"/>
                <a:cs typeface="Times New Roman" panose="02020603050405020304" pitchFamily="18" charset="0"/>
              </a:rPr>
              <a:t> with God through our Lord Jesus Christ</a:t>
            </a:r>
            <a:endParaRPr lang="en-US" sz="3200" dirty="0">
              <a:latin typeface="+mn-lt"/>
            </a:endParaRPr>
          </a:p>
        </p:txBody>
      </p:sp>
      <p:sp>
        <p:nvSpPr>
          <p:cNvPr id="4" name="TextBox 3">
            <a:extLst>
              <a:ext uri="{FF2B5EF4-FFF2-40B4-BE49-F238E27FC236}">
                <a16:creationId xmlns:a16="http://schemas.microsoft.com/office/drawing/2014/main" id="{EA25E15E-65E6-61EE-B08A-B4F64520A514}"/>
              </a:ext>
            </a:extLst>
          </p:cNvPr>
          <p:cNvSpPr txBox="1"/>
          <p:nvPr/>
        </p:nvSpPr>
        <p:spPr>
          <a:xfrm>
            <a:off x="1581720" y="3555953"/>
            <a:ext cx="8593698" cy="2062103"/>
          </a:xfrm>
          <a:prstGeom prst="rect">
            <a:avLst/>
          </a:prstGeom>
          <a:solidFill>
            <a:schemeClr val="tx1"/>
          </a:solidFill>
          <a:ln w="38100">
            <a:solidFill>
              <a:srgbClr val="E081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And the peace of God, which surpasses all understanding, will guard your hearts and minds through Christ Jesus.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														</a:t>
            </a:r>
            <a:r>
              <a:rPr kumimoji="0" lang="en-US" sz="3200" b="1"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Phil. 4:7</a:t>
            </a:r>
            <a:endParaRPr kumimoji="0" lang="en-US" sz="3200" b="1" i="0" u="sng" strike="noStrike" kern="1200" cap="none" spc="0" normalizeH="0" baseline="0" noProof="0" dirty="0">
              <a:ln>
                <a:noFill/>
              </a:ln>
              <a:solidFill>
                <a:srgbClr val="6AAC90">
                  <a:lumMod val="50000"/>
                </a:srgb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B6BA7CA-E603-412B-262B-F25C7915FBDB}"/>
              </a:ext>
            </a:extLst>
          </p:cNvPr>
          <p:cNvSpPr txBox="1"/>
          <p:nvPr/>
        </p:nvSpPr>
        <p:spPr>
          <a:xfrm>
            <a:off x="854288" y="2622988"/>
            <a:ext cx="10174633" cy="646331"/>
          </a:xfrm>
          <a:prstGeom prst="rect">
            <a:avLst/>
          </a:prstGeom>
          <a:noFill/>
          <a:ln w="381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entury Gothic" panose="020B0502020202020204"/>
                <a:ea typeface="+mn-ea"/>
                <a:cs typeface="+mn-cs"/>
              </a:rPr>
              <a:t>Note: </a:t>
            </a:r>
            <a:r>
              <a:rPr kumimoji="0" lang="en-US" sz="36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mn-ea"/>
                <a:cs typeface="+mn-cs"/>
              </a:rPr>
              <a:t>Many manuscripts “</a:t>
            </a:r>
            <a:r>
              <a:rPr kumimoji="0" lang="en-US" sz="36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Times New Roman" panose="02020603050405020304" pitchFamily="18" charset="0"/>
              </a:rPr>
              <a:t>let us have peace”</a:t>
            </a:r>
            <a:endParaRPr kumimoji="0" lang="en-US" sz="3600" b="1" i="0" u="sng" strike="noStrike" kern="1200" cap="none" spc="0" normalizeH="0" baseline="0" noProof="0" dirty="0">
              <a:ln>
                <a:noFill/>
              </a:ln>
              <a:solidFill>
                <a:srgbClr val="6AAC9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3978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1"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1"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a:t>
            </a:r>
          </a:p>
          <a:p>
            <a:pPr marL="0" indent="0">
              <a:buNone/>
            </a:pPr>
            <a:r>
              <a:rPr lang="en-US" sz="3600" dirty="0"/>
              <a:t>"The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13949"/>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63678"/>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35034"/>
            <a:ext cx="6563748"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621579" y="5962946"/>
            <a:ext cx="6399707"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9994"/>
              <a:gd name="adj2" fmla="val 119830"/>
              <a:gd name="adj3" fmla="val 16667"/>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entury Gothic" panose="020B0502020202020204"/>
                <a:ea typeface="+mn-ea"/>
                <a:cs typeface="+mn-cs"/>
              </a:rPr>
              <a:t>= WHAT</a:t>
            </a:r>
            <a:endParaRPr kumimoji="0" lang="en-US" sz="33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8092779" y="5610682"/>
            <a:ext cx="2437722" cy="856960"/>
          </a:xfrm>
          <a:prstGeom prst="wedgeRoundRectCallout">
            <a:avLst>
              <a:gd name="adj1" fmla="val -86330"/>
              <a:gd name="adj2" fmla="val -147596"/>
              <a:gd name="adj3" fmla="val 16667"/>
            </a:avLst>
          </a:prstGeom>
          <a:solidFill>
            <a:schemeClr val="tx2"/>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entury Gothic" panose="020B0502020202020204"/>
                <a:ea typeface="+mn-ea"/>
                <a:cs typeface="+mn-cs"/>
              </a:rPr>
              <a:t>= HOW</a:t>
            </a:r>
            <a:endParaRPr kumimoji="0" lang="en-US" sz="33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cxnSp>
        <p:nvCxnSpPr>
          <p:cNvPr id="4" name="Straight Connector 3">
            <a:extLst>
              <a:ext uri="{FF2B5EF4-FFF2-40B4-BE49-F238E27FC236}">
                <a16:creationId xmlns:a16="http://schemas.microsoft.com/office/drawing/2014/main" id="{0896001B-A68B-2C7C-D3DE-9410AFA973CE}"/>
              </a:ext>
            </a:extLst>
          </p:cNvPr>
          <p:cNvCxnSpPr>
            <a:cxnSpLocks/>
          </p:cNvCxnSpPr>
          <p:nvPr/>
        </p:nvCxnSpPr>
        <p:spPr>
          <a:xfrm>
            <a:off x="4666017" y="4196105"/>
            <a:ext cx="5653640"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3D6BA3B-2FDF-C9BF-F8C5-3BE4CEA12FC8}"/>
              </a:ext>
            </a:extLst>
          </p:cNvPr>
          <p:cNvSpPr txBox="1">
            <a:spLocks/>
          </p:cNvSpPr>
          <p:nvPr/>
        </p:nvSpPr>
        <p:spPr>
          <a:xfrm>
            <a:off x="857041" y="290262"/>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EBEBEB"/>
                </a:solidFill>
                <a:effectLst/>
                <a:uLnTx/>
                <a:uFillTx/>
                <a:latin typeface="Century Gothic" panose="020B0502020202020204"/>
                <a:ea typeface="+mj-ea"/>
                <a:cs typeface="+mj-cs"/>
              </a:rPr>
              <a:t>Romans 1:16-17  </a:t>
            </a:r>
            <a:r>
              <a:rPr kumimoji="0" lang="en-US" sz="3300" b="0" i="0" u="none" strike="noStrike" kern="1200" cap="none" spc="0" normalizeH="0" baseline="0" noProof="0" dirty="0">
                <a:ln>
                  <a:noFill/>
                </a:ln>
                <a:solidFill>
                  <a:srgbClr val="EBEBEB"/>
                </a:solidFill>
                <a:effectLst/>
                <a:uLnTx/>
                <a:uFillTx/>
                <a:latin typeface="Century Gothic" panose="020B0502020202020204"/>
                <a:ea typeface="+mj-ea"/>
                <a:cs typeface="+mj-cs"/>
              </a:rPr>
              <a:t>(NIV) </a:t>
            </a:r>
          </a:p>
        </p:txBody>
      </p:sp>
    </p:spTree>
    <p:extLst>
      <p:ext uri="{BB962C8B-B14F-4D97-AF65-F5344CB8AC3E}">
        <p14:creationId xmlns:p14="http://schemas.microsoft.com/office/powerpoint/2010/main" val="2048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727977" cy="5280533"/>
          </a:xfrm>
        </p:spPr>
        <p:txBody>
          <a:bodyPr>
            <a:noAutofit/>
          </a:bodyPr>
          <a:lstStyle/>
          <a:p>
            <a:pPr marL="0" indent="0">
              <a:buNone/>
            </a:pPr>
            <a:r>
              <a:rPr lang="en-US" sz="320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200" dirty="0">
                <a:effectLst/>
                <a:latin typeface="+mn-lt"/>
                <a:ea typeface="Times New Roman" panose="02020603050405020304" pitchFamily="18" charset="0"/>
                <a:cs typeface="Times New Roman" panose="02020603050405020304" pitchFamily="18" charset="0"/>
              </a:rPr>
              <a:t>Therefore, since we have been justified through faith </a:t>
            </a:r>
            <a:r>
              <a:rPr lang="en-US" sz="32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we have peace </a:t>
            </a:r>
            <a:r>
              <a:rPr lang="en-US" sz="3200" dirty="0">
                <a:effectLst/>
                <a:latin typeface="+mn-lt"/>
                <a:ea typeface="Times New Roman" panose="02020603050405020304" pitchFamily="18" charset="0"/>
                <a:cs typeface="Times New Roman" panose="02020603050405020304" pitchFamily="18" charset="0"/>
              </a:rPr>
              <a:t>with God through our Lord Jesus Christ</a:t>
            </a:r>
            <a:endParaRPr lang="en-US" sz="3200" dirty="0">
              <a:latin typeface="+mn-lt"/>
            </a:endParaRPr>
          </a:p>
        </p:txBody>
      </p:sp>
      <p:sp>
        <p:nvSpPr>
          <p:cNvPr id="4" name="TextBox 3">
            <a:extLst>
              <a:ext uri="{FF2B5EF4-FFF2-40B4-BE49-F238E27FC236}">
                <a16:creationId xmlns:a16="http://schemas.microsoft.com/office/drawing/2014/main" id="{EA25E15E-65E6-61EE-B08A-B4F64520A514}"/>
              </a:ext>
            </a:extLst>
          </p:cNvPr>
          <p:cNvSpPr txBox="1"/>
          <p:nvPr/>
        </p:nvSpPr>
        <p:spPr>
          <a:xfrm>
            <a:off x="1672682" y="2711859"/>
            <a:ext cx="8593698" cy="2554545"/>
          </a:xfrm>
          <a:prstGeom prst="rect">
            <a:avLst/>
          </a:prstGeom>
          <a:solidFill>
            <a:schemeClr val="tx1"/>
          </a:solidFill>
          <a:ln w="38100">
            <a:solidFill>
              <a:srgbClr val="E081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a:t>
            </a:r>
            <a:r>
              <a:rPr kumimoji="0" lang="en-US" sz="3200" b="0" i="1"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This is not some sort of inner experience of harmony, but the </a:t>
            </a:r>
            <a:r>
              <a:rPr kumimoji="0" lang="en-US" sz="3200" b="0" i="1" u="sng"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objective fact</a:t>
            </a:r>
            <a:r>
              <a:rPr kumimoji="0" lang="en-US" sz="3200" b="0" i="1"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 of a new relationship with God. In the Bible ‘peace’ often describes the total blessing of salvation</a:t>
            </a: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 		   				</a:t>
            </a:r>
            <a:r>
              <a:rPr kumimoji="0" lang="en-US" sz="3200" b="1"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CSB Study Bible</a:t>
            </a:r>
          </a:p>
        </p:txBody>
      </p:sp>
    </p:spTree>
    <p:extLst>
      <p:ext uri="{BB962C8B-B14F-4D97-AF65-F5344CB8AC3E}">
        <p14:creationId xmlns:p14="http://schemas.microsoft.com/office/powerpoint/2010/main" val="394069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727977" cy="5280533"/>
          </a:xfrm>
        </p:spPr>
        <p:txBody>
          <a:bodyPr>
            <a:noAutofit/>
          </a:bodyPr>
          <a:lstStyle/>
          <a:p>
            <a:pPr marL="0" indent="0">
              <a:buNone/>
            </a:pPr>
            <a:r>
              <a:rPr lang="en-US" sz="320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200" dirty="0">
                <a:effectLst/>
                <a:latin typeface="+mn-lt"/>
                <a:ea typeface="Times New Roman" panose="02020603050405020304" pitchFamily="18" charset="0"/>
                <a:cs typeface="Times New Roman" panose="02020603050405020304" pitchFamily="18" charset="0"/>
              </a:rPr>
              <a:t>Therefore, since we have been justified through faith </a:t>
            </a:r>
            <a:r>
              <a:rPr lang="en-US" sz="32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we have peace </a:t>
            </a:r>
            <a:r>
              <a:rPr lang="en-US" sz="3200" dirty="0">
                <a:effectLst/>
                <a:latin typeface="+mn-lt"/>
                <a:ea typeface="Times New Roman" panose="02020603050405020304" pitchFamily="18" charset="0"/>
                <a:cs typeface="Times New Roman" panose="02020603050405020304" pitchFamily="18" charset="0"/>
              </a:rPr>
              <a:t>with God through our Lord Jesus Christ</a:t>
            </a:r>
            <a:endParaRPr lang="en-US" sz="3200" dirty="0">
              <a:latin typeface="+mn-lt"/>
            </a:endParaRPr>
          </a:p>
        </p:txBody>
      </p:sp>
      <p:sp>
        <p:nvSpPr>
          <p:cNvPr id="4" name="TextBox 3">
            <a:extLst>
              <a:ext uri="{FF2B5EF4-FFF2-40B4-BE49-F238E27FC236}">
                <a16:creationId xmlns:a16="http://schemas.microsoft.com/office/drawing/2014/main" id="{EA25E15E-65E6-61EE-B08A-B4F64520A514}"/>
              </a:ext>
            </a:extLst>
          </p:cNvPr>
          <p:cNvSpPr txBox="1"/>
          <p:nvPr/>
        </p:nvSpPr>
        <p:spPr>
          <a:xfrm>
            <a:off x="1512653" y="4148474"/>
            <a:ext cx="8905511" cy="2062103"/>
          </a:xfrm>
          <a:prstGeom prst="rect">
            <a:avLst/>
          </a:prstGeom>
          <a:solidFill>
            <a:schemeClr val="tx1"/>
          </a:solidFill>
          <a:ln w="38100">
            <a:solidFill>
              <a:schemeClr val="accent3">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Dear friends, </a:t>
            </a:r>
            <a:r>
              <a:rPr kumimoji="0" lang="en-US" sz="3200" b="0" i="1"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now we are </a:t>
            </a: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children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and </a:t>
            </a:r>
            <a:r>
              <a:rPr kumimoji="0" lang="en-US" sz="3200" b="0" i="1"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what we will be </a:t>
            </a: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has not yet been made known.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											</a:t>
            </a:r>
            <a:r>
              <a:rPr kumimoji="0" lang="en-US" sz="3200" b="1" i="0" u="none" strike="noStrike" kern="1200" cap="none" spc="0" normalizeH="0" baseline="0" noProof="0" dirty="0">
                <a:ln>
                  <a:noFill/>
                </a:ln>
                <a:solidFill>
                  <a:srgbClr val="E6B729">
                    <a:lumMod val="50000"/>
                  </a:srgbClr>
                </a:solidFill>
                <a:effectLst/>
                <a:uLnTx/>
                <a:uFillTx/>
                <a:latin typeface="Century Gothic" panose="020B0502020202020204"/>
                <a:ea typeface="+mn-ea"/>
                <a:cs typeface="+mn-cs"/>
              </a:rPr>
              <a:t>1 John 3:2</a:t>
            </a:r>
          </a:p>
        </p:txBody>
      </p:sp>
      <p:sp>
        <p:nvSpPr>
          <p:cNvPr id="5" name="Title 1">
            <a:extLst>
              <a:ext uri="{FF2B5EF4-FFF2-40B4-BE49-F238E27FC236}">
                <a16:creationId xmlns:a16="http://schemas.microsoft.com/office/drawing/2014/main" id="{8AD82525-87A6-60B5-5263-310750CC9D2C}"/>
              </a:ext>
            </a:extLst>
          </p:cNvPr>
          <p:cNvSpPr txBox="1">
            <a:spLocks/>
          </p:cNvSpPr>
          <p:nvPr/>
        </p:nvSpPr>
        <p:spPr>
          <a:xfrm>
            <a:off x="1716209" y="2189430"/>
            <a:ext cx="8152293"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54849A">
                    <a:lumMod val="20000"/>
                    <a:lumOff val="80000"/>
                  </a:srgbClr>
                </a:solidFill>
                <a:effectLst/>
                <a:uLnTx/>
                <a:uFillTx/>
                <a:latin typeface="Times New Roman" panose="02020603050405020304" pitchFamily="18" charset="0"/>
                <a:ea typeface="+mj-ea"/>
                <a:cs typeface="Times New Roman" panose="02020603050405020304" pitchFamily="18" charset="0"/>
              </a:rPr>
              <a:t>‘already but not yet’</a:t>
            </a:r>
          </a:p>
        </p:txBody>
      </p:sp>
    </p:spTree>
    <p:extLst>
      <p:ext uri="{BB962C8B-B14F-4D97-AF65-F5344CB8AC3E}">
        <p14:creationId xmlns:p14="http://schemas.microsoft.com/office/powerpoint/2010/main" val="18965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5:2    </a:t>
            </a:r>
            <a:r>
              <a:rPr lang="en-US" sz="3200" dirty="0">
                <a:solidFill>
                  <a:schemeClr val="bg2">
                    <a:lumMod val="40000"/>
                    <a:lumOff val="60000"/>
                  </a:schemeClr>
                </a:solidFill>
              </a:rPr>
              <a:t>(2011 NIV) </a:t>
            </a:r>
            <a:r>
              <a:rPr lang="en-US" sz="3200" dirty="0"/>
              <a:t>	</a:t>
            </a:r>
          </a:p>
        </p:txBody>
      </p:sp>
      <p:sp>
        <p:nvSpPr>
          <p:cNvPr id="4" name="Content Placeholder 2">
            <a:extLst>
              <a:ext uri="{FF2B5EF4-FFF2-40B4-BE49-F238E27FC236}">
                <a16:creationId xmlns:a16="http://schemas.microsoft.com/office/drawing/2014/main" id="{837085AE-B865-98AA-5A7F-D592EB57DD4A}"/>
              </a:ext>
            </a:extLst>
          </p:cNvPr>
          <p:cNvSpPr txBox="1">
            <a:spLocks/>
          </p:cNvSpPr>
          <p:nvPr/>
        </p:nvSpPr>
        <p:spPr>
          <a:xfrm>
            <a:off x="464023" y="1348866"/>
            <a:ext cx="11727977" cy="5280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1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Therefore, since we have been justified through faith we have peace with God through our Lord Jesus Christ</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2</a:t>
            </a:r>
            <a:r>
              <a:rPr kumimoji="0" lang="en-US" sz="3200" b="1" i="0" u="none" strike="noStrike" kern="1200" cap="none" spc="0" normalizeH="0" baseline="30000" noProof="0" dirty="0">
                <a:ln>
                  <a:noFill/>
                </a:ln>
                <a:solidFill>
                  <a:prstClr val="white"/>
                </a:solidFill>
                <a:effectLst/>
                <a:uLnTx/>
                <a:uFillTx/>
                <a:latin typeface="Century Gothic" panose="020B0502020202020204"/>
                <a:ea typeface="Times New Roman" panose="02020603050405020304" pitchFamily="18" charset="0"/>
                <a:cs typeface="Segoe UI" panose="020B0502040204020203" pitchFamily="34" charset="0"/>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through whom we have </a:t>
            </a:r>
            <a:r>
              <a:rPr kumimoji="0" lang="en-US" sz="32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Times New Roman" panose="02020603050405020304" pitchFamily="18" charset="0"/>
              </a:rPr>
              <a:t>gained access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by faith </a:t>
            </a:r>
            <a:r>
              <a:rPr kumimoji="0" lang="en-US" sz="32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Times New Roman" panose="02020603050405020304" pitchFamily="18" charset="0"/>
              </a:rPr>
              <a:t>into this grace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in which we now stand. And we boast in the hope of the glory of God.</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3" name="Content Placeholder 2">
            <a:extLst>
              <a:ext uri="{FF2B5EF4-FFF2-40B4-BE49-F238E27FC236}">
                <a16:creationId xmlns:a16="http://schemas.microsoft.com/office/drawing/2014/main" id="{35EAEA9B-9F85-F94D-97E5-C978D8C7376B}"/>
              </a:ext>
            </a:extLst>
          </p:cNvPr>
          <p:cNvSpPr txBox="1">
            <a:spLocks/>
          </p:cNvSpPr>
          <p:nvPr/>
        </p:nvSpPr>
        <p:spPr>
          <a:xfrm>
            <a:off x="988322" y="4429018"/>
            <a:ext cx="10102468" cy="1883292"/>
          </a:xfrm>
          <a:prstGeom prst="rect">
            <a:avLst/>
          </a:prstGeom>
          <a:solidFill>
            <a:srgbClr val="4E9CC5"/>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a:t>
            </a:r>
            <a:r>
              <a:rPr kumimoji="0" lang="en-US" sz="3200" b="0" i="1" u="none" strike="noStrike" kern="1200" cap="none" spc="0" normalizeH="0" baseline="0" noProof="0" dirty="0">
                <a:ln>
                  <a:noFill/>
                </a:ln>
                <a:solidFill>
                  <a:prstClr val="white"/>
                </a:solidFill>
                <a:effectLst/>
                <a:uLnTx/>
                <a:uFillTx/>
                <a:latin typeface="Century Gothic" panose="020B0502020202020204"/>
                <a:ea typeface="+mj-ea"/>
                <a:cs typeface="+mj-cs"/>
              </a:rPr>
              <a:t>Grace describes the free, unconstrained manner in which God acts towards his creatures</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 Douglas Moo</a:t>
            </a:r>
          </a:p>
        </p:txBody>
      </p:sp>
    </p:spTree>
    <p:extLst>
      <p:ext uri="{BB962C8B-B14F-4D97-AF65-F5344CB8AC3E}">
        <p14:creationId xmlns:p14="http://schemas.microsoft.com/office/powerpoint/2010/main" val="176942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5:2    </a:t>
            </a:r>
            <a:r>
              <a:rPr lang="en-US" sz="3200" dirty="0">
                <a:solidFill>
                  <a:schemeClr val="bg2">
                    <a:lumMod val="40000"/>
                    <a:lumOff val="60000"/>
                  </a:schemeClr>
                </a:solidFill>
              </a:rPr>
              <a:t>(2011 NIV) </a:t>
            </a:r>
            <a:r>
              <a:rPr lang="en-US" sz="3200" dirty="0"/>
              <a:t>	</a:t>
            </a:r>
          </a:p>
        </p:txBody>
      </p:sp>
      <p:sp>
        <p:nvSpPr>
          <p:cNvPr id="4" name="Content Placeholder 2">
            <a:extLst>
              <a:ext uri="{FF2B5EF4-FFF2-40B4-BE49-F238E27FC236}">
                <a16:creationId xmlns:a16="http://schemas.microsoft.com/office/drawing/2014/main" id="{837085AE-B865-98AA-5A7F-D592EB57DD4A}"/>
              </a:ext>
            </a:extLst>
          </p:cNvPr>
          <p:cNvSpPr txBox="1">
            <a:spLocks/>
          </p:cNvSpPr>
          <p:nvPr/>
        </p:nvSpPr>
        <p:spPr>
          <a:xfrm>
            <a:off x="464023" y="1348866"/>
            <a:ext cx="11727977" cy="5280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1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Therefore, since we have been justified through faith we have peace with God through our Lord Jesus Christ</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2</a:t>
            </a:r>
            <a:r>
              <a:rPr kumimoji="0" lang="en-US" sz="3200" b="1" i="0" u="none" strike="noStrike" kern="1200" cap="none" spc="0" normalizeH="0" baseline="30000" noProof="0" dirty="0">
                <a:ln>
                  <a:noFill/>
                </a:ln>
                <a:solidFill>
                  <a:prstClr val="white"/>
                </a:solidFill>
                <a:effectLst/>
                <a:uLnTx/>
                <a:uFillTx/>
                <a:latin typeface="Century Gothic" panose="020B0502020202020204"/>
                <a:ea typeface="Times New Roman" panose="02020603050405020304" pitchFamily="18" charset="0"/>
                <a:cs typeface="Segoe UI" panose="020B0502040204020203" pitchFamily="34" charset="0"/>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through whom we have gained access by faith into this grace in which we now stand. And we </a:t>
            </a:r>
            <a:r>
              <a:rPr kumimoji="0" lang="en-US" sz="3200" b="0" i="0" u="none" strike="noStrike" kern="1200" cap="none" spc="0" normalizeH="0" baseline="0" noProof="0" dirty="0">
                <a:ln>
                  <a:noFill/>
                </a:ln>
                <a:solidFill>
                  <a:srgbClr val="B01513">
                    <a:lumMod val="40000"/>
                    <a:lumOff val="60000"/>
                  </a:srgbClr>
                </a:solidFill>
                <a:effectLst/>
                <a:uLnTx/>
                <a:uFillTx/>
                <a:latin typeface="Century Gothic" panose="020B0502020202020204"/>
                <a:ea typeface="Times New Roman" panose="02020603050405020304" pitchFamily="18" charset="0"/>
                <a:cs typeface="Times New Roman" panose="02020603050405020304" pitchFamily="18" charset="0"/>
              </a:rPr>
              <a:t>boast</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 in the hope of the glory of God.</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53244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5:2    </a:t>
            </a:r>
            <a:r>
              <a:rPr lang="en-US" sz="3200" dirty="0">
                <a:solidFill>
                  <a:schemeClr val="bg2">
                    <a:lumMod val="40000"/>
                    <a:lumOff val="60000"/>
                  </a:schemeClr>
                </a:solidFill>
              </a:rPr>
              <a:t>(2011 NIV) </a:t>
            </a:r>
            <a:r>
              <a:rPr lang="en-US" sz="3200" dirty="0"/>
              <a:t>	</a:t>
            </a:r>
          </a:p>
        </p:txBody>
      </p:sp>
      <p:sp>
        <p:nvSpPr>
          <p:cNvPr id="4" name="Content Placeholder 2">
            <a:extLst>
              <a:ext uri="{FF2B5EF4-FFF2-40B4-BE49-F238E27FC236}">
                <a16:creationId xmlns:a16="http://schemas.microsoft.com/office/drawing/2014/main" id="{837085AE-B865-98AA-5A7F-D592EB57DD4A}"/>
              </a:ext>
            </a:extLst>
          </p:cNvPr>
          <p:cNvSpPr txBox="1">
            <a:spLocks/>
          </p:cNvSpPr>
          <p:nvPr/>
        </p:nvSpPr>
        <p:spPr>
          <a:xfrm>
            <a:off x="464023" y="1348866"/>
            <a:ext cx="11727977" cy="5280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1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Therefore, since we have been justified through faith we have peace with God through our Lord Jesus Christ</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FFC000"/>
                </a:solidFill>
                <a:effectLst/>
                <a:uLnTx/>
                <a:uFillTx/>
                <a:latin typeface="Century Gothic" panose="020B0502020202020204"/>
                <a:ea typeface="Times New Roman" panose="02020603050405020304" pitchFamily="18" charset="0"/>
                <a:cs typeface="Segoe UI" panose="020B0502040204020203" pitchFamily="34" charset="0"/>
              </a:rPr>
              <a:t>2</a:t>
            </a:r>
            <a:r>
              <a:rPr kumimoji="0" lang="en-US" sz="3200" b="1" i="0" u="none" strike="noStrike" kern="1200" cap="none" spc="0" normalizeH="0" baseline="30000" noProof="0" dirty="0">
                <a:ln>
                  <a:noFill/>
                </a:ln>
                <a:solidFill>
                  <a:prstClr val="white"/>
                </a:solidFill>
                <a:effectLst/>
                <a:uLnTx/>
                <a:uFillTx/>
                <a:latin typeface="Century Gothic" panose="020B0502020202020204"/>
                <a:ea typeface="Times New Roman" panose="02020603050405020304" pitchFamily="18" charset="0"/>
                <a:cs typeface="Segoe UI" panose="020B0502040204020203" pitchFamily="34" charset="0"/>
              </a:rPr>
              <a:t> </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through whom we have gained access by faith into this grace in which we now stand. And we boast in the </a:t>
            </a:r>
            <a:r>
              <a:rPr kumimoji="0" lang="en-US" sz="3200" b="0" i="0" u="none" strike="noStrike" kern="1200" cap="none" spc="0" normalizeH="0" baseline="0" noProof="0" dirty="0">
                <a:ln>
                  <a:noFill/>
                </a:ln>
                <a:solidFill>
                  <a:srgbClr val="FFC000"/>
                </a:solidFill>
                <a:effectLst/>
                <a:uLnTx/>
                <a:uFillTx/>
                <a:latin typeface="Century Gothic" panose="020B0502020202020204"/>
                <a:ea typeface="Times New Roman" panose="02020603050405020304" pitchFamily="18" charset="0"/>
                <a:cs typeface="Times New Roman" panose="02020603050405020304" pitchFamily="18" charset="0"/>
              </a:rPr>
              <a:t>hope</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 of the </a:t>
            </a:r>
            <a:r>
              <a:rPr kumimoji="0" lang="en-US" sz="3200" b="0" i="0" u="none" strike="noStrike" kern="1200" cap="none" spc="0" normalizeH="0" baseline="0" noProof="0" dirty="0">
                <a:ln>
                  <a:noFill/>
                </a:ln>
                <a:solidFill>
                  <a:srgbClr val="FFC000"/>
                </a:solidFill>
                <a:effectLst/>
                <a:uLnTx/>
                <a:uFillTx/>
                <a:latin typeface="Century Gothic" panose="020B0502020202020204"/>
                <a:ea typeface="Times New Roman" panose="02020603050405020304" pitchFamily="18" charset="0"/>
                <a:cs typeface="Times New Roman" panose="02020603050405020304" pitchFamily="18" charset="0"/>
              </a:rPr>
              <a:t>glory of God</a:t>
            </a:r>
            <a:r>
              <a:rPr kumimoji="0" lang="en-US" sz="32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3" name="Content Placeholder 2">
            <a:extLst>
              <a:ext uri="{FF2B5EF4-FFF2-40B4-BE49-F238E27FC236}">
                <a16:creationId xmlns:a16="http://schemas.microsoft.com/office/drawing/2014/main" id="{D10136CA-55D5-BD2F-9478-B5AD7B60A247}"/>
              </a:ext>
            </a:extLst>
          </p:cNvPr>
          <p:cNvSpPr txBox="1">
            <a:spLocks/>
          </p:cNvSpPr>
          <p:nvPr/>
        </p:nvSpPr>
        <p:spPr>
          <a:xfrm>
            <a:off x="640976" y="4603343"/>
            <a:ext cx="10910048" cy="905791"/>
          </a:xfrm>
          <a:prstGeom prst="rect">
            <a:avLst/>
          </a:prstGeom>
          <a:solidFill>
            <a:schemeClr val="bg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300" b="1" i="0" u="none" strike="noStrike" kern="1200" cap="none" spc="0" normalizeH="0" baseline="30000" noProof="0" dirty="0">
                <a:ln>
                  <a:noFill/>
                </a:ln>
                <a:solidFill>
                  <a:srgbClr val="E6B729">
                    <a:lumMod val="60000"/>
                    <a:lumOff val="40000"/>
                  </a:srgbClr>
                </a:solidFill>
                <a:effectLst/>
                <a:uLnTx/>
                <a:uFillTx/>
                <a:latin typeface="Century Gothic" panose="020B0502020202020204"/>
                <a:ea typeface="Times New Roman" panose="02020603050405020304" pitchFamily="18" charset="0"/>
                <a:cs typeface="+mj-cs"/>
              </a:rPr>
              <a:t>4:18</a:t>
            </a:r>
            <a:r>
              <a:rPr kumimoji="0" lang="en-US" sz="3300" b="1" i="0" u="none" strike="noStrike" kern="1200" cap="none" spc="0" normalizeH="0" baseline="30000" noProof="0" dirty="0">
                <a:ln>
                  <a:noFill/>
                </a:ln>
                <a:solidFill>
                  <a:srgbClr val="000000"/>
                </a:solidFill>
                <a:effectLst/>
                <a:uLnTx/>
                <a:uFillTx/>
                <a:latin typeface="Century Gothic" panose="020B0502020202020204"/>
                <a:ea typeface="Times New Roman" panose="02020603050405020304" pitchFamily="18" charset="0"/>
                <a:cs typeface="+mj-cs"/>
              </a:rPr>
              <a:t> </a:t>
            </a:r>
            <a:r>
              <a:rPr kumimoji="0" lang="en-US" sz="3300" b="1"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mj-cs"/>
              </a:rPr>
              <a:t> </a:t>
            </a:r>
            <a:r>
              <a:rPr kumimoji="0" lang="en-US" sz="3300" b="0" i="0" u="none" strike="noStrike" kern="1200" cap="none" spc="0" normalizeH="0" baseline="0" noProof="0" dirty="0">
                <a:ln>
                  <a:noFill/>
                </a:ln>
                <a:solidFill>
                  <a:prstClr val="white"/>
                </a:solidFill>
                <a:effectLst/>
                <a:uLnTx/>
                <a:uFillTx/>
                <a:latin typeface="Century Gothic" panose="020B0502020202020204"/>
                <a:ea typeface="+mj-ea"/>
                <a:cs typeface="+mj-cs"/>
              </a:rPr>
              <a:t>Against all </a:t>
            </a:r>
            <a:r>
              <a:rPr kumimoji="0" lang="en-US" sz="3300" b="0" i="0" u="none" strike="noStrike" kern="1200" cap="none" spc="0" normalizeH="0" baseline="0" noProof="0" dirty="0">
                <a:ln>
                  <a:noFill/>
                </a:ln>
                <a:solidFill>
                  <a:srgbClr val="EA6312">
                    <a:lumMod val="40000"/>
                    <a:lumOff val="60000"/>
                  </a:srgbClr>
                </a:solidFill>
                <a:effectLst/>
                <a:uLnTx/>
                <a:uFillTx/>
                <a:latin typeface="Century Gothic" panose="020B0502020202020204"/>
                <a:ea typeface="+mj-ea"/>
                <a:cs typeface="+mj-cs"/>
              </a:rPr>
              <a:t>hope</a:t>
            </a:r>
            <a:r>
              <a:rPr kumimoji="0" lang="en-US" sz="3300" b="0" i="0" u="none" strike="noStrike" kern="1200" cap="none" spc="0" normalizeH="0" baseline="0" noProof="0" dirty="0">
                <a:ln>
                  <a:noFill/>
                </a:ln>
                <a:solidFill>
                  <a:prstClr val="white"/>
                </a:solidFill>
                <a:effectLst/>
                <a:uLnTx/>
                <a:uFillTx/>
                <a:latin typeface="Century Gothic" panose="020B0502020202020204"/>
                <a:ea typeface="+mj-ea"/>
                <a:cs typeface="+mj-cs"/>
              </a:rPr>
              <a:t>, Abraham in</a:t>
            </a:r>
            <a:r>
              <a:rPr kumimoji="0" lang="en-US" sz="3300" b="0" i="0" u="none" strike="noStrike" kern="1200" cap="none" spc="0" normalizeH="0" baseline="0" noProof="0" dirty="0">
                <a:ln>
                  <a:noFill/>
                </a:ln>
                <a:solidFill>
                  <a:srgbClr val="EA6312">
                    <a:lumMod val="40000"/>
                    <a:lumOff val="60000"/>
                  </a:srgbClr>
                </a:solidFill>
                <a:effectLst/>
                <a:uLnTx/>
                <a:uFillTx/>
                <a:latin typeface="Century Gothic" panose="020B0502020202020204"/>
                <a:ea typeface="+mj-ea"/>
                <a:cs typeface="+mj-cs"/>
              </a:rPr>
              <a:t> hope </a:t>
            </a:r>
            <a:r>
              <a:rPr kumimoji="0" lang="en-US" sz="3300" b="0" i="0" u="none" strike="noStrike" kern="1200" cap="none" spc="0" normalizeH="0" baseline="0" noProof="0" dirty="0">
                <a:ln>
                  <a:noFill/>
                </a:ln>
                <a:solidFill>
                  <a:prstClr val="white"/>
                </a:solidFill>
                <a:effectLst/>
                <a:uLnTx/>
                <a:uFillTx/>
                <a:latin typeface="Century Gothic" panose="020B0502020202020204"/>
                <a:ea typeface="+mj-ea"/>
                <a:cs typeface="+mj-cs"/>
              </a:rPr>
              <a:t>believed… </a:t>
            </a:r>
            <a:endParaRPr kumimoji="0" lang="en-US" sz="3300" b="0" i="0" u="none" strike="noStrike" kern="1200" cap="none" spc="0" normalizeH="0" baseline="0" noProof="0" dirty="0">
              <a:ln>
                <a:noFill/>
              </a:ln>
              <a:solidFill>
                <a:srgbClr val="B01513">
                  <a:lumMod val="40000"/>
                  <a:lumOff val="60000"/>
                </a:srgbClr>
              </a:solidFill>
              <a:effectLst/>
              <a:uLnTx/>
              <a:uFillTx/>
              <a:latin typeface="Century Gothic" panose="020B0502020202020204"/>
              <a:ea typeface="+mj-ea"/>
              <a:cs typeface="+mj-cs"/>
            </a:endParaRPr>
          </a:p>
        </p:txBody>
      </p:sp>
      <p:sp>
        <p:nvSpPr>
          <p:cNvPr id="5" name="TextBox 4">
            <a:extLst>
              <a:ext uri="{FF2B5EF4-FFF2-40B4-BE49-F238E27FC236}">
                <a16:creationId xmlns:a16="http://schemas.microsoft.com/office/drawing/2014/main" id="{0E17D78A-2A77-5515-1993-8FEF269F7FBB}"/>
              </a:ext>
            </a:extLst>
          </p:cNvPr>
          <p:cNvSpPr txBox="1"/>
          <p:nvPr/>
        </p:nvSpPr>
        <p:spPr>
          <a:xfrm>
            <a:off x="1415845" y="4114896"/>
            <a:ext cx="8910511" cy="2369880"/>
          </a:xfrm>
          <a:prstGeom prst="rect">
            <a:avLst/>
          </a:prstGeom>
          <a:solidFill>
            <a:schemeClr val="tx1"/>
          </a:solidFill>
          <a:ln w="38100">
            <a:solidFill>
              <a:srgbClr val="E081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6AAC90">
                    <a:lumMod val="50000"/>
                  </a:srgbClr>
                </a:solidFill>
                <a:effectLst/>
                <a:uLnTx/>
                <a:uFillTx/>
                <a:latin typeface="Century Gothic" panose="020B0502020202020204"/>
                <a:ea typeface="+mn-ea"/>
                <a:cs typeface="+mn-cs"/>
              </a:rPr>
              <a:t>18 </a:t>
            </a:r>
            <a:r>
              <a:rPr kumimoji="0" lang="en-US" sz="28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And we all, who with unveiled faces contemplate the Lord’s glory, are being transformed into his image with ever-increasing glory, which comes from the Lord, who is the Spirit.</a:t>
            </a: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2 Cor. 3:18</a:t>
            </a:r>
            <a:endParaRPr kumimoji="0" lang="en-US" sz="3200" b="1"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29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5:3-4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087001" cy="5280533"/>
          </a:xfrm>
        </p:spPr>
        <p:txBody>
          <a:bodyPr>
            <a:noAutofit/>
          </a:bodyPr>
          <a:lstStyle/>
          <a:p>
            <a:pPr marL="0" indent="0">
              <a:buNone/>
            </a:pP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3</a:t>
            </a:r>
            <a:r>
              <a:rPr lang="en-US" sz="3300" b="1" baseline="30000" dirty="0">
                <a:effectLst/>
                <a:latin typeface="+mn-lt"/>
                <a:ea typeface="Times New Roman" panose="02020603050405020304" pitchFamily="18" charset="0"/>
                <a:cs typeface="Segoe UI" panose="020B0502040204020203" pitchFamily="34" charset="0"/>
              </a:rPr>
              <a:t> </a:t>
            </a:r>
            <a:r>
              <a:rPr lang="en-US" sz="3300" i="1"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Not only so</a:t>
            </a:r>
            <a:r>
              <a:rPr lang="en-US" sz="3300" dirty="0">
                <a:effectLst/>
                <a:latin typeface="+mn-lt"/>
                <a:ea typeface="Times New Roman" panose="02020603050405020304" pitchFamily="18" charset="0"/>
                <a:cs typeface="Times New Roman" panose="02020603050405020304" pitchFamily="18" charset="0"/>
              </a:rPr>
              <a:t>, but we also glory in our sufferings, because we know that suffering produces </a:t>
            </a:r>
            <a:r>
              <a:rPr lang="en-US" sz="3300" dirty="0">
                <a:solidFill>
                  <a:schemeClr val="accent1">
                    <a:lumMod val="20000"/>
                    <a:lumOff val="80000"/>
                  </a:schemeClr>
                </a:solidFill>
                <a:effectLst/>
                <a:latin typeface="+mn-lt"/>
                <a:ea typeface="Times New Roman" panose="02020603050405020304" pitchFamily="18" charset="0"/>
                <a:cs typeface="Times New Roman" panose="02020603050405020304" pitchFamily="18" charset="0"/>
              </a:rPr>
              <a:t>perseverance;</a:t>
            </a:r>
            <a:r>
              <a:rPr lang="en-US" sz="3300" dirty="0">
                <a:effectLst/>
                <a:latin typeface="+mn-lt"/>
                <a:ea typeface="Times New Roman" panose="02020603050405020304" pitchFamily="18" charset="0"/>
                <a:cs typeface="Times New Roman" panose="02020603050405020304" pitchFamily="18" charset="0"/>
              </a:rPr>
              <a:t>  </a:t>
            </a:r>
            <a:r>
              <a:rPr lang="en-US" sz="33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4</a:t>
            </a:r>
            <a:r>
              <a:rPr lang="en-US" sz="3300" b="1" baseline="30000" dirty="0">
                <a:effectLst/>
                <a:latin typeface="+mn-lt"/>
                <a:ea typeface="Times New Roman" panose="02020603050405020304" pitchFamily="18" charset="0"/>
                <a:cs typeface="Segoe UI" panose="020B0502040204020203" pitchFamily="34" charset="0"/>
              </a:rPr>
              <a:t> </a:t>
            </a:r>
            <a:r>
              <a:rPr lang="en-US" sz="3300" dirty="0">
                <a:solidFill>
                  <a:schemeClr val="accent1">
                    <a:lumMod val="20000"/>
                    <a:lumOff val="80000"/>
                  </a:schemeClr>
                </a:solidFill>
                <a:effectLst/>
                <a:latin typeface="+mn-lt"/>
                <a:ea typeface="Times New Roman" panose="02020603050405020304" pitchFamily="18" charset="0"/>
                <a:cs typeface="Times New Roman" panose="02020603050405020304" pitchFamily="18" charset="0"/>
              </a:rPr>
              <a:t>perseverance, character; </a:t>
            </a:r>
            <a:r>
              <a:rPr lang="en-US" sz="3300" dirty="0">
                <a:effectLst/>
                <a:latin typeface="+mn-lt"/>
                <a:ea typeface="Times New Roman" panose="02020603050405020304" pitchFamily="18" charset="0"/>
                <a:cs typeface="Times New Roman" panose="02020603050405020304" pitchFamily="18" charset="0"/>
              </a:rPr>
              <a:t>and </a:t>
            </a:r>
            <a:r>
              <a:rPr lang="en-US" sz="3300" dirty="0">
                <a:solidFill>
                  <a:schemeClr val="accent1">
                    <a:lumMod val="20000"/>
                    <a:lumOff val="80000"/>
                  </a:schemeClr>
                </a:solidFill>
                <a:effectLst/>
                <a:latin typeface="+mn-lt"/>
                <a:ea typeface="Times New Roman" panose="02020603050405020304" pitchFamily="18" charset="0"/>
                <a:cs typeface="Times New Roman" panose="02020603050405020304" pitchFamily="18" charset="0"/>
              </a:rPr>
              <a:t>character, hope</a:t>
            </a:r>
            <a:r>
              <a:rPr lang="en-US" sz="3300" dirty="0">
                <a:effectLst/>
                <a:latin typeface="+mn-lt"/>
                <a:ea typeface="Times New Roman" panose="02020603050405020304" pitchFamily="18" charset="0"/>
                <a:cs typeface="Times New Roman" panose="02020603050405020304" pitchFamily="18" charset="0"/>
              </a:rPr>
              <a:t>.</a:t>
            </a:r>
            <a:endParaRPr lang="en-US" sz="3300" dirty="0">
              <a:latin typeface="+mn-lt"/>
            </a:endParaRPr>
          </a:p>
        </p:txBody>
      </p:sp>
    </p:spTree>
    <p:extLst>
      <p:ext uri="{BB962C8B-B14F-4D97-AF65-F5344CB8AC3E}">
        <p14:creationId xmlns:p14="http://schemas.microsoft.com/office/powerpoint/2010/main" val="289378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5:5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48866"/>
            <a:ext cx="11087001" cy="5280533"/>
          </a:xfrm>
        </p:spPr>
        <p:txBody>
          <a:bodyPr>
            <a:noAutofit/>
          </a:bodyPr>
          <a:lstStyle/>
          <a:p>
            <a:pPr marL="0" marR="0" indent="0">
              <a:spcBef>
                <a:spcPts val="900"/>
              </a:spcBef>
              <a:spcAft>
                <a:spcPts val="0"/>
              </a:spcAft>
              <a:buNone/>
            </a:pPr>
            <a:r>
              <a:rPr lang="en-US" sz="3200" b="1" baseline="30000" dirty="0">
                <a:solidFill>
                  <a:schemeClr val="accent3">
                    <a:lumMod val="75000"/>
                  </a:schemeClr>
                </a:solidFill>
                <a:effectLst/>
                <a:latin typeface="+mn-lt"/>
                <a:ea typeface="Times New Roman" panose="02020603050405020304" pitchFamily="18" charset="0"/>
                <a:cs typeface="Segoe UI" panose="020B0502040204020203" pitchFamily="34" charset="0"/>
              </a:rPr>
              <a:t>5</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rPr>
              <a:t>And hope does not put us to shame, because God’s </a:t>
            </a:r>
            <a:r>
              <a:rPr lang="en-US" sz="3200" dirty="0">
                <a:solidFill>
                  <a:schemeClr val="accent1">
                    <a:lumMod val="20000"/>
                    <a:lumOff val="80000"/>
                  </a:schemeClr>
                </a:solidFill>
                <a:effectLst/>
                <a:latin typeface="+mn-lt"/>
                <a:ea typeface="Times New Roman" panose="02020603050405020304" pitchFamily="18" charset="0"/>
              </a:rPr>
              <a:t>love</a:t>
            </a:r>
            <a:r>
              <a:rPr lang="en-US" sz="3200" dirty="0">
                <a:effectLst/>
                <a:latin typeface="+mn-lt"/>
                <a:ea typeface="Times New Roman" panose="02020603050405020304" pitchFamily="18" charset="0"/>
              </a:rPr>
              <a:t> has been poured out into our hearts through the Holy Spirit, who has been given to us.</a:t>
            </a:r>
          </a:p>
        </p:txBody>
      </p:sp>
      <p:pic>
        <p:nvPicPr>
          <p:cNvPr id="5" name="Picture 4">
            <a:extLst>
              <a:ext uri="{FF2B5EF4-FFF2-40B4-BE49-F238E27FC236}">
                <a16:creationId xmlns:a16="http://schemas.microsoft.com/office/drawing/2014/main" id="{450C4126-F433-985F-821C-B6714DF9349D}"/>
              </a:ext>
            </a:extLst>
          </p:cNvPr>
          <p:cNvPicPr>
            <a:picLocks noChangeAspect="1"/>
          </p:cNvPicPr>
          <p:nvPr/>
        </p:nvPicPr>
        <p:blipFill>
          <a:blip r:embed="rId2"/>
          <a:stretch>
            <a:fillRect/>
          </a:stretch>
        </p:blipFill>
        <p:spPr>
          <a:xfrm>
            <a:off x="2722971" y="3091623"/>
            <a:ext cx="6349710" cy="3572945"/>
          </a:xfrm>
          <a:prstGeom prst="rect">
            <a:avLst/>
          </a:prstGeom>
        </p:spPr>
      </p:pic>
    </p:spTree>
    <p:extLst>
      <p:ext uri="{BB962C8B-B14F-4D97-AF65-F5344CB8AC3E}">
        <p14:creationId xmlns:p14="http://schemas.microsoft.com/office/powerpoint/2010/main" val="42257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5:6-8 	</a:t>
            </a:r>
            <a:r>
              <a:rPr lang="en-US" sz="3200" dirty="0">
                <a:solidFill>
                  <a:schemeClr val="accent6">
                    <a:lumMod val="40000"/>
                    <a:lumOff val="60000"/>
                  </a:schemeClr>
                </a:solidFill>
              </a:rPr>
              <a:t>(NEB)</a:t>
            </a:r>
            <a:r>
              <a:rPr lang="en-US" sz="3200" dirty="0"/>
              <a:t>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3696663"/>
          </a:xfrm>
        </p:spPr>
        <p:txBody>
          <a:bodyPr>
            <a:noAutofit/>
          </a:bodyPr>
          <a:lstStyle/>
          <a:p>
            <a:pPr marL="0" marR="0" indent="0">
              <a:spcBef>
                <a:spcPts val="900"/>
              </a:spcBef>
              <a:spcAft>
                <a:spcPts val="0"/>
              </a:spcAft>
              <a:buNone/>
            </a:pPr>
            <a:r>
              <a:rPr lang="en-US" sz="3200" b="1" baseline="30000" dirty="0">
                <a:solidFill>
                  <a:schemeClr val="accent6">
                    <a:lumMod val="40000"/>
                    <a:lumOff val="60000"/>
                  </a:schemeClr>
                </a:solidFill>
                <a:effectLst/>
                <a:latin typeface="+mn-lt"/>
                <a:ea typeface="Times New Roman" panose="02020603050405020304" pitchFamily="18" charset="0"/>
              </a:rPr>
              <a:t>6 </a:t>
            </a:r>
            <a:r>
              <a:rPr lang="en-US" sz="3200" dirty="0">
                <a:effectLst/>
                <a:latin typeface="+mn-lt"/>
                <a:ea typeface="Times New Roman" panose="02020603050405020304" pitchFamily="18" charset="0"/>
              </a:rPr>
              <a:t>For at the very time when we were still powerless, then Christ died for the wicked. </a:t>
            </a:r>
            <a:r>
              <a:rPr lang="en-US" sz="3200" b="1" baseline="30000" dirty="0">
                <a:solidFill>
                  <a:schemeClr val="accent6">
                    <a:lumMod val="40000"/>
                    <a:lumOff val="60000"/>
                  </a:schemeClr>
                </a:solidFill>
                <a:effectLst/>
                <a:latin typeface="+mn-lt"/>
                <a:ea typeface="Times New Roman" panose="02020603050405020304" pitchFamily="18" charset="0"/>
              </a:rPr>
              <a:t>7</a:t>
            </a:r>
            <a:r>
              <a:rPr lang="en-US" sz="3200" baseline="30000" dirty="0">
                <a:effectLst/>
                <a:latin typeface="+mn-lt"/>
                <a:ea typeface="Times New Roman" panose="02020603050405020304" pitchFamily="18" charset="0"/>
              </a:rPr>
              <a:t> </a:t>
            </a:r>
            <a:r>
              <a:rPr lang="en-US" sz="3200" dirty="0">
                <a:effectLst/>
                <a:latin typeface="+mn-lt"/>
                <a:ea typeface="Times New Roman" panose="02020603050405020304" pitchFamily="18" charset="0"/>
              </a:rPr>
              <a:t>Even for a just man one of us would hardly die, though perhaps for a good man one might actually brave death; </a:t>
            </a:r>
            <a:r>
              <a:rPr lang="en-US" sz="3200" baseline="30000" dirty="0">
                <a:solidFill>
                  <a:schemeClr val="accent6">
                    <a:lumMod val="40000"/>
                    <a:lumOff val="60000"/>
                  </a:schemeClr>
                </a:solidFill>
                <a:effectLst/>
                <a:latin typeface="+mn-lt"/>
                <a:ea typeface="Times New Roman" panose="02020603050405020304" pitchFamily="18" charset="0"/>
              </a:rPr>
              <a:t>8 </a:t>
            </a:r>
            <a:r>
              <a:rPr lang="en-US" sz="3200" dirty="0">
                <a:effectLst/>
                <a:latin typeface="+mn-lt"/>
                <a:ea typeface="Times New Roman" panose="02020603050405020304" pitchFamily="18" charset="0"/>
              </a:rPr>
              <a:t>but Christ died for us while we were yet sinners, and that is God's own proof of his love towards us. </a:t>
            </a:r>
          </a:p>
        </p:txBody>
      </p:sp>
    </p:spTree>
    <p:extLst>
      <p:ext uri="{BB962C8B-B14F-4D97-AF65-F5344CB8AC3E}">
        <p14:creationId xmlns:p14="http://schemas.microsoft.com/office/powerpoint/2010/main" val="18285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D75C-4732-808A-A50C-F10C18ACBC0D}"/>
              </a:ext>
            </a:extLst>
          </p:cNvPr>
          <p:cNvSpPr>
            <a:spLocks noGrp="1"/>
          </p:cNvSpPr>
          <p:nvPr>
            <p:ph type="title"/>
          </p:nvPr>
        </p:nvSpPr>
        <p:spPr/>
        <p:txBody>
          <a:bodyPr/>
          <a:lstStyle/>
          <a:p>
            <a:r>
              <a:rPr lang="en-US" dirty="0"/>
              <a:t>Romans Road </a:t>
            </a:r>
            <a:r>
              <a:rPr lang="en-US"/>
              <a:t>to Salvation</a:t>
            </a:r>
            <a:endParaRPr lang="en-US" dirty="0"/>
          </a:p>
        </p:txBody>
      </p:sp>
      <p:sp>
        <p:nvSpPr>
          <p:cNvPr id="3" name="Content Placeholder 2">
            <a:extLst>
              <a:ext uri="{FF2B5EF4-FFF2-40B4-BE49-F238E27FC236}">
                <a16:creationId xmlns:a16="http://schemas.microsoft.com/office/drawing/2014/main" id="{86223375-09ED-9AC7-1121-5F415B82016F}"/>
              </a:ext>
            </a:extLst>
          </p:cNvPr>
          <p:cNvSpPr>
            <a:spLocks noGrp="1"/>
          </p:cNvSpPr>
          <p:nvPr>
            <p:ph idx="1"/>
          </p:nvPr>
        </p:nvSpPr>
        <p:spPr>
          <a:xfrm>
            <a:off x="1506724" y="1698709"/>
            <a:ext cx="8861392" cy="4195481"/>
          </a:xfrm>
        </p:spPr>
        <p:txBody>
          <a:bodyPr>
            <a:normAutofit fontScale="92500" lnSpcReduction="10000"/>
          </a:bodyPr>
          <a:lstStyle/>
          <a:p>
            <a:pPr marL="0" indent="0">
              <a:buNone/>
            </a:pPr>
            <a:r>
              <a:rPr lang="en-US" sz="3200" b="0" dirty="0">
                <a:effectLst/>
                <a:latin typeface="system-ui"/>
                <a:hlinkClick r:id="rId2"/>
              </a:rPr>
              <a:t>Romans 3:23</a:t>
            </a:r>
            <a:r>
              <a:rPr lang="en-US" sz="3200" b="0" u="none" strike="noStrike" dirty="0">
                <a:solidFill>
                  <a:srgbClr val="081C2A"/>
                </a:solidFill>
                <a:effectLst/>
                <a:latin typeface="system-ui"/>
              </a:rPr>
              <a:t> 	</a:t>
            </a:r>
            <a:r>
              <a:rPr lang="en-US" sz="3200" u="none" strike="noStrike" dirty="0">
                <a:solidFill>
                  <a:schemeClr val="accent3">
                    <a:lumMod val="60000"/>
                    <a:lumOff val="40000"/>
                  </a:schemeClr>
                </a:solidFill>
                <a:effectLst/>
                <a:latin typeface="system-ui"/>
              </a:rPr>
              <a:t>For all have sinned</a:t>
            </a:r>
            <a:r>
              <a:rPr lang="en-US" sz="3200" b="0" u="none" strike="noStrike" dirty="0">
                <a:solidFill>
                  <a:schemeClr val="accent3">
                    <a:lumMod val="60000"/>
                    <a:lumOff val="40000"/>
                  </a:schemeClr>
                </a:solidFill>
                <a:effectLst/>
                <a:latin typeface="system-ui"/>
              </a:rPr>
              <a:t>…</a:t>
            </a:r>
          </a:p>
          <a:p>
            <a:pPr marL="0" indent="0">
              <a:buNone/>
            </a:pPr>
            <a:r>
              <a:rPr lang="en-US" sz="3200" b="0" dirty="0">
                <a:effectLst/>
                <a:latin typeface="system-ui"/>
                <a:hlinkClick r:id="rId3"/>
              </a:rPr>
              <a:t>Romans 6:23</a:t>
            </a:r>
            <a:r>
              <a:rPr lang="en-US" sz="3200" b="0" u="none" strike="noStrike" dirty="0">
                <a:solidFill>
                  <a:srgbClr val="081C2A"/>
                </a:solidFill>
                <a:effectLst/>
                <a:latin typeface="system-ui"/>
              </a:rPr>
              <a:t> 	</a:t>
            </a:r>
            <a:r>
              <a:rPr lang="en-US" sz="3200" b="0" u="none" strike="noStrike" dirty="0">
                <a:solidFill>
                  <a:schemeClr val="accent3">
                    <a:lumMod val="60000"/>
                    <a:lumOff val="40000"/>
                  </a:schemeClr>
                </a:solidFill>
                <a:effectLst/>
                <a:latin typeface="system-ui"/>
              </a:rPr>
              <a:t>...the wages of sin is death…</a:t>
            </a:r>
          </a:p>
          <a:p>
            <a:pPr marL="0" indent="0">
              <a:buNone/>
            </a:pPr>
            <a:r>
              <a:rPr lang="en-US" sz="3200" b="0" dirty="0">
                <a:solidFill>
                  <a:schemeClr val="bg2">
                    <a:lumMod val="20000"/>
                    <a:lumOff val="80000"/>
                  </a:schemeClr>
                </a:solidFill>
                <a:effectLst/>
                <a:latin typeface="system-ui"/>
                <a:hlinkClick r:id="rId4">
                  <a:extLst>
                    <a:ext uri="{A12FA001-AC4F-418D-AE19-62706E023703}">
                      <ahyp:hlinkClr xmlns:ahyp="http://schemas.microsoft.com/office/drawing/2018/hyperlinkcolor" val="tx"/>
                    </a:ext>
                  </a:extLst>
                </a:hlinkClick>
              </a:rPr>
              <a:t>Romans 5:8</a:t>
            </a:r>
            <a:r>
              <a:rPr lang="en-US" sz="3200" b="0" u="none" strike="noStrike" dirty="0">
                <a:solidFill>
                  <a:schemeClr val="bg2">
                    <a:lumMod val="20000"/>
                    <a:lumOff val="80000"/>
                  </a:schemeClr>
                </a:solidFill>
                <a:effectLst/>
                <a:latin typeface="system-ui"/>
              </a:rPr>
              <a:t> </a:t>
            </a:r>
            <a:r>
              <a:rPr lang="en-US" sz="3200" b="0" u="none" strike="noStrike" dirty="0">
                <a:solidFill>
                  <a:srgbClr val="081C2A"/>
                </a:solidFill>
                <a:effectLst/>
                <a:latin typeface="system-ui"/>
              </a:rPr>
              <a:t>	</a:t>
            </a:r>
            <a:r>
              <a:rPr lang="en-US" sz="3200" b="0" u="none" strike="noStrike" dirty="0">
                <a:solidFill>
                  <a:schemeClr val="accent3">
                    <a:lumMod val="60000"/>
                    <a:lumOff val="40000"/>
                  </a:schemeClr>
                </a:solidFill>
                <a:effectLst/>
                <a:latin typeface="system-ui"/>
              </a:rPr>
              <a:t>…Christ died for us.</a:t>
            </a:r>
            <a:endParaRPr lang="en-US" sz="3200" dirty="0">
              <a:latin typeface="system-ui"/>
            </a:endParaRPr>
          </a:p>
          <a:p>
            <a:pPr marL="0" indent="0">
              <a:buNone/>
            </a:pPr>
            <a:r>
              <a:rPr lang="en-US" sz="3200" b="0" dirty="0">
                <a:effectLst/>
                <a:latin typeface="system-ui"/>
                <a:hlinkClick r:id="rId5"/>
              </a:rPr>
              <a:t>Romans 10:9</a:t>
            </a:r>
            <a:r>
              <a:rPr lang="en-US" sz="3200" b="0" u="none" strike="noStrike" dirty="0">
                <a:solidFill>
                  <a:srgbClr val="081C2A"/>
                </a:solidFill>
                <a:effectLst/>
                <a:latin typeface="system-ui"/>
              </a:rPr>
              <a:t> 	</a:t>
            </a:r>
            <a:r>
              <a:rPr lang="en-US" sz="3200" b="0" u="none" strike="noStrike" dirty="0">
                <a:solidFill>
                  <a:schemeClr val="accent3">
                    <a:lumMod val="60000"/>
                    <a:lumOff val="40000"/>
                  </a:schemeClr>
                </a:solidFill>
                <a:effectLst/>
                <a:latin typeface="system-ui"/>
              </a:rPr>
              <a:t>…if you declare with your mouth “Jesus 				is Lord” and believe in your heart that God 				raised him from the dead, you will be saved.</a:t>
            </a:r>
          </a:p>
          <a:p>
            <a:pPr marL="0" indent="0">
              <a:buNone/>
            </a:pPr>
            <a:r>
              <a:rPr lang="en-US" sz="3200" b="0" dirty="0">
                <a:solidFill>
                  <a:schemeClr val="bg2">
                    <a:lumMod val="20000"/>
                    <a:lumOff val="80000"/>
                  </a:schemeClr>
                </a:solidFill>
                <a:effectLst/>
                <a:latin typeface="system-ui"/>
                <a:hlinkClick r:id="rId6">
                  <a:extLst>
                    <a:ext uri="{A12FA001-AC4F-418D-AE19-62706E023703}">
                      <ahyp:hlinkClr xmlns:ahyp="http://schemas.microsoft.com/office/drawing/2018/hyperlinkcolor" val="tx"/>
                    </a:ext>
                  </a:extLst>
                </a:hlinkClick>
              </a:rPr>
              <a:t>Romans 5:1</a:t>
            </a:r>
            <a:r>
              <a:rPr lang="en-US" sz="3200" b="0" u="none" strike="noStrike" dirty="0">
                <a:solidFill>
                  <a:schemeClr val="bg2">
                    <a:lumMod val="20000"/>
                    <a:lumOff val="80000"/>
                  </a:schemeClr>
                </a:solidFill>
                <a:effectLst/>
                <a:latin typeface="system-ui"/>
              </a:rPr>
              <a:t> </a:t>
            </a:r>
            <a:r>
              <a:rPr lang="en-US" sz="3200" b="0" u="none" strike="noStrike" dirty="0">
                <a:solidFill>
                  <a:srgbClr val="081C2A"/>
                </a:solidFill>
                <a:effectLst/>
                <a:latin typeface="system-ui"/>
              </a:rPr>
              <a:t>	</a:t>
            </a:r>
            <a:r>
              <a:rPr lang="en-US" sz="3200" b="0" u="none" strike="noStrike" dirty="0">
                <a:solidFill>
                  <a:schemeClr val="accent3">
                    <a:lumMod val="60000"/>
                    <a:lumOff val="40000"/>
                  </a:schemeClr>
                </a:solidFill>
                <a:effectLst/>
                <a:latin typeface="system-ui"/>
              </a:rPr>
              <a:t>…we have peace with God.</a:t>
            </a:r>
          </a:p>
          <a:p>
            <a:pPr marL="0" indent="0">
              <a:buNone/>
            </a:pPr>
            <a:r>
              <a:rPr lang="en-US" sz="3200" dirty="0">
                <a:solidFill>
                  <a:schemeClr val="accent3">
                    <a:lumMod val="60000"/>
                    <a:lumOff val="40000"/>
                  </a:schemeClr>
                </a:solidFill>
                <a:latin typeface="system-ui"/>
              </a:rPr>
              <a:t>                     		</a:t>
            </a:r>
            <a:endParaRPr lang="en-US" sz="3200" dirty="0"/>
          </a:p>
        </p:txBody>
      </p:sp>
      <p:pic>
        <p:nvPicPr>
          <p:cNvPr id="1026" name="Picture 2" descr="Going through S-curves is dangerous for all drivers, not only Tiger Woods -  The Globe and Mail">
            <a:extLst>
              <a:ext uri="{FF2B5EF4-FFF2-40B4-BE49-F238E27FC236}">
                <a16:creationId xmlns:a16="http://schemas.microsoft.com/office/drawing/2014/main" id="{55293A0D-4D3D-1AD6-914D-E34A411E3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089" y="1269194"/>
            <a:ext cx="8668661" cy="526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5:9-11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9</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Since we have now been justified by his blood, how much more shall we be saved from God’s wrath through him!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For if, while we were God’s enemies, we were reconciled to him through the death of his Son, how much more, having been reconciled, shall we be saved through his life!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11</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Not only is this so, but we also boast in God through our Lord Jesus Christ, through whom we have now received reconciliation.</a:t>
            </a:r>
            <a:r>
              <a:rPr lang="en-US" sz="3200" dirty="0">
                <a:effectLst/>
                <a:latin typeface="+mn-lt"/>
              </a:rPr>
              <a:t> </a:t>
            </a:r>
            <a:endParaRPr lang="en-US" sz="3200" dirty="0">
              <a:latin typeface="+mn-lt"/>
            </a:endParaRPr>
          </a:p>
        </p:txBody>
      </p:sp>
    </p:spTree>
    <p:extLst>
      <p:ext uri="{BB962C8B-B14F-4D97-AF65-F5344CB8AC3E}">
        <p14:creationId xmlns:p14="http://schemas.microsoft.com/office/powerpoint/2010/main" val="77550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1A6-90C6-D8D7-06AC-4886CE40C7EA}"/>
              </a:ext>
            </a:extLst>
          </p:cNvPr>
          <p:cNvSpPr>
            <a:spLocks noGrp="1"/>
          </p:cNvSpPr>
          <p:nvPr>
            <p:ph type="title"/>
          </p:nvPr>
        </p:nvSpPr>
        <p:spPr/>
        <p:txBody>
          <a:bodyPr/>
          <a:lstStyle/>
          <a:p>
            <a:pPr algn="ctr"/>
            <a:r>
              <a:rPr lang="en-US" sz="3600" dirty="0">
                <a:solidFill>
                  <a:schemeClr val="accent3">
                    <a:lumMod val="60000"/>
                    <a:lumOff val="40000"/>
                  </a:schemeClr>
                </a:solidFill>
              </a:rPr>
              <a:t>Correct Course</a:t>
            </a:r>
          </a:p>
        </p:txBody>
      </p:sp>
      <p:sp>
        <p:nvSpPr>
          <p:cNvPr id="3" name="Content Placeholder 2">
            <a:extLst>
              <a:ext uri="{FF2B5EF4-FFF2-40B4-BE49-F238E27FC236}">
                <a16:creationId xmlns:a16="http://schemas.microsoft.com/office/drawing/2014/main" id="{CD725022-475E-9AF4-857F-C8F46A76FAD1}"/>
              </a:ext>
            </a:extLst>
          </p:cNvPr>
          <p:cNvSpPr>
            <a:spLocks noGrp="1"/>
          </p:cNvSpPr>
          <p:nvPr>
            <p:ph idx="1"/>
          </p:nvPr>
        </p:nvSpPr>
        <p:spPr/>
        <p:txBody>
          <a:bodyPr/>
          <a:lstStyle/>
          <a:p>
            <a:endParaRPr lang="en-US"/>
          </a:p>
        </p:txBody>
      </p:sp>
      <p:cxnSp>
        <p:nvCxnSpPr>
          <p:cNvPr id="5" name="Straight Arrow Connector 4">
            <a:extLst>
              <a:ext uri="{FF2B5EF4-FFF2-40B4-BE49-F238E27FC236}">
                <a16:creationId xmlns:a16="http://schemas.microsoft.com/office/drawing/2014/main" id="{6C418767-74B5-38DB-C948-D7DB68F743E0}"/>
              </a:ext>
            </a:extLst>
          </p:cNvPr>
          <p:cNvCxnSpPr>
            <a:cxnSpLocks/>
          </p:cNvCxnSpPr>
          <p:nvPr/>
        </p:nvCxnSpPr>
        <p:spPr>
          <a:xfrm flipV="1">
            <a:off x="5348472" y="1152983"/>
            <a:ext cx="0" cy="5224371"/>
          </a:xfrm>
          <a:prstGeom prst="straightConnector1">
            <a:avLst/>
          </a:prstGeom>
          <a:ln w="38100">
            <a:solidFill>
              <a:schemeClr val="accent3">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Boat Birds Eye View Geometry Beebot Maths KS1 - Twinkl">
            <a:extLst>
              <a:ext uri="{FF2B5EF4-FFF2-40B4-BE49-F238E27FC236}">
                <a16:creationId xmlns:a16="http://schemas.microsoft.com/office/drawing/2014/main" id="{677E6C69-973E-553A-07D4-0A2C399CE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05" r="32639"/>
          <a:stretch/>
        </p:blipFill>
        <p:spPr bwMode="auto">
          <a:xfrm>
            <a:off x="4935416" y="5568461"/>
            <a:ext cx="820616" cy="1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5:9-11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9</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Since we have now been justified by his blood, </a:t>
            </a:r>
            <a:r>
              <a:rPr lang="en-US" sz="3200" dirty="0">
                <a:solidFill>
                  <a:srgbClr val="FFC000"/>
                </a:solidFill>
                <a:effectLst/>
                <a:latin typeface="+mn-lt"/>
                <a:ea typeface="Times New Roman" panose="02020603050405020304" pitchFamily="18" charset="0"/>
                <a:cs typeface="Segoe UI" panose="020B0502040204020203" pitchFamily="34" charset="0"/>
              </a:rPr>
              <a:t>how much more</a:t>
            </a:r>
            <a:r>
              <a:rPr lang="en-US" sz="3200" dirty="0">
                <a:effectLst/>
                <a:latin typeface="+mn-lt"/>
                <a:ea typeface="Times New Roman" panose="02020603050405020304" pitchFamily="18" charset="0"/>
                <a:cs typeface="Segoe UI" panose="020B0502040204020203" pitchFamily="34" charset="0"/>
              </a:rPr>
              <a:t> shall we be saved from God’s wrath through him!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For if, while we were God’s enemies, we were reconciled to him through the death of his Son, </a:t>
            </a:r>
            <a:r>
              <a:rPr lang="en-US" sz="3200" dirty="0">
                <a:solidFill>
                  <a:srgbClr val="FFC000"/>
                </a:solidFill>
                <a:effectLst/>
                <a:latin typeface="+mn-lt"/>
                <a:ea typeface="Times New Roman" panose="02020603050405020304" pitchFamily="18" charset="0"/>
                <a:cs typeface="Segoe UI" panose="020B0502040204020203" pitchFamily="34" charset="0"/>
              </a:rPr>
              <a:t>how much more</a:t>
            </a:r>
            <a:r>
              <a:rPr lang="en-US" sz="3200" dirty="0">
                <a:effectLst/>
                <a:latin typeface="+mn-lt"/>
                <a:ea typeface="Times New Roman" panose="02020603050405020304" pitchFamily="18" charset="0"/>
                <a:cs typeface="Segoe UI" panose="020B0502040204020203" pitchFamily="34" charset="0"/>
              </a:rPr>
              <a:t>, having been reconciled, shall we be saved through his life!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11</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Not only is this so, but we also boast in God through our Lord Jesus Christ, through whom we have now received reconciliation.</a:t>
            </a:r>
            <a:r>
              <a:rPr lang="en-US" sz="3200" dirty="0">
                <a:effectLst/>
                <a:latin typeface="+mn-lt"/>
              </a:rPr>
              <a:t> </a:t>
            </a:r>
            <a:endParaRPr lang="en-US" sz="3200" dirty="0">
              <a:latin typeface="+mn-lt"/>
            </a:endParaRPr>
          </a:p>
        </p:txBody>
      </p:sp>
    </p:spTree>
    <p:extLst>
      <p:ext uri="{BB962C8B-B14F-4D97-AF65-F5344CB8AC3E}">
        <p14:creationId xmlns:p14="http://schemas.microsoft.com/office/powerpoint/2010/main" val="305014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5:9-11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9</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Since we have now been justified by his blood, how much more shall we be saved from God’s wrath through him!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For if, while we were God’s enemies, we were </a:t>
            </a:r>
            <a:r>
              <a:rPr lang="en-US" sz="3200" dirty="0">
                <a:solidFill>
                  <a:srgbClr val="00B0F0"/>
                </a:solidFill>
                <a:effectLst/>
                <a:latin typeface="+mn-lt"/>
                <a:ea typeface="Times New Roman" panose="02020603050405020304" pitchFamily="18" charset="0"/>
                <a:cs typeface="Segoe UI" panose="020B0502040204020203" pitchFamily="34" charset="0"/>
              </a:rPr>
              <a:t>reconciled</a:t>
            </a:r>
            <a:r>
              <a:rPr lang="en-US" sz="3200" dirty="0">
                <a:effectLst/>
                <a:latin typeface="+mn-lt"/>
                <a:ea typeface="Times New Roman" panose="02020603050405020304" pitchFamily="18" charset="0"/>
                <a:cs typeface="Segoe UI" panose="020B0502040204020203" pitchFamily="34" charset="0"/>
              </a:rPr>
              <a:t> to him through the death of his Son, how much more, having been </a:t>
            </a:r>
            <a:r>
              <a:rPr lang="en-US" sz="3200" dirty="0">
                <a:solidFill>
                  <a:srgbClr val="00B0F0"/>
                </a:solidFill>
                <a:effectLst/>
                <a:latin typeface="+mn-lt"/>
                <a:ea typeface="Times New Roman" panose="02020603050405020304" pitchFamily="18" charset="0"/>
                <a:cs typeface="Segoe UI" panose="020B0502040204020203" pitchFamily="34" charset="0"/>
              </a:rPr>
              <a:t>reconciled</a:t>
            </a:r>
            <a:r>
              <a:rPr lang="en-US" sz="3200" dirty="0">
                <a:effectLst/>
                <a:latin typeface="+mn-lt"/>
                <a:ea typeface="Times New Roman" panose="02020603050405020304" pitchFamily="18" charset="0"/>
                <a:cs typeface="Segoe UI" panose="020B0502040204020203" pitchFamily="34" charset="0"/>
              </a:rPr>
              <a:t>, shall we be saved through his life!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11</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Not only is this so, but we also boast in God through our Lord Jesus Christ, through whom we have now received </a:t>
            </a:r>
            <a:r>
              <a:rPr lang="en-US" sz="3200" dirty="0">
                <a:solidFill>
                  <a:srgbClr val="00B0F0"/>
                </a:solidFill>
                <a:effectLst/>
                <a:latin typeface="+mn-lt"/>
                <a:ea typeface="Times New Roman" panose="02020603050405020304" pitchFamily="18" charset="0"/>
                <a:cs typeface="Segoe UI" panose="020B0502040204020203" pitchFamily="34" charset="0"/>
              </a:rPr>
              <a:t>reconciliation</a:t>
            </a:r>
            <a:r>
              <a:rPr lang="en-US" sz="3200" dirty="0">
                <a:effectLst/>
                <a:latin typeface="+mn-lt"/>
                <a:ea typeface="Times New Roman" panose="02020603050405020304" pitchFamily="18" charset="0"/>
                <a:cs typeface="Segoe UI" panose="020B0502040204020203" pitchFamily="34" charset="0"/>
              </a:rPr>
              <a:t>.</a:t>
            </a:r>
            <a:r>
              <a:rPr lang="en-US" sz="3200" dirty="0">
                <a:effectLst/>
                <a:latin typeface="+mn-lt"/>
              </a:rPr>
              <a:t> </a:t>
            </a:r>
            <a:endParaRPr lang="en-US" sz="3200" dirty="0">
              <a:latin typeface="+mn-lt"/>
            </a:endParaRPr>
          </a:p>
        </p:txBody>
      </p:sp>
    </p:spTree>
    <p:extLst>
      <p:ext uri="{BB962C8B-B14F-4D97-AF65-F5344CB8AC3E}">
        <p14:creationId xmlns:p14="http://schemas.microsoft.com/office/powerpoint/2010/main" val="28222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5:9-11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9</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Since we have now been justified </a:t>
            </a:r>
            <a:r>
              <a:rPr lang="en-US" sz="3200" dirty="0">
                <a:solidFill>
                  <a:schemeClr val="accent1">
                    <a:lumMod val="20000"/>
                    <a:lumOff val="80000"/>
                  </a:schemeClr>
                </a:solidFill>
                <a:effectLst/>
                <a:latin typeface="+mn-lt"/>
                <a:ea typeface="Times New Roman" panose="02020603050405020304" pitchFamily="18" charset="0"/>
                <a:cs typeface="Segoe UI" panose="020B0502040204020203" pitchFamily="34" charset="0"/>
              </a:rPr>
              <a:t>by his blood</a:t>
            </a:r>
            <a:r>
              <a:rPr lang="en-US" sz="3200" dirty="0">
                <a:effectLst/>
                <a:latin typeface="+mn-lt"/>
                <a:ea typeface="Times New Roman" panose="02020603050405020304" pitchFamily="18" charset="0"/>
                <a:cs typeface="Segoe UI" panose="020B0502040204020203" pitchFamily="34" charset="0"/>
              </a:rPr>
              <a:t>, how much more shall we be saved from God’s wrath through him!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For if, while we were God’s enemies, we were reconciled to him </a:t>
            </a:r>
            <a:r>
              <a:rPr lang="en-US" sz="3200" dirty="0">
                <a:solidFill>
                  <a:schemeClr val="accent1">
                    <a:lumMod val="20000"/>
                    <a:lumOff val="80000"/>
                  </a:schemeClr>
                </a:solidFill>
                <a:effectLst/>
                <a:latin typeface="+mn-lt"/>
                <a:ea typeface="Times New Roman" panose="02020603050405020304" pitchFamily="18" charset="0"/>
                <a:cs typeface="Segoe UI" panose="020B0502040204020203" pitchFamily="34" charset="0"/>
              </a:rPr>
              <a:t>through the death of his Son</a:t>
            </a:r>
            <a:r>
              <a:rPr lang="en-US" sz="3200" dirty="0">
                <a:effectLst/>
                <a:latin typeface="+mn-lt"/>
                <a:ea typeface="Times New Roman" panose="02020603050405020304" pitchFamily="18" charset="0"/>
                <a:cs typeface="Segoe UI" panose="020B0502040204020203" pitchFamily="34" charset="0"/>
              </a:rPr>
              <a:t>, how much more, having been reconciled, shall we be saved through his life!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11</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Not only is this so, but we also boast in God through our Lord Jesus Christ, through whom we have now received reconciliation.</a:t>
            </a:r>
            <a:r>
              <a:rPr lang="en-US" sz="3200" dirty="0">
                <a:effectLst/>
                <a:latin typeface="+mn-lt"/>
              </a:rPr>
              <a:t> </a:t>
            </a:r>
            <a:endParaRPr lang="en-US" sz="3200" dirty="0">
              <a:latin typeface="+mn-lt"/>
            </a:endParaRPr>
          </a:p>
        </p:txBody>
      </p:sp>
    </p:spTree>
    <p:extLst>
      <p:ext uri="{BB962C8B-B14F-4D97-AF65-F5344CB8AC3E}">
        <p14:creationId xmlns:p14="http://schemas.microsoft.com/office/powerpoint/2010/main" val="23666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5:9-11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9</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Since we have now been justified by his blood, how much more shall we be saved from God’s wrath through him!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For if, while we were God’s enemies, we were reconciled to him through the death of his Son, how much more, having been reconciled, shall we be saved through his life! </a:t>
            </a:r>
            <a:r>
              <a:rPr lang="en-US" sz="32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11</a:t>
            </a:r>
            <a:r>
              <a:rPr lang="en-US" sz="3200" b="1" baseline="30000" dirty="0">
                <a:effectLst/>
                <a:latin typeface="+mn-lt"/>
                <a:ea typeface="Times New Roman" panose="02020603050405020304" pitchFamily="18" charset="0"/>
                <a:cs typeface="Segoe UI" panose="020B0502040204020203" pitchFamily="34" charset="0"/>
              </a:rPr>
              <a:t> </a:t>
            </a:r>
            <a:r>
              <a:rPr lang="en-US" sz="3200" dirty="0">
                <a:effectLst/>
                <a:latin typeface="+mn-lt"/>
                <a:ea typeface="Times New Roman" panose="02020603050405020304" pitchFamily="18" charset="0"/>
                <a:cs typeface="Segoe UI" panose="020B0502040204020203" pitchFamily="34" charset="0"/>
              </a:rPr>
              <a:t>Not only is this so, but we also </a:t>
            </a:r>
            <a:r>
              <a:rPr lang="en-US" sz="3200" dirty="0">
                <a:solidFill>
                  <a:schemeClr val="accent1">
                    <a:lumMod val="20000"/>
                    <a:lumOff val="80000"/>
                  </a:schemeClr>
                </a:solidFill>
                <a:effectLst/>
                <a:latin typeface="+mn-lt"/>
                <a:ea typeface="Times New Roman" panose="02020603050405020304" pitchFamily="18" charset="0"/>
                <a:cs typeface="Segoe UI" panose="020B0502040204020203" pitchFamily="34" charset="0"/>
              </a:rPr>
              <a:t>boast</a:t>
            </a:r>
            <a:r>
              <a:rPr lang="en-US" sz="3200" dirty="0">
                <a:effectLst/>
                <a:latin typeface="+mn-lt"/>
                <a:ea typeface="Times New Roman" panose="02020603050405020304" pitchFamily="18" charset="0"/>
                <a:cs typeface="Segoe UI" panose="020B0502040204020203" pitchFamily="34" charset="0"/>
              </a:rPr>
              <a:t> in God through our Lord Jesus Christ, through whom we have now received </a:t>
            </a:r>
            <a:r>
              <a:rPr lang="en-US" sz="3200" dirty="0">
                <a:solidFill>
                  <a:srgbClr val="00B0F0"/>
                </a:solidFill>
                <a:effectLst/>
                <a:latin typeface="+mn-lt"/>
                <a:ea typeface="Times New Roman" panose="02020603050405020304" pitchFamily="18" charset="0"/>
                <a:cs typeface="Segoe UI" panose="020B0502040204020203" pitchFamily="34" charset="0"/>
              </a:rPr>
              <a:t>reconciliation</a:t>
            </a:r>
            <a:r>
              <a:rPr lang="en-US" sz="3200" dirty="0">
                <a:effectLst/>
                <a:latin typeface="+mn-lt"/>
                <a:ea typeface="Times New Roman" panose="02020603050405020304" pitchFamily="18" charset="0"/>
                <a:cs typeface="Segoe UI" panose="020B0502040204020203" pitchFamily="34" charset="0"/>
              </a:rPr>
              <a:t>.</a:t>
            </a:r>
            <a:r>
              <a:rPr lang="en-US" sz="3200" dirty="0">
                <a:effectLst/>
                <a:latin typeface="+mn-lt"/>
              </a:rPr>
              <a:t> </a:t>
            </a:r>
            <a:endParaRPr lang="en-US" sz="3200" dirty="0">
              <a:latin typeface="+mn-lt"/>
            </a:endParaRPr>
          </a:p>
        </p:txBody>
      </p:sp>
      <p:sp>
        <p:nvSpPr>
          <p:cNvPr id="4" name="TextBox 3">
            <a:extLst>
              <a:ext uri="{FF2B5EF4-FFF2-40B4-BE49-F238E27FC236}">
                <a16:creationId xmlns:a16="http://schemas.microsoft.com/office/drawing/2014/main" id="{5BF28A3F-840C-33EA-EDCA-16ACB8D43435}"/>
              </a:ext>
            </a:extLst>
          </p:cNvPr>
          <p:cNvSpPr txBox="1"/>
          <p:nvPr/>
        </p:nvSpPr>
        <p:spPr>
          <a:xfrm>
            <a:off x="1482572" y="1873187"/>
            <a:ext cx="8593698" cy="2062103"/>
          </a:xfrm>
          <a:prstGeom prst="rect">
            <a:avLst/>
          </a:prstGeom>
          <a:solidFill>
            <a:schemeClr val="tx1"/>
          </a:solidFill>
          <a:ln w="38100">
            <a:solidFill>
              <a:srgbClr val="00B0F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6AAC90">
                    <a:lumMod val="50000"/>
                  </a:srgbClr>
                </a:solidFill>
                <a:effectLst/>
                <a:uLnTx/>
                <a:uFillTx/>
                <a:latin typeface="Century Gothic" panose="020B0502020202020204"/>
                <a:ea typeface="+mn-ea"/>
                <a:cs typeface="+mn-cs"/>
              </a:rPr>
              <a:t>6 </a:t>
            </a:r>
            <a:r>
              <a:rPr kumimoji="0" lang="en-US" sz="3200" b="0"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Being confident of this, that he who began a good work in you will carry it on to completion until the day of Christ Jesus.		   									</a:t>
            </a:r>
            <a:r>
              <a:rPr kumimoji="0" lang="en-US" sz="3200" b="1" i="0" u="none" strike="noStrike" kern="1200" cap="none" spc="0" normalizeH="0" baseline="0" noProof="0">
                <a:ln>
                  <a:noFill/>
                </a:ln>
                <a:solidFill>
                  <a:srgbClr val="6AAC90">
                    <a:lumMod val="50000"/>
                  </a:srgbClr>
                </a:solidFill>
                <a:effectLst/>
                <a:uLnTx/>
                <a:uFillTx/>
                <a:latin typeface="Century Gothic" panose="020B0502020202020204"/>
                <a:ea typeface="+mn-ea"/>
                <a:cs typeface="+mn-cs"/>
              </a:rPr>
              <a:t>Philippians </a:t>
            </a:r>
            <a:r>
              <a:rPr kumimoji="0" lang="en-US" sz="3200" b="1" i="0" u="none" strike="noStrike" kern="1200" cap="none" spc="0" normalizeH="0" baseline="0" noProof="0" dirty="0">
                <a:ln>
                  <a:noFill/>
                </a:ln>
                <a:solidFill>
                  <a:srgbClr val="6AAC90">
                    <a:lumMod val="50000"/>
                  </a:srgbClr>
                </a:solidFill>
                <a:effectLst/>
                <a:uLnTx/>
                <a:uFillTx/>
                <a:latin typeface="Century Gothic" panose="020B0502020202020204"/>
                <a:ea typeface="+mn-ea"/>
                <a:cs typeface="+mn-cs"/>
              </a:rPr>
              <a:t>1:6</a:t>
            </a:r>
          </a:p>
        </p:txBody>
      </p:sp>
    </p:spTree>
    <p:extLst>
      <p:ext uri="{BB962C8B-B14F-4D97-AF65-F5344CB8AC3E}">
        <p14:creationId xmlns:p14="http://schemas.microsoft.com/office/powerpoint/2010/main" val="230831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BA7E8-EC58-37A1-E643-9566C1F90D0C}"/>
              </a:ext>
            </a:extLst>
          </p:cNvPr>
          <p:cNvSpPr>
            <a:spLocks noGrp="1"/>
          </p:cNvSpPr>
          <p:nvPr>
            <p:ph idx="1"/>
          </p:nvPr>
        </p:nvSpPr>
        <p:spPr>
          <a:xfrm>
            <a:off x="1103312" y="1257300"/>
            <a:ext cx="9085717" cy="4991099"/>
          </a:xfrm>
        </p:spPr>
        <p:txBody>
          <a:bodyPr>
            <a:normAutofit/>
          </a:bodyPr>
          <a:lstStyle/>
          <a:p>
            <a:pPr marL="0" indent="0">
              <a:buNone/>
            </a:pPr>
            <a:r>
              <a:rPr lang="en-US" sz="4000" dirty="0">
                <a:effectLst/>
                <a:latin typeface="+mn-lt"/>
                <a:ea typeface="Times New Roman" panose="02020603050405020304" pitchFamily="18" charset="0"/>
              </a:rPr>
              <a:t>“The whole Christian life is built upon the pattern of ‘</a:t>
            </a:r>
            <a:r>
              <a:rPr lang="en-US" sz="4000" i="1" dirty="0">
                <a:effectLst/>
                <a:latin typeface="+mn-lt"/>
                <a:ea typeface="Times New Roman" panose="02020603050405020304" pitchFamily="18" charset="0"/>
              </a:rPr>
              <a:t>become what you are</a:t>
            </a:r>
            <a:r>
              <a:rPr lang="en-US" sz="4000" dirty="0">
                <a:effectLst/>
                <a:latin typeface="+mn-lt"/>
                <a:ea typeface="Times New Roman" panose="02020603050405020304" pitchFamily="18" charset="0"/>
              </a:rPr>
              <a:t>.’ </a:t>
            </a:r>
            <a:r>
              <a:rPr lang="en-US" sz="4000" dirty="0">
                <a:latin typeface="+mn-lt"/>
                <a:ea typeface="Times New Roman" panose="02020603050405020304" pitchFamily="18" charset="0"/>
              </a:rPr>
              <a:t>A</a:t>
            </a:r>
            <a:r>
              <a:rPr lang="en-US" sz="4000" dirty="0">
                <a:effectLst/>
                <a:latin typeface="+mn-lt"/>
                <a:ea typeface="Times New Roman" panose="02020603050405020304" pitchFamily="18" charset="0"/>
              </a:rPr>
              <a:t>ll things</a:t>
            </a:r>
            <a:r>
              <a:rPr lang="en-US" sz="4000" i="1" dirty="0">
                <a:effectLst/>
                <a:latin typeface="+mn-lt"/>
                <a:ea typeface="Times New Roman" panose="02020603050405020304" pitchFamily="18" charset="0"/>
              </a:rPr>
              <a:t> are</a:t>
            </a:r>
            <a:r>
              <a:rPr lang="en-US" sz="4000" dirty="0">
                <a:effectLst/>
                <a:latin typeface="+mn-lt"/>
                <a:ea typeface="Times New Roman" panose="02020603050405020304" pitchFamily="18" charset="0"/>
              </a:rPr>
              <a:t> yours – all is </a:t>
            </a:r>
            <a:r>
              <a:rPr lang="en-US" sz="4000" i="1" dirty="0">
                <a:effectLst/>
                <a:latin typeface="+mn-lt"/>
                <a:ea typeface="Times New Roman" panose="02020603050405020304" pitchFamily="18" charset="0"/>
              </a:rPr>
              <a:t>to be made</a:t>
            </a:r>
            <a:r>
              <a:rPr lang="en-US" sz="4000" dirty="0">
                <a:effectLst/>
                <a:latin typeface="+mn-lt"/>
                <a:ea typeface="Times New Roman" panose="02020603050405020304" pitchFamily="18" charset="0"/>
              </a:rPr>
              <a:t> yours, in Christ.” </a:t>
            </a:r>
          </a:p>
          <a:p>
            <a:pPr marL="0" indent="0">
              <a:buNone/>
            </a:pPr>
            <a:endParaRPr lang="en-US" sz="1800" dirty="0">
              <a:solidFill>
                <a:schemeClr val="accent4">
                  <a:lumMod val="40000"/>
                  <a:lumOff val="60000"/>
                </a:schemeClr>
              </a:solidFill>
              <a:latin typeface="+mn-lt"/>
              <a:ea typeface="Times New Roman" panose="02020603050405020304" pitchFamily="18" charset="0"/>
            </a:endParaRPr>
          </a:p>
          <a:p>
            <a:pPr marL="0" indent="0">
              <a:buNone/>
            </a:pPr>
            <a:r>
              <a:rPr lang="en-US" sz="4000" dirty="0">
                <a:solidFill>
                  <a:schemeClr val="accent4">
                    <a:lumMod val="40000"/>
                    <a:lumOff val="60000"/>
                  </a:schemeClr>
                </a:solidFill>
                <a:effectLst/>
                <a:latin typeface="+mn-lt"/>
                <a:ea typeface="Times New Roman" panose="02020603050405020304" pitchFamily="18" charset="0"/>
              </a:rPr>
              <a:t>									– John AT Robinson</a:t>
            </a:r>
          </a:p>
          <a:p>
            <a:pPr marL="0" indent="0">
              <a:buNone/>
            </a:pPr>
            <a:endParaRPr lang="en-US" sz="4000" dirty="0"/>
          </a:p>
        </p:txBody>
      </p:sp>
    </p:spTree>
    <p:extLst>
      <p:ext uri="{BB962C8B-B14F-4D97-AF65-F5344CB8AC3E}">
        <p14:creationId xmlns:p14="http://schemas.microsoft.com/office/powerpoint/2010/main" val="89313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1A6-90C6-D8D7-06AC-4886CE40C7EA}"/>
              </a:ext>
            </a:extLst>
          </p:cNvPr>
          <p:cNvSpPr>
            <a:spLocks noGrp="1"/>
          </p:cNvSpPr>
          <p:nvPr>
            <p:ph type="title"/>
          </p:nvPr>
        </p:nvSpPr>
        <p:spPr/>
        <p:txBody>
          <a:bodyPr/>
          <a:lstStyle/>
          <a:p>
            <a:pPr algn="ctr"/>
            <a:r>
              <a:rPr lang="en-US" sz="3600" dirty="0">
                <a:solidFill>
                  <a:schemeClr val="accent3">
                    <a:lumMod val="60000"/>
                    <a:lumOff val="40000"/>
                  </a:schemeClr>
                </a:solidFill>
              </a:rPr>
              <a:t>Correct Course</a:t>
            </a:r>
          </a:p>
        </p:txBody>
      </p:sp>
      <p:cxnSp>
        <p:nvCxnSpPr>
          <p:cNvPr id="5" name="Straight Arrow Connector 4">
            <a:extLst>
              <a:ext uri="{FF2B5EF4-FFF2-40B4-BE49-F238E27FC236}">
                <a16:creationId xmlns:a16="http://schemas.microsoft.com/office/drawing/2014/main" id="{6C418767-74B5-38DB-C948-D7DB68F743E0}"/>
              </a:ext>
            </a:extLst>
          </p:cNvPr>
          <p:cNvCxnSpPr>
            <a:cxnSpLocks/>
          </p:cNvCxnSpPr>
          <p:nvPr/>
        </p:nvCxnSpPr>
        <p:spPr>
          <a:xfrm flipV="1">
            <a:off x="5348472" y="1152983"/>
            <a:ext cx="0" cy="5224371"/>
          </a:xfrm>
          <a:prstGeom prst="straightConnector1">
            <a:avLst/>
          </a:prstGeom>
          <a:ln w="38100">
            <a:solidFill>
              <a:schemeClr val="accent3">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6920F68-29BE-843A-E1AD-3A3AD64424FB}"/>
              </a:ext>
            </a:extLst>
          </p:cNvPr>
          <p:cNvCxnSpPr>
            <a:cxnSpLocks/>
          </p:cNvCxnSpPr>
          <p:nvPr/>
        </p:nvCxnSpPr>
        <p:spPr>
          <a:xfrm flipV="1">
            <a:off x="5348472" y="2790092"/>
            <a:ext cx="3326605" cy="358726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Boat Birds Eye View Geometry Beebot Maths KS1 - Twinkl">
            <a:extLst>
              <a:ext uri="{FF2B5EF4-FFF2-40B4-BE49-F238E27FC236}">
                <a16:creationId xmlns:a16="http://schemas.microsoft.com/office/drawing/2014/main" id="{677E6C69-973E-553A-07D4-0A2C399CE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05" r="32639"/>
          <a:stretch/>
        </p:blipFill>
        <p:spPr bwMode="auto">
          <a:xfrm rot="2583229">
            <a:off x="5138785" y="5562158"/>
            <a:ext cx="820616" cy="1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378 0.00833 L 0.13281 -0.25602 " pathEditMode="relative" ptsTypes="AA">
                                      <p:cBhvr>
                                        <p:cTn id="6" dur="2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1A6-90C6-D8D7-06AC-4886CE40C7EA}"/>
              </a:ext>
            </a:extLst>
          </p:cNvPr>
          <p:cNvSpPr>
            <a:spLocks noGrp="1"/>
          </p:cNvSpPr>
          <p:nvPr>
            <p:ph type="title"/>
          </p:nvPr>
        </p:nvSpPr>
        <p:spPr/>
        <p:txBody>
          <a:bodyPr/>
          <a:lstStyle/>
          <a:p>
            <a:pPr algn="ctr"/>
            <a:r>
              <a:rPr lang="en-US" sz="3600" dirty="0">
                <a:solidFill>
                  <a:schemeClr val="accent3">
                    <a:lumMod val="60000"/>
                    <a:lumOff val="40000"/>
                  </a:schemeClr>
                </a:solidFill>
              </a:rPr>
              <a:t>Correct Course</a:t>
            </a:r>
          </a:p>
        </p:txBody>
      </p:sp>
      <p:cxnSp>
        <p:nvCxnSpPr>
          <p:cNvPr id="5" name="Straight Arrow Connector 4">
            <a:extLst>
              <a:ext uri="{FF2B5EF4-FFF2-40B4-BE49-F238E27FC236}">
                <a16:creationId xmlns:a16="http://schemas.microsoft.com/office/drawing/2014/main" id="{6C418767-74B5-38DB-C948-D7DB68F743E0}"/>
              </a:ext>
            </a:extLst>
          </p:cNvPr>
          <p:cNvCxnSpPr>
            <a:cxnSpLocks/>
          </p:cNvCxnSpPr>
          <p:nvPr/>
        </p:nvCxnSpPr>
        <p:spPr>
          <a:xfrm flipV="1">
            <a:off x="5348472" y="1152983"/>
            <a:ext cx="0" cy="5224371"/>
          </a:xfrm>
          <a:prstGeom prst="straightConnector1">
            <a:avLst/>
          </a:prstGeom>
          <a:ln w="38100">
            <a:solidFill>
              <a:schemeClr val="accent3">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6920F68-29BE-843A-E1AD-3A3AD64424FB}"/>
              </a:ext>
            </a:extLst>
          </p:cNvPr>
          <p:cNvCxnSpPr>
            <a:cxnSpLocks/>
          </p:cNvCxnSpPr>
          <p:nvPr/>
        </p:nvCxnSpPr>
        <p:spPr>
          <a:xfrm flipH="1" flipV="1">
            <a:off x="3282462" y="2461846"/>
            <a:ext cx="3892061" cy="2497016"/>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DA53AC9-F0A1-0037-6EB7-5411C1DFF078}"/>
              </a:ext>
            </a:extLst>
          </p:cNvPr>
          <p:cNvCxnSpPr>
            <a:cxnSpLocks/>
          </p:cNvCxnSpPr>
          <p:nvPr/>
        </p:nvCxnSpPr>
        <p:spPr>
          <a:xfrm flipV="1">
            <a:off x="5348472" y="4734232"/>
            <a:ext cx="1495057" cy="1643122"/>
          </a:xfrm>
          <a:prstGeom prst="straightConnector1">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8" name="Picture 4" descr="Boat Birds Eye View Geometry Beebot Maths KS1 - Twinkl">
            <a:extLst>
              <a:ext uri="{FF2B5EF4-FFF2-40B4-BE49-F238E27FC236}">
                <a16:creationId xmlns:a16="http://schemas.microsoft.com/office/drawing/2014/main" id="{677E6C69-973E-553A-07D4-0A2C399CE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05" r="32639"/>
          <a:stretch/>
        </p:blipFill>
        <p:spPr bwMode="auto">
          <a:xfrm rot="18128876">
            <a:off x="4222933" y="2728865"/>
            <a:ext cx="820616" cy="1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0846 0.23982 L -2.91667E-6 -3.46945E-18 " pathEditMode="relative" rAng="0" ptsTypes="AA">
                                      <p:cBhvr>
                                        <p:cTn id="6" dur="2000" fill="hold"/>
                                        <p:tgtEl>
                                          <p:spTgt spid="1028"/>
                                        </p:tgtEl>
                                        <p:attrNameLst>
                                          <p:attrName>ppt_x</p:attrName>
                                          <p:attrName>ppt_y</p:attrName>
                                        </p:attrNameLst>
                                      </p:cBhvr>
                                      <p:rCtr x="-10273"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1A6-90C6-D8D7-06AC-4886CE40C7EA}"/>
              </a:ext>
            </a:extLst>
          </p:cNvPr>
          <p:cNvSpPr>
            <a:spLocks noGrp="1"/>
          </p:cNvSpPr>
          <p:nvPr>
            <p:ph type="title"/>
          </p:nvPr>
        </p:nvSpPr>
        <p:spPr/>
        <p:txBody>
          <a:bodyPr/>
          <a:lstStyle/>
          <a:p>
            <a:pPr algn="ctr"/>
            <a:r>
              <a:rPr lang="en-US" sz="3600" dirty="0">
                <a:solidFill>
                  <a:schemeClr val="accent3">
                    <a:lumMod val="60000"/>
                    <a:lumOff val="40000"/>
                  </a:schemeClr>
                </a:solidFill>
              </a:rPr>
              <a:t>Correct Course</a:t>
            </a:r>
          </a:p>
        </p:txBody>
      </p:sp>
      <p:sp>
        <p:nvSpPr>
          <p:cNvPr id="3" name="Content Placeholder 2">
            <a:extLst>
              <a:ext uri="{FF2B5EF4-FFF2-40B4-BE49-F238E27FC236}">
                <a16:creationId xmlns:a16="http://schemas.microsoft.com/office/drawing/2014/main" id="{CD725022-475E-9AF4-857F-C8F46A76FAD1}"/>
              </a:ext>
            </a:extLst>
          </p:cNvPr>
          <p:cNvSpPr>
            <a:spLocks noGrp="1"/>
          </p:cNvSpPr>
          <p:nvPr>
            <p:ph idx="1"/>
          </p:nvPr>
        </p:nvSpPr>
        <p:spPr/>
        <p:txBody>
          <a:bodyPr/>
          <a:lstStyle/>
          <a:p>
            <a:endParaRPr lang="en-US"/>
          </a:p>
        </p:txBody>
      </p:sp>
      <p:cxnSp>
        <p:nvCxnSpPr>
          <p:cNvPr id="5" name="Straight Arrow Connector 4">
            <a:extLst>
              <a:ext uri="{FF2B5EF4-FFF2-40B4-BE49-F238E27FC236}">
                <a16:creationId xmlns:a16="http://schemas.microsoft.com/office/drawing/2014/main" id="{6C418767-74B5-38DB-C948-D7DB68F743E0}"/>
              </a:ext>
            </a:extLst>
          </p:cNvPr>
          <p:cNvCxnSpPr>
            <a:cxnSpLocks/>
          </p:cNvCxnSpPr>
          <p:nvPr/>
        </p:nvCxnSpPr>
        <p:spPr>
          <a:xfrm flipV="1">
            <a:off x="5348472" y="1152983"/>
            <a:ext cx="0" cy="5224371"/>
          </a:xfrm>
          <a:prstGeom prst="straightConnector1">
            <a:avLst/>
          </a:prstGeom>
          <a:ln w="38100">
            <a:solidFill>
              <a:schemeClr val="accent3">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6920F68-29BE-843A-E1AD-3A3AD64424FB}"/>
              </a:ext>
            </a:extLst>
          </p:cNvPr>
          <p:cNvCxnSpPr>
            <a:cxnSpLocks/>
          </p:cNvCxnSpPr>
          <p:nvPr/>
        </p:nvCxnSpPr>
        <p:spPr>
          <a:xfrm flipV="1">
            <a:off x="4196862" y="1152983"/>
            <a:ext cx="2646667" cy="2276017"/>
          </a:xfrm>
          <a:prstGeom prst="straightConnector1">
            <a:avLst/>
          </a:prstGeom>
          <a:ln w="38100">
            <a:solidFill>
              <a:srgbClr val="FF93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B14A98A-770E-EDD4-5209-F91EE7A790EA}"/>
              </a:ext>
            </a:extLst>
          </p:cNvPr>
          <p:cNvCxnSpPr>
            <a:cxnSpLocks/>
          </p:cNvCxnSpPr>
          <p:nvPr/>
        </p:nvCxnSpPr>
        <p:spPr>
          <a:xfrm flipV="1">
            <a:off x="5348472" y="4734232"/>
            <a:ext cx="1495057" cy="1643122"/>
          </a:xfrm>
          <a:prstGeom prst="straightConnector1">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A3A578-A5C6-B8BC-C4C4-E4A728BD5B67}"/>
              </a:ext>
            </a:extLst>
          </p:cNvPr>
          <p:cNvCxnSpPr>
            <a:cxnSpLocks/>
          </p:cNvCxnSpPr>
          <p:nvPr/>
        </p:nvCxnSpPr>
        <p:spPr>
          <a:xfrm flipH="1" flipV="1">
            <a:off x="4454013" y="3185652"/>
            <a:ext cx="2389516" cy="1548580"/>
          </a:xfrm>
          <a:prstGeom prst="straightConnector1">
            <a:avLst/>
          </a:prstGeom>
          <a:ln w="38100">
            <a:solidFill>
              <a:srgbClr val="00B0F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8" name="Picture 4" descr="Boat Birds Eye View Geometry Beebot Maths KS1 - Twinkl">
            <a:extLst>
              <a:ext uri="{FF2B5EF4-FFF2-40B4-BE49-F238E27FC236}">
                <a16:creationId xmlns:a16="http://schemas.microsoft.com/office/drawing/2014/main" id="{677E6C69-973E-553A-07D4-0A2C399CE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05" r="32639"/>
          <a:stretch/>
        </p:blipFill>
        <p:spPr bwMode="auto">
          <a:xfrm rot="2854696">
            <a:off x="4106256" y="2544381"/>
            <a:ext cx="820616" cy="1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9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468 0.00787 L 0.06966 -0.10162 " pathEditMode="relative" rAng="0" ptsTypes="AA">
                                      <p:cBhvr>
                                        <p:cTn id="6" dur="2000" fill="hold"/>
                                        <p:tgtEl>
                                          <p:spTgt spid="1028"/>
                                        </p:tgtEl>
                                        <p:attrNameLst>
                                          <p:attrName>ppt_x</p:attrName>
                                          <p:attrName>ppt_y</p:attrName>
                                        </p:attrNameLst>
                                      </p:cBhvr>
                                      <p:rCtr x="3711"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A1A6-90C6-D8D7-06AC-4886CE40C7EA}"/>
              </a:ext>
            </a:extLst>
          </p:cNvPr>
          <p:cNvSpPr>
            <a:spLocks noGrp="1"/>
          </p:cNvSpPr>
          <p:nvPr>
            <p:ph type="title"/>
          </p:nvPr>
        </p:nvSpPr>
        <p:spPr/>
        <p:txBody>
          <a:bodyPr/>
          <a:lstStyle/>
          <a:p>
            <a:pPr algn="ctr"/>
            <a:r>
              <a:rPr lang="en-US" sz="3600" dirty="0">
                <a:solidFill>
                  <a:schemeClr val="accent3">
                    <a:lumMod val="60000"/>
                    <a:lumOff val="40000"/>
                  </a:schemeClr>
                </a:solidFill>
              </a:rPr>
              <a:t>Correct Course</a:t>
            </a:r>
          </a:p>
        </p:txBody>
      </p:sp>
      <p:sp>
        <p:nvSpPr>
          <p:cNvPr id="3" name="Content Placeholder 2">
            <a:extLst>
              <a:ext uri="{FF2B5EF4-FFF2-40B4-BE49-F238E27FC236}">
                <a16:creationId xmlns:a16="http://schemas.microsoft.com/office/drawing/2014/main" id="{CD725022-475E-9AF4-857F-C8F46A76FAD1}"/>
              </a:ext>
            </a:extLst>
          </p:cNvPr>
          <p:cNvSpPr>
            <a:spLocks noGrp="1"/>
          </p:cNvSpPr>
          <p:nvPr>
            <p:ph idx="1"/>
          </p:nvPr>
        </p:nvSpPr>
        <p:spPr/>
        <p:txBody>
          <a:bodyPr/>
          <a:lstStyle/>
          <a:p>
            <a:endParaRPr lang="en-US"/>
          </a:p>
        </p:txBody>
      </p:sp>
      <p:cxnSp>
        <p:nvCxnSpPr>
          <p:cNvPr id="5" name="Straight Arrow Connector 4">
            <a:extLst>
              <a:ext uri="{FF2B5EF4-FFF2-40B4-BE49-F238E27FC236}">
                <a16:creationId xmlns:a16="http://schemas.microsoft.com/office/drawing/2014/main" id="{6C418767-74B5-38DB-C948-D7DB68F743E0}"/>
              </a:ext>
            </a:extLst>
          </p:cNvPr>
          <p:cNvCxnSpPr>
            <a:cxnSpLocks/>
          </p:cNvCxnSpPr>
          <p:nvPr/>
        </p:nvCxnSpPr>
        <p:spPr>
          <a:xfrm flipV="1">
            <a:off x="5348472" y="1152983"/>
            <a:ext cx="0" cy="5224371"/>
          </a:xfrm>
          <a:prstGeom prst="straightConnector1">
            <a:avLst/>
          </a:prstGeom>
          <a:ln w="38100">
            <a:solidFill>
              <a:schemeClr val="accent3">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B074468-15F4-E50A-BB6E-1B741797D562}"/>
              </a:ext>
            </a:extLst>
          </p:cNvPr>
          <p:cNvCxnSpPr>
            <a:cxnSpLocks/>
          </p:cNvCxnSpPr>
          <p:nvPr/>
        </p:nvCxnSpPr>
        <p:spPr>
          <a:xfrm flipV="1">
            <a:off x="5348472" y="4734232"/>
            <a:ext cx="1495057" cy="1643122"/>
          </a:xfrm>
          <a:prstGeom prst="straightConnector1">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F333E0-7685-722D-31CC-637F5898C92D}"/>
              </a:ext>
            </a:extLst>
          </p:cNvPr>
          <p:cNvCxnSpPr>
            <a:cxnSpLocks/>
          </p:cNvCxnSpPr>
          <p:nvPr/>
        </p:nvCxnSpPr>
        <p:spPr>
          <a:xfrm flipH="1" flipV="1">
            <a:off x="4454013" y="3185652"/>
            <a:ext cx="2389516" cy="1548580"/>
          </a:xfrm>
          <a:prstGeom prst="straightConnector1">
            <a:avLst/>
          </a:prstGeom>
          <a:ln w="38100">
            <a:solidFill>
              <a:srgbClr val="00B0F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E4C3CC-00BF-8ED5-3861-2BF1ACE6A83E}"/>
              </a:ext>
            </a:extLst>
          </p:cNvPr>
          <p:cNvCxnSpPr>
            <a:cxnSpLocks/>
          </p:cNvCxnSpPr>
          <p:nvPr/>
        </p:nvCxnSpPr>
        <p:spPr>
          <a:xfrm flipV="1">
            <a:off x="4454013" y="2403987"/>
            <a:ext cx="894459" cy="781665"/>
          </a:xfrm>
          <a:prstGeom prst="straightConnector1">
            <a:avLst/>
          </a:prstGeom>
          <a:ln w="38100">
            <a:solidFill>
              <a:srgbClr val="FF93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8" name="Picture 4" descr="Boat Birds Eye View Geometry Beebot Maths KS1 - Twinkl">
            <a:extLst>
              <a:ext uri="{FF2B5EF4-FFF2-40B4-BE49-F238E27FC236}">
                <a16:creationId xmlns:a16="http://schemas.microsoft.com/office/drawing/2014/main" id="{677E6C69-973E-553A-07D4-0A2C399CE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05" r="32639"/>
          <a:stretch/>
        </p:blipFill>
        <p:spPr bwMode="auto">
          <a:xfrm>
            <a:off x="4952222" y="1847696"/>
            <a:ext cx="820616" cy="1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Special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endParaRPr lang="en-US" sz="3300" dirty="0"/>
          </a:p>
          <a:p>
            <a:pPr>
              <a:buFont typeface="Arial" panose="020B0604020202020204" pitchFamily="34" charset="0"/>
              <a:buChar char="•"/>
            </a:pPr>
            <a:endParaRPr lang="en-US" sz="2800" dirty="0"/>
          </a:p>
        </p:txBody>
      </p:sp>
      <p:sp>
        <p:nvSpPr>
          <p:cNvPr id="4" name="Content Placeholder 2">
            <a:extLst>
              <a:ext uri="{FF2B5EF4-FFF2-40B4-BE49-F238E27FC236}">
                <a16:creationId xmlns:a16="http://schemas.microsoft.com/office/drawing/2014/main" id="{B9CB9535-052E-7333-2AF7-E7FAC234A838}"/>
              </a:ext>
            </a:extLst>
          </p:cNvPr>
          <p:cNvSpPr txBox="1">
            <a:spLocks/>
          </p:cNvSpPr>
          <p:nvPr/>
        </p:nvSpPr>
        <p:spPr>
          <a:xfrm>
            <a:off x="423858" y="3461658"/>
            <a:ext cx="11304119" cy="2792181"/>
          </a:xfrm>
          <a:prstGeom prst="rect">
            <a:avLst/>
          </a:prstGeom>
          <a:solidFill>
            <a:schemeClr val="bg2">
              <a:lumMod val="75000"/>
            </a:schemeClr>
          </a:solidFill>
          <a:ln>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30000" noProof="0" dirty="0">
                <a:ln>
                  <a:noFill/>
                </a:ln>
                <a:solidFill>
                  <a:srgbClr val="E6B729"/>
                </a:solidFill>
                <a:effectLst/>
                <a:uLnTx/>
                <a:uFillTx/>
                <a:latin typeface="Century Gothic" panose="020B0502020202020204"/>
                <a:ea typeface="+mj-ea"/>
                <a:cs typeface="+mj-cs"/>
              </a:rPr>
              <a:t>6</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God "will give to each person according to what he has done.” </a:t>
            </a:r>
            <a:r>
              <a:rPr kumimoji="0" lang="en-US" sz="3200" b="1" i="0" u="none" strike="noStrike" kern="1200" cap="none" spc="0" normalizeH="0" baseline="30000" noProof="0" dirty="0">
                <a:ln>
                  <a:noFill/>
                </a:ln>
                <a:solidFill>
                  <a:srgbClr val="E6B729"/>
                </a:solidFill>
                <a:effectLst/>
                <a:uLnTx/>
                <a:uFillTx/>
                <a:latin typeface="Century Gothic" panose="020B0502020202020204"/>
                <a:ea typeface="+mj-ea"/>
                <a:cs typeface="+mj-cs"/>
              </a:rPr>
              <a:t>7</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To those who by persistence in doing good seek glory, honor and immortality, he will give eternal life. </a:t>
            </a:r>
            <a:r>
              <a:rPr kumimoji="0" lang="en-US" sz="3200" b="1" i="0" u="none" strike="noStrike" kern="1200" cap="none" spc="0" normalizeH="0" baseline="30000" noProof="0" dirty="0">
                <a:ln>
                  <a:noFill/>
                </a:ln>
                <a:solidFill>
                  <a:srgbClr val="E6B729"/>
                </a:solidFill>
                <a:effectLst/>
                <a:uLnTx/>
                <a:uFillTx/>
                <a:latin typeface="Century Gothic" panose="020B0502020202020204"/>
                <a:ea typeface="+mj-ea"/>
                <a:cs typeface="+mj-cs"/>
              </a:rPr>
              <a:t>8</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j-ea"/>
                <a:cs typeface="+mj-cs"/>
              </a:rPr>
              <a:t> But for those who are self-seeking and who reject the truth and follow evil, there will be wrath and anger. </a:t>
            </a:r>
          </a:p>
        </p:txBody>
      </p:sp>
    </p:spTree>
    <p:extLst>
      <p:ext uri="{BB962C8B-B14F-4D97-AF65-F5344CB8AC3E}">
        <p14:creationId xmlns:p14="http://schemas.microsoft.com/office/powerpoint/2010/main" val="213868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2908</Words>
  <Application>Microsoft Office PowerPoint</Application>
  <PresentationFormat>Widescreen</PresentationFormat>
  <Paragraphs>185</Paragraphs>
  <Slides>44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Calibri Light</vt:lpstr>
      <vt:lpstr>Century Gothic</vt:lpstr>
      <vt:lpstr>Helvetica</vt:lpstr>
      <vt:lpstr>Segoe UI</vt:lpstr>
      <vt:lpstr>system-ui</vt:lpstr>
      <vt:lpstr>Times New Roman</vt:lpstr>
      <vt:lpstr>Wingdings 3</vt:lpstr>
      <vt:lpstr>Office Theme</vt:lpstr>
      <vt:lpstr>Ion</vt:lpstr>
      <vt:lpstr>Romans  </vt:lpstr>
      <vt:lpstr>Romans</vt:lpstr>
      <vt:lpstr>PowerPoint Presentation</vt:lpstr>
      <vt:lpstr>Correct Course</vt:lpstr>
      <vt:lpstr>Correct Course</vt:lpstr>
      <vt:lpstr>Correct Course</vt:lpstr>
      <vt:lpstr>Correct Course</vt:lpstr>
      <vt:lpstr>Correct Course</vt:lpstr>
      <vt:lpstr>Romans 1-4</vt:lpstr>
      <vt:lpstr>Romans 1-4</vt:lpstr>
      <vt:lpstr>Romans 1-4</vt:lpstr>
      <vt:lpstr>Romans 1-4</vt:lpstr>
      <vt:lpstr>Romans 1-4</vt:lpstr>
      <vt:lpstr>Romans 1-4</vt:lpstr>
      <vt:lpstr>PowerPoint Presentation</vt:lpstr>
      <vt:lpstr>Romans 1-4</vt:lpstr>
      <vt:lpstr>PowerPoint Presentation</vt:lpstr>
      <vt:lpstr>Romans 1-4</vt:lpstr>
      <vt:lpstr>Righteous / Righteousness</vt:lpstr>
      <vt:lpstr>PowerPoint Presentation</vt:lpstr>
      <vt:lpstr>PowerPoint Presentation</vt:lpstr>
      <vt:lpstr>Romans  </vt:lpstr>
      <vt:lpstr>Romans  </vt:lpstr>
      <vt:lpstr>Romans  </vt:lpstr>
      <vt:lpstr>Romans  </vt:lpstr>
      <vt:lpstr>Romans 5:1-11 (2011 NIV) </vt:lpstr>
      <vt:lpstr>PowerPoint Presentation</vt:lpstr>
      <vt:lpstr>Romans 5:1 </vt:lpstr>
      <vt:lpstr>Romans 5:1 </vt:lpstr>
      <vt:lpstr>Romans 5:1 </vt:lpstr>
      <vt:lpstr>Romans 5:1 </vt:lpstr>
      <vt:lpstr>Romans 5:2    (2011 NIV)  </vt:lpstr>
      <vt:lpstr>Romans 5:2    (2011 NIV)  </vt:lpstr>
      <vt:lpstr>Romans 5:2    (2011 NIV)  </vt:lpstr>
      <vt:lpstr>Romans 5:3-4 </vt:lpstr>
      <vt:lpstr>Romans 5:5 </vt:lpstr>
      <vt:lpstr>Romans 5:6-8  (NEB) </vt:lpstr>
      <vt:lpstr>Romans Road to Salvation</vt:lpstr>
      <vt:lpstr>Romans 5:9-11 (2011 NIV) </vt:lpstr>
      <vt:lpstr>Romans 5:9-11 (2011 NIV) </vt:lpstr>
      <vt:lpstr>Romans 5:9-11 (2011 NIV) </vt:lpstr>
      <vt:lpstr>Romans 5:9-11 (2011 NIV) </vt:lpstr>
      <vt:lpstr>Romans 5:9-11 (2011 NIV)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dc:title>
  <dc:creator>Joshua Miles</dc:creator>
  <cp:lastModifiedBy>Joshua Miles</cp:lastModifiedBy>
  <cp:revision>1</cp:revision>
  <dcterms:created xsi:type="dcterms:W3CDTF">2022-12-11T18:03:33Z</dcterms:created>
  <dcterms:modified xsi:type="dcterms:W3CDTF">2022-12-11T18:03:37Z</dcterms:modified>
</cp:coreProperties>
</file>