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  <p:sldMasterId id="2147483849" r:id="rId2"/>
    <p:sldMasterId id="2147483880" r:id="rId3"/>
    <p:sldMasterId id="2147483887" r:id="rId4"/>
  </p:sldMasterIdLst>
  <p:notesMasterIdLst>
    <p:notesMasterId r:id="rId18"/>
  </p:notesMasterIdLst>
  <p:handoutMasterIdLst>
    <p:handoutMasterId r:id="rId19"/>
  </p:handoutMasterIdLst>
  <p:sldIdLst>
    <p:sldId id="5785" r:id="rId5"/>
    <p:sldId id="5777" r:id="rId6"/>
    <p:sldId id="5569" r:id="rId7"/>
    <p:sldId id="5767" r:id="rId8"/>
    <p:sldId id="5821" r:id="rId9"/>
    <p:sldId id="5812" r:id="rId10"/>
    <p:sldId id="5822" r:id="rId11"/>
    <p:sldId id="5813" r:id="rId12"/>
    <p:sldId id="5823" r:id="rId13"/>
    <p:sldId id="5825" r:id="rId14"/>
    <p:sldId id="5824" r:id="rId15"/>
    <p:sldId id="5826" r:id="rId16"/>
    <p:sldId id="5814" r:id="rId17"/>
  </p:sldIdLst>
  <p:sldSz cx="12192000" cy="6858000"/>
  <p:notesSz cx="6950075" cy="9236075"/>
  <p:custShowLst>
    <p:custShow name="Memes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69B238D-AB4B-443B-AE74-6B7E606E67C7}">
          <p14:sldIdLst>
            <p14:sldId id="5785"/>
            <p14:sldId id="5777"/>
            <p14:sldId id="5569"/>
            <p14:sldId id="5767"/>
            <p14:sldId id="5821"/>
            <p14:sldId id="5812"/>
            <p14:sldId id="5822"/>
            <p14:sldId id="5813"/>
            <p14:sldId id="5823"/>
            <p14:sldId id="5825"/>
            <p14:sldId id="5824"/>
            <p14:sldId id="5826"/>
            <p14:sldId id="58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93"/>
    <a:srgbClr val="009193"/>
    <a:srgbClr val="0096FF"/>
    <a:srgbClr val="941651"/>
    <a:srgbClr val="008F00"/>
    <a:srgbClr val="FF40FF"/>
    <a:srgbClr val="11B098"/>
    <a:srgbClr val="0DB079"/>
    <a:srgbClr val="CD4614"/>
    <a:srgbClr val="F54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843" autoAdjust="0"/>
    <p:restoredTop sz="95493" autoAdjust="0"/>
  </p:normalViewPr>
  <p:slideViewPr>
    <p:cSldViewPr>
      <p:cViewPr varScale="1">
        <p:scale>
          <a:sx n="93" d="100"/>
          <a:sy n="93" d="100"/>
        </p:scale>
        <p:origin x="216" y="7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747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674" y="-84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/>
          <a:lstStyle>
            <a:lvl1pPr algn="r">
              <a:defRPr sz="1200"/>
            </a:lvl1pPr>
          </a:lstStyle>
          <a:p>
            <a:fld id="{BA261189-8F52-444B-890B-269A83425068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668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9" y="8772668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 anchor="b"/>
          <a:lstStyle>
            <a:lvl1pPr algn="r">
              <a:defRPr sz="1200"/>
            </a:lvl1pPr>
          </a:lstStyle>
          <a:p>
            <a:fld id="{186FB555-BB8E-49AE-B117-4AF281875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25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/>
          <a:lstStyle>
            <a:lvl1pPr algn="r">
              <a:defRPr sz="1200"/>
            </a:lvl1pPr>
          </a:lstStyle>
          <a:p>
            <a:fld id="{57277A89-0140-4E3B-8429-21E784784C77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4" tIns="46235" rIns="92474" bIns="4623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74" tIns="46235" rIns="92474" bIns="4623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8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8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 anchor="b"/>
          <a:lstStyle>
            <a:lvl1pPr algn="r">
              <a:defRPr sz="1200"/>
            </a:lvl1pPr>
          </a:lstStyle>
          <a:p>
            <a:fld id="{ED4FF1BE-2FA6-48B7-A734-A21F96AC4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wj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228602"/>
            <a:ext cx="10668000" cy="1470025"/>
          </a:xfrm>
        </p:spPr>
        <p:txBody>
          <a:bodyPr>
            <a:normAutofit/>
          </a:bodyPr>
          <a:lstStyle>
            <a:lvl1pPr>
              <a:defRPr sz="5000" cap="small" baseline="0">
                <a:solidFill>
                  <a:schemeClr val="bg1"/>
                </a:solidFill>
                <a:effectLst>
                  <a:outerShdw blurRad="50800" dist="88900" dir="2700000" algn="tl" rotWithShape="0">
                    <a:schemeClr val="bg1">
                      <a:lumMod val="95000"/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33600"/>
            <a:ext cx="10566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08000" y="1905000"/>
            <a:ext cx="11277600" cy="0"/>
          </a:xfrm>
          <a:prstGeom prst="line">
            <a:avLst/>
          </a:prstGeom>
          <a:ln w="101600" cap="rnd">
            <a:solidFill>
              <a:schemeClr val="tx2">
                <a:lumMod val="60000"/>
                <a:lumOff val="4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47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8002-315D-49B1-B10F-137139C4B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896" y="1122363"/>
            <a:ext cx="7276733" cy="3381398"/>
          </a:xfrm>
        </p:spPr>
        <p:txBody>
          <a:bodyPr anchor="b">
            <a:normAutofit/>
          </a:bodyPr>
          <a:lstStyle>
            <a:lvl1pPr algn="l">
              <a:defRPr sz="4800" cap="none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535E0-4D9C-4DCA-8569-64503C5DC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895" y="4612944"/>
            <a:ext cx="7276733" cy="1181683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83B68-70CF-4A98-948C-6EA4BD68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C2EF9-7F83-4AD3-B3F6-B9D4618D6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B751B-3464-41CD-B728-A72BB191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87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BFD42-94A9-4345-AF38-7D562B502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4C458-A63B-4032-B4EC-732DAC188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855B5-7F2F-408B-800D-92CB34B99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03412-EA6B-43CA-8B3A-F502587CB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6E9EE-F895-4ECE-B4B2-586D65ED8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61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193F-AFAD-4A9A-B0EF-530DFB19D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876301"/>
            <a:ext cx="7876723" cy="371316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1BBE4-9FC1-4F89-B120-1C49D816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746172"/>
            <a:ext cx="6781301" cy="104845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30A6B-E3FD-4920-8128-C263CA1D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66B85-0649-47DB-AD69-458D8F600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25931-A293-42E9-BDF5-B2AE121D7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9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262B-ECD6-47BB-A6F1-92A6033E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B8779-51E9-44D1-9F7B-28F3C6D3C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475" y="2080519"/>
            <a:ext cx="4970124" cy="39773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E8BFB-5295-4C5E-9CB1-E276E9D0E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899" y="2080519"/>
            <a:ext cx="4970124" cy="3977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E22BF-1819-4301-B699-EF5A2F4D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0A2DF-39DE-49C3-A213-3E8423C7A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5D3A8-238B-4A68-A9F9-672D2F06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75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7D468-D010-4225-B024-DCEF543B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71957"/>
            <a:ext cx="10441236" cy="13983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D60A0-FCAB-425A-9ECD-94CDE4F47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926" y="1983244"/>
            <a:ext cx="5007111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F986B-07CB-4FB0-9419-2AAB318B8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063" y="2813959"/>
            <a:ext cx="5007111" cy="3243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9D784-7968-4E8B-B704-E42EE8F18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9257" y="1983244"/>
            <a:ext cx="5031769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45754F-08D1-4593-988F-95F0ED1A0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9257" y="2813959"/>
            <a:ext cx="5031769" cy="3243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ED2E61-83B4-4C8F-BBFE-D9592034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80C136-A664-4013-8073-B0C6BDEF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AE9547-8EE7-461B-9E99-484B11E91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31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2E667-0EFA-4EE6-8E4D-20805309A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60" y="895442"/>
            <a:ext cx="10138451" cy="1832349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EE4825-BB8C-4567-B407-B4452409D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38892-25DB-4A4E-9D43-6058C45C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3DDDA-48EF-4B42-9980-4762AF50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06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EFA7D9-6801-4DD0-8D7D-505212F4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FA3EA-1519-4178-AC3A-231A5BAA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23DBE-6FD6-4D60-8336-7843B4BD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43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D9AE-CA1A-4751-9B33-0AC09CE62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96948"/>
            <a:ext cx="3046411" cy="1479551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F9941-76E5-42B5-8464-C1A7010D9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797" y="876302"/>
            <a:ext cx="5758235" cy="5181599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785D8-F112-415F-9AB4-5F2AC060D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666146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0A0B3-4E9C-4FAC-B1D1-2673F7B5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A370A-33F5-48A6-962A-47C0F15D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AD606-A37D-4697-AA7A-EAE4F101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4E0B5E-1030-4A34-AB09-05ACB45CE993}"/>
              </a:ext>
            </a:extLst>
          </p:cNvPr>
          <p:cNvCxnSpPr>
            <a:cxnSpLocks/>
          </p:cNvCxnSpPr>
          <p:nvPr/>
        </p:nvCxnSpPr>
        <p:spPr>
          <a:xfrm>
            <a:off x="4610100" y="898991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449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1D4C-0A93-40A6-9645-5EF7DE6C5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989314"/>
            <a:ext cx="3046409" cy="1487185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2F9455-852F-4604-87D4-801E8D5DB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5" y="876302"/>
            <a:ext cx="5943596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42061-B161-4973-9EE4-76D0B73FC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666145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CE2E0-050A-4BC2-91DF-7A00811D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AB003-B443-4B96-9DD9-4284E7E1E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79DBA-16C0-4FFB-B367-B96169B4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F2BD78-1D6B-4742-9726-75646D91F4AC}"/>
              </a:ext>
            </a:extLst>
          </p:cNvPr>
          <p:cNvCxnSpPr>
            <a:cxnSpLocks/>
          </p:cNvCxnSpPr>
          <p:nvPr/>
        </p:nvCxnSpPr>
        <p:spPr>
          <a:xfrm>
            <a:off x="4610100" y="898991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74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B5731-248B-49C2-93DE-8A3260C9F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D4D5C5-3D5A-4F3D-8A08-7053DACF1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E5372-3FC6-4227-B2DD-6CB24E651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1B1B1-B637-4E46-B64C-F082B54C2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567AD-4B78-41F6-B814-726D4BD4C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28600"/>
            <a:ext cx="11785600" cy="624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08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674D5E-67E6-4C23-B80A-0C66B5331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876301"/>
            <a:ext cx="2628900" cy="5181601"/>
          </a:xfrm>
        </p:spPr>
        <p:txBody>
          <a:bodyPr vert="eaVert"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EFF2A-08E8-447D-85C7-7D5A9C422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876301"/>
            <a:ext cx="7734300" cy="51816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0030D-E580-4B0C-B5A8-2C8A094D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DCAEB-1B6E-492E-918E-47179AF4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E4A38-A745-436E-9E33-63B9F81C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48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28600"/>
            <a:ext cx="11785600" cy="624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030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3C8A-C51C-465B-9EAC-54AF508F6415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876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_wj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228602"/>
            <a:ext cx="10668000" cy="1470025"/>
          </a:xfrm>
        </p:spPr>
        <p:txBody>
          <a:bodyPr>
            <a:normAutofit/>
          </a:bodyPr>
          <a:lstStyle>
            <a:lvl1pPr>
              <a:defRPr sz="3751" cap="small" baseline="0">
                <a:solidFill>
                  <a:schemeClr val="bg1"/>
                </a:solidFill>
                <a:effectLst>
                  <a:outerShdw blurRad="50800" dist="88900" dir="2700000" algn="tl" rotWithShape="0">
                    <a:schemeClr val="bg1">
                      <a:lumMod val="95000"/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33600"/>
            <a:ext cx="10566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08000" y="1905000"/>
            <a:ext cx="11277600" cy="0"/>
          </a:xfrm>
          <a:prstGeom prst="line">
            <a:avLst/>
          </a:prstGeom>
          <a:ln w="101600" cap="rnd">
            <a:solidFill>
              <a:schemeClr val="tx2">
                <a:lumMod val="60000"/>
                <a:lumOff val="4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508000" y="1905000"/>
            <a:ext cx="11277600" cy="0"/>
          </a:xfrm>
          <a:prstGeom prst="line">
            <a:avLst/>
          </a:prstGeom>
          <a:ln w="101600" cap="rnd">
            <a:solidFill>
              <a:schemeClr val="tx2">
                <a:lumMod val="60000"/>
                <a:lumOff val="4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9197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wj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228601"/>
            <a:ext cx="10668000" cy="1470025"/>
          </a:xfrm>
        </p:spPr>
        <p:txBody>
          <a:bodyPr>
            <a:normAutofit/>
          </a:bodyPr>
          <a:lstStyle>
            <a:lvl1pPr>
              <a:defRPr sz="5000" cap="small" baseline="0">
                <a:solidFill>
                  <a:schemeClr val="bg1"/>
                </a:solidFill>
                <a:effectLst>
                  <a:outerShdw blurRad="50800" dist="88900" dir="2700000" algn="tl" rotWithShape="0">
                    <a:schemeClr val="bg1">
                      <a:lumMod val="95000"/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33600"/>
            <a:ext cx="10566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08000" y="1905000"/>
            <a:ext cx="11277600" cy="0"/>
          </a:xfrm>
          <a:prstGeom prst="line">
            <a:avLst/>
          </a:prstGeom>
          <a:ln w="101600" cap="rnd">
            <a:solidFill>
              <a:schemeClr val="tx2">
                <a:lumMod val="60000"/>
                <a:lumOff val="4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893980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"/>
            <a:ext cx="11049000" cy="6248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3147454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30FD-499F-4894-AD62-C3DDA6D91343}" type="datetime1">
              <a:rPr lang="en-US" smtClean="0"/>
              <a:pPr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458332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9819-26D9-4639-ACD9-1778E09FE223}" type="datetime1">
              <a:rPr lang="en-US" smtClean="0"/>
              <a:pPr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27368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BF5A-C490-4208-8FDD-AE8DF5A71761}" type="datetime1">
              <a:rPr lang="en-US" smtClean="0"/>
              <a:pPr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601798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5850-DE81-411D-BAB1-33C2310A1D88}" type="datetime1">
              <a:rPr lang="en-US" smtClean="0"/>
              <a:pPr/>
              <a:t>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694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30FD-499F-4894-AD62-C3DDA6D91343}" type="datetime1">
              <a:rPr lang="en-US" smtClean="0"/>
              <a:pPr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97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9CDB-3680-41C0-BCE2-341E59B8CBBC}" type="datetime1">
              <a:rPr lang="en-US" smtClean="0"/>
              <a:pPr/>
              <a:t>1/15/2023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546201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16AF-8146-43CC-99FA-DAB7087B2826}" type="datetime1">
              <a:rPr lang="en-US" smtClean="0"/>
              <a:pPr/>
              <a:t>1/15/2023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897606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3C8A-C51C-465B-9EAC-54AF508F6415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5560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9819-26D9-4639-ACD9-1778E09FE223}" type="datetime1">
              <a:rPr lang="en-US" smtClean="0"/>
              <a:pPr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3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BF5A-C490-4208-8FDD-AE8DF5A71761}" type="datetime1">
              <a:rPr lang="en-US" smtClean="0"/>
              <a:pPr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5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5850-DE81-411D-BAB1-33C2310A1D88}" type="datetime1">
              <a:rPr lang="en-US" smtClean="0"/>
              <a:pPr/>
              <a:t>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7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9CDB-3680-41C0-BCE2-341E59B8CBBC}" type="datetime1">
              <a:rPr lang="en-US" smtClean="0"/>
              <a:pPr/>
              <a:t>1/15/2023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60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16AF-8146-43CC-99FA-DAB7087B2826}" type="datetime1">
              <a:rPr lang="en-US" smtClean="0"/>
              <a:pPr/>
              <a:t>1/15/2023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36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3C8A-C51C-465B-9EAC-54AF508F6415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5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48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8CBCD-166B-4F97-A6DF-DAA3BF2B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60" y="876302"/>
            <a:ext cx="10427840" cy="1086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4D6D9-636D-450B-839A-22AE0CED2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760" y="2065984"/>
            <a:ext cx="10427841" cy="3903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6CAEC-1EE5-4B71-9646-5C378EEBE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2837" y="6356352"/>
            <a:ext cx="3361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326951E3-958F-4611-B170-D081BA0250F9}" type="datetimeFigureOut">
              <a:rPr lang="en-US" smtClean="0"/>
              <a:pPr/>
              <a:t>1/15/2023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70EF8-70B2-4AFC-8388-691A146AA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8748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07DC7-D05C-4038-B51A-F00B7B9C9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56352"/>
            <a:ext cx="617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tx2"/>
                </a:solidFill>
              </a:defRPr>
            </a:lvl1pPr>
          </a:lstStyle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D4CCDA-06BF-4D2A-B44F-195AEC0B5B22}"/>
              </a:ext>
            </a:extLst>
          </p:cNvPr>
          <p:cNvCxnSpPr>
            <a:cxnSpLocks/>
          </p:cNvCxnSpPr>
          <p:nvPr/>
        </p:nvCxnSpPr>
        <p:spPr>
          <a:xfrm>
            <a:off x="952499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6764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2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13" indent="0" algn="l" defTabSz="914377" rtl="0" eaLnBrk="1" latinLnBrk="0" hangingPunct="1">
        <a:lnSpc>
          <a:spcPct val="120000"/>
        </a:lnSpc>
        <a:spcBef>
          <a:spcPts val="500"/>
        </a:spcBef>
        <a:buSzPct val="70000"/>
        <a:buFontTx/>
        <a:buNone/>
        <a:defRPr sz="18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502907" indent="-228594" algn="l" defTabSz="914377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26" indent="0" algn="l" defTabSz="914377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None/>
        <a:defRPr sz="1600" i="1" kern="1200">
          <a:solidFill>
            <a:schemeClr val="tx2"/>
          </a:solidFill>
          <a:latin typeface="+mn-lt"/>
          <a:ea typeface="+mn-ea"/>
          <a:cs typeface="+mn-cs"/>
        </a:defRPr>
      </a:lvl4pPr>
      <a:lvl5pPr marL="822939" indent="-228594" algn="l" defTabSz="914377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89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</p:sldLayoutIdLst>
  <p:transition spd="med">
    <p:fade/>
  </p:transition>
  <p:hf hdr="0" ftr="0" dt="0"/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ts val="0"/>
        </a:spcBef>
        <a:spcAft>
          <a:spcPts val="900"/>
        </a:spcAft>
        <a:buFontTx/>
        <a:buNone/>
        <a:defRPr sz="27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ts val="0"/>
        </a:spcBef>
        <a:spcAft>
          <a:spcPts val="9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spcBef>
          <a:spcPts val="0"/>
        </a:spcBef>
        <a:spcAft>
          <a:spcPts val="900"/>
        </a:spcAft>
        <a:buFontTx/>
        <a:buNone/>
        <a:defRPr sz="21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spcBef>
          <a:spcPts val="0"/>
        </a:spcBef>
        <a:spcAft>
          <a:spcPts val="900"/>
        </a:spcAft>
        <a:buFontTx/>
        <a:buNone/>
        <a:defRPr sz="18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ts val="0"/>
        </a:spcBef>
        <a:spcAft>
          <a:spcPts val="900"/>
        </a:spcAft>
        <a:buFontTx/>
        <a:buNone/>
        <a:defRPr sz="15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99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</p:sldLayoutIdLst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46F46D-AC64-A147-FFE6-C033331EE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050" name="Picture 2" descr="The Seven Churches of Revelation 2021 Series CD - Gateway Church Online  Store">
            <a:extLst>
              <a:ext uri="{FF2B5EF4-FFF2-40B4-BE49-F238E27FC236}">
                <a16:creationId xmlns:a16="http://schemas.microsoft.com/office/drawing/2014/main" id="{DC38ACDE-5EB7-D991-CCD7-65F6B34795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5" r="6805" b="20488"/>
          <a:stretch/>
        </p:blipFill>
        <p:spPr bwMode="auto">
          <a:xfrm>
            <a:off x="2419350" y="533400"/>
            <a:ext cx="7353300" cy="586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99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A024E7-85C2-0510-3EDF-985BCD768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228600"/>
            <a:ext cx="11785600" cy="6400800"/>
          </a:xfrm>
        </p:spPr>
        <p:txBody>
          <a:bodyPr>
            <a:normAutofit/>
          </a:bodyPr>
          <a:lstStyle/>
          <a:p>
            <a:pPr marL="0" marR="0"/>
            <a:r>
              <a:rPr lang="en-US" sz="3400" u="sng" dirty="0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James 1:22-25</a:t>
            </a:r>
          </a:p>
          <a:p>
            <a:pPr marL="365760" marR="0" indent="-365760"/>
            <a:r>
              <a:rPr lang="en-US" sz="3400" dirty="0">
                <a:effectLst/>
                <a:ea typeface="Times New Roman" panose="02020603050405020304" pitchFamily="18" charset="0"/>
              </a:rPr>
              <a:t>Do not merely listen to the word, and so deceive yourselves. Do what it says.</a:t>
            </a:r>
          </a:p>
          <a:p>
            <a:pPr marL="365760" marR="0" indent="-365760"/>
            <a:r>
              <a:rPr lang="en-US" sz="3400" dirty="0">
                <a:effectLst/>
                <a:ea typeface="Times New Roman" panose="02020603050405020304" pitchFamily="18" charset="0"/>
              </a:rPr>
              <a:t>Anyone who listens to the word but does not do what it says is like a man who looks at his face in a mirror and, after looking at himself, goes away and immediately forgets what he looks like.</a:t>
            </a:r>
          </a:p>
          <a:p>
            <a:pPr marL="365760" marR="0" indent="-365760">
              <a:spcBef>
                <a:spcPts val="0"/>
              </a:spcBef>
              <a:spcAft>
                <a:spcPts val="0"/>
              </a:spcAft>
            </a:pPr>
            <a:r>
              <a:rPr lang="en-US" sz="3400" dirty="0">
                <a:effectLst/>
                <a:ea typeface="Times New Roman" panose="02020603050405020304" pitchFamily="18" charset="0"/>
              </a:rPr>
              <a:t>But the man who looks intently into the perfect law that gives freedom, and continues to do this, not forgetting what he has heard, but doing it--he will be blessed in what he does.</a:t>
            </a:r>
          </a:p>
        </p:txBody>
      </p:sp>
    </p:spTree>
    <p:extLst>
      <p:ext uri="{BB962C8B-B14F-4D97-AF65-F5344CB8AC3E}">
        <p14:creationId xmlns:p14="http://schemas.microsoft.com/office/powerpoint/2010/main" val="333390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8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5C085C-40AF-2F0C-F7EB-D994C9242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marR="0"/>
            <a:r>
              <a:rPr lang="en-US" sz="3400" u="sng" dirty="0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Titus 2:11-15</a:t>
            </a:r>
          </a:p>
          <a:p>
            <a:pPr marL="457200" marR="0"/>
            <a:r>
              <a:rPr lang="en-US" sz="3400" dirty="0">
                <a:effectLst/>
                <a:ea typeface="Times New Roman" panose="02020603050405020304" pitchFamily="18" charset="0"/>
              </a:rPr>
              <a:t>For the grace of God that brings salvation has appeared to all men.</a:t>
            </a:r>
          </a:p>
          <a:p>
            <a:pPr marL="457200" marR="0"/>
            <a:r>
              <a:rPr lang="en-US" sz="3400" dirty="0">
                <a:effectLst/>
                <a:ea typeface="Times New Roman" panose="02020603050405020304" pitchFamily="18" charset="0"/>
              </a:rPr>
              <a:t>It teaches us to say "No" to ungodliness and worldly passions, and to live self-controlled, upright and godly lives in this present age, while we wait for the blessed hope-- the glorious appearing of our great God and Savior, Jesus Christ, who gave himself for us to redeem us from all wickedness and to purify for himself a people that are his very own, eager to do what is good.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400" dirty="0">
                <a:effectLst/>
                <a:ea typeface="Times New Roman" panose="02020603050405020304" pitchFamily="18" charset="0"/>
              </a:rPr>
              <a:t>These, then, are the things you should teach.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36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9BB0E2-BD32-EF49-4ABA-CB17A8CE7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6 </a:t>
            </a:r>
            <a:r>
              <a:rPr lang="en-US" dirty="0"/>
              <a:t>But you have this in your favor: You hate the practices of the Nicolaitans, which I also hate. </a:t>
            </a:r>
          </a:p>
          <a:p>
            <a:r>
              <a:rPr lang="en-US" dirty="0">
                <a:solidFill>
                  <a:srgbClr val="FFC000"/>
                </a:solidFill>
              </a:rPr>
              <a:t>7</a:t>
            </a:r>
            <a:r>
              <a:rPr lang="en-US" dirty="0"/>
              <a:t> He who has an ear, let him hear what the Spirit says to the churches. To him who overcomes, I will give the right to eat from the tree of life, which is in the paradise of God.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24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049DD0-26BC-1CFA-F9B6-DA360BF50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Christ commissions John to write</a:t>
            </a:r>
          </a:p>
          <a:p>
            <a:r>
              <a:rPr lang="en-US" dirty="0"/>
              <a:t>2. Christ is identified with a title or description</a:t>
            </a:r>
          </a:p>
          <a:p>
            <a:r>
              <a:rPr lang="en-US" dirty="0"/>
              <a:t>3. An assessment of the church is made</a:t>
            </a:r>
          </a:p>
          <a:p>
            <a:r>
              <a:rPr lang="en-US" dirty="0"/>
              <a:t>4. A correction is mandated</a:t>
            </a:r>
          </a:p>
          <a:p>
            <a:r>
              <a:rPr lang="en-US" dirty="0"/>
              <a:t>5. Christ promises to follow up (to come) </a:t>
            </a:r>
          </a:p>
          <a:p>
            <a:r>
              <a:rPr lang="en-US" dirty="0"/>
              <a:t>6. A call to hear is issued</a:t>
            </a:r>
          </a:p>
          <a:p>
            <a:r>
              <a:rPr lang="en-US" dirty="0"/>
              <a:t>7</a:t>
            </a:r>
            <a:r>
              <a:rPr lang="en-US"/>
              <a:t>. </a:t>
            </a:r>
            <a:r>
              <a:rPr lang="en-US" dirty="0"/>
              <a:t>A promise is made to those who overcome</a:t>
            </a:r>
          </a:p>
        </p:txBody>
      </p:sp>
    </p:spTree>
    <p:extLst>
      <p:ext uri="{BB962C8B-B14F-4D97-AF65-F5344CB8AC3E}">
        <p14:creationId xmlns:p14="http://schemas.microsoft.com/office/powerpoint/2010/main" val="3119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Seven Cities of Revelation">
            <a:extLst>
              <a:ext uri="{FF2B5EF4-FFF2-40B4-BE49-F238E27FC236}">
                <a16:creationId xmlns:a16="http://schemas.microsoft.com/office/drawing/2014/main" id="{5DDC8D10-FC9D-E2FD-1A2C-8FE9BF2C02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43" r="7143" b="17000"/>
          <a:stretch/>
        </p:blipFill>
        <p:spPr bwMode="auto">
          <a:xfrm>
            <a:off x="2743200" y="592015"/>
            <a:ext cx="6705600" cy="567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16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aith Bible Church: St. Paul, MN &gt; The Seven Churches of Revelation">
            <a:extLst>
              <a:ext uri="{FF2B5EF4-FFF2-40B4-BE49-F238E27FC236}">
                <a16:creationId xmlns:a16="http://schemas.microsoft.com/office/drawing/2014/main" id="{5B02A14A-3F65-5924-16CB-CBBC6D164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45" y="228600"/>
            <a:ext cx="9081911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35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1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3101BA-1B6A-2782-89FE-7A0E4A860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1</a:t>
            </a:r>
            <a:r>
              <a:rPr lang="en-US" dirty="0"/>
              <a:t> To the angel of the church in Ephesus write: These are the words of him who holds the seven stars in his right hand and walks among the seven golden lampstands: </a:t>
            </a:r>
          </a:p>
          <a:p>
            <a:r>
              <a:rPr lang="en-US" dirty="0">
                <a:solidFill>
                  <a:srgbClr val="FFC000"/>
                </a:solidFill>
              </a:rPr>
              <a:t>2</a:t>
            </a:r>
            <a:r>
              <a:rPr lang="en-US" dirty="0"/>
              <a:t> I know your deeds, your hard work and your perseverance. I know that you cannot tolerate wicked men, that you have tested those who claim to be apostles but are not, and have found them false. </a:t>
            </a:r>
          </a:p>
          <a:p>
            <a:r>
              <a:rPr lang="en-US" dirty="0">
                <a:solidFill>
                  <a:srgbClr val="FFC000"/>
                </a:solidFill>
              </a:rPr>
              <a:t>3 </a:t>
            </a:r>
            <a:r>
              <a:rPr lang="en-US" dirty="0"/>
              <a:t>You have persevered and have endured hardships for my name, and have not grown weary.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1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17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9BB0E2-BD32-EF49-4ABA-CB17A8CE7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4</a:t>
            </a:r>
            <a:r>
              <a:rPr lang="en-US" dirty="0"/>
              <a:t> Yet I hold this against you: You have forsaken your first love. </a:t>
            </a:r>
          </a:p>
          <a:p>
            <a:r>
              <a:rPr lang="en-US" dirty="0">
                <a:solidFill>
                  <a:srgbClr val="FFC000"/>
                </a:solidFill>
              </a:rPr>
              <a:t>5</a:t>
            </a:r>
            <a:r>
              <a:rPr lang="en-US" dirty="0"/>
              <a:t> Remember the height from which you have fallen! Repent and do the things you did at first. If you do not repent, I will come to you and remove your lampstand from its place.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69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524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theme/theme1.xml><?xml version="1.0" encoding="utf-8"?>
<a:theme xmlns:a="http://schemas.openxmlformats.org/drawingml/2006/main" name="1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aultVTI">
  <a:themeElements>
    <a:clrScheme name="archway">
      <a:dk1>
        <a:sysClr val="windowText" lastClr="000000"/>
      </a:dk1>
      <a:lt1>
        <a:sysClr val="window" lastClr="FFFFFF"/>
      </a:lt1>
      <a:dk2>
        <a:srgbClr val="262626"/>
      </a:dk2>
      <a:lt2>
        <a:srgbClr val="CCC9C2"/>
      </a:lt2>
      <a:accent1>
        <a:srgbClr val="A85E3E"/>
      </a:accent1>
      <a:accent2>
        <a:srgbClr val="C3743C"/>
      </a:accent2>
      <a:accent3>
        <a:srgbClr val="CF6749"/>
      </a:accent3>
      <a:accent4>
        <a:srgbClr val="7D8B71"/>
      </a:accent4>
      <a:accent5>
        <a:srgbClr val="A37A59"/>
      </a:accent5>
      <a:accent6>
        <a:srgbClr val="AB8244"/>
      </a:accent6>
      <a:hlink>
        <a:srgbClr val="B94F31"/>
      </a:hlink>
      <a:folHlink>
        <a:srgbClr val="667458"/>
      </a:folHlink>
    </a:clrScheme>
    <a:fontScheme name="Custom 5">
      <a:majorFont>
        <a:latin typeface="Georgia Pro Light"/>
        <a:ea typeface=""/>
        <a:cs typeface=""/>
      </a:majorFont>
      <a:minorFont>
        <a:latin typeface="Georgia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ultVTI" id="{144E1EB0-F9F9-4F8D-8264-A2820BA0C47A}" vid="{3A992A48-7697-4A22-A884-B4A11E62184D}"/>
    </a:ext>
  </a:extLst>
</a:theme>
</file>

<file path=ppt/theme/theme3.xml><?xml version="1.0" encoding="utf-8"?>
<a:theme xmlns:a="http://schemas.openxmlformats.org/drawingml/2006/main" name="7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15690</TotalTime>
  <Words>485</Words>
  <Application>Microsoft Office PowerPoint</Application>
  <PresentationFormat>Widescreen</PresentationFormat>
  <Paragraphs>24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  <vt:variant>
        <vt:lpstr>Custom Shows</vt:lpstr>
      </vt:variant>
      <vt:variant>
        <vt:i4>1</vt:i4>
      </vt:variant>
    </vt:vector>
  </HeadingPairs>
  <TitlesOfParts>
    <vt:vector size="21" baseType="lpstr">
      <vt:lpstr>Arial</vt:lpstr>
      <vt:lpstr>Calibri</vt:lpstr>
      <vt:lpstr>Georgia Pro Light</vt:lpstr>
      <vt:lpstr>1_WJB1</vt:lpstr>
      <vt:lpstr>VaultVTI</vt:lpstr>
      <vt:lpstr>7_WJB1</vt:lpstr>
      <vt:lpstr>WJB1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 ∙ E ∙ S ∙ T </dc:title>
  <dc:creator>Wendell Brane</dc:creator>
  <cp:lastModifiedBy>Joshua Miles</cp:lastModifiedBy>
  <cp:revision>974</cp:revision>
  <cp:lastPrinted>2023-01-15T12:36:04Z</cp:lastPrinted>
  <dcterms:created xsi:type="dcterms:W3CDTF">2021-01-08T23:52:50Z</dcterms:created>
  <dcterms:modified xsi:type="dcterms:W3CDTF">2023-01-15T13:07:23Z</dcterms:modified>
</cp:coreProperties>
</file>