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0" r:id="rId2"/>
    <p:sldMasterId id="2147483887" r:id="rId3"/>
    <p:sldMasterId id="2147483914" r:id="rId4"/>
    <p:sldMasterId id="2147483934" r:id="rId5"/>
  </p:sldMasterIdLst>
  <p:notesMasterIdLst>
    <p:notesMasterId r:id="rId26"/>
  </p:notesMasterIdLst>
  <p:handoutMasterIdLst>
    <p:handoutMasterId r:id="rId27"/>
  </p:handoutMasterIdLst>
  <p:sldIdLst>
    <p:sldId id="5944" r:id="rId6"/>
    <p:sldId id="5945" r:id="rId7"/>
    <p:sldId id="5946" r:id="rId8"/>
    <p:sldId id="5947" r:id="rId9"/>
    <p:sldId id="284" r:id="rId10"/>
    <p:sldId id="267" r:id="rId11"/>
    <p:sldId id="268" r:id="rId12"/>
    <p:sldId id="271" r:id="rId13"/>
    <p:sldId id="272" r:id="rId14"/>
    <p:sldId id="273" r:id="rId15"/>
    <p:sldId id="286" r:id="rId16"/>
    <p:sldId id="285" r:id="rId17"/>
    <p:sldId id="287" r:id="rId18"/>
    <p:sldId id="274" r:id="rId19"/>
    <p:sldId id="275" r:id="rId20"/>
    <p:sldId id="277" r:id="rId21"/>
    <p:sldId id="278" r:id="rId22"/>
    <p:sldId id="280" r:id="rId23"/>
    <p:sldId id="281" r:id="rId24"/>
    <p:sldId id="282" r:id="rId25"/>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5944"/>
            <p14:sldId id="5945"/>
            <p14:sldId id="5946"/>
            <p14:sldId id="5947"/>
            <p14:sldId id="284"/>
            <p14:sldId id="267"/>
            <p14:sldId id="268"/>
            <p14:sldId id="271"/>
            <p14:sldId id="272"/>
            <p14:sldId id="273"/>
            <p14:sldId id="286"/>
            <p14:sldId id="285"/>
            <p14:sldId id="287"/>
            <p14:sldId id="274"/>
            <p14:sldId id="275"/>
            <p14:sldId id="277"/>
            <p14:sldId id="278"/>
            <p14:sldId id="280"/>
            <p14:sldId id="281"/>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493"/>
    <a:srgbClr val="009193"/>
    <a:srgbClr val="0096FF"/>
    <a:srgbClr val="941651"/>
    <a:srgbClr val="008F00"/>
    <a:srgbClr val="FF40FF"/>
    <a:srgbClr val="11B098"/>
    <a:srgbClr val="0DB079"/>
    <a:srgbClr val="CD4614"/>
    <a:srgbClr val="F54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493" autoAdjust="0"/>
  </p:normalViewPr>
  <p:slideViewPr>
    <p:cSldViewPr>
      <p:cViewPr varScale="1">
        <p:scale>
          <a:sx n="103" d="100"/>
          <a:sy n="103" d="100"/>
        </p:scale>
        <p:origin x="114" y="162"/>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3/12/2023</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4T18:37:09.811"/>
    </inkml:context>
    <inkml:brush xml:id="br0">
      <inkml:brushProperty name="width" value="0.05" units="cm"/>
      <inkml:brushProperty name="height" value="0.05" units="cm"/>
    </inkml:brush>
  </inkml:definitions>
  <inkml:trace contextRef="#ctx0" brushRef="#br0">0 0 24575,'1589'84'0,"-919"-67"0,-434-19 0,-213 2-1365,-2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4T18:37:09.811"/>
    </inkml:context>
    <inkml:brush xml:id="br0">
      <inkml:brushProperty name="width" value="0.05" units="cm"/>
      <inkml:brushProperty name="height" value="0.05" units="cm"/>
    </inkml:brush>
  </inkml:definitions>
  <inkml:trace contextRef="#ctx0" brushRef="#br0">0 0 24575,'1589'84'0,"-919"-67"0,-434-19 0,-213 2-1365,-2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3/12/2023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8030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3/12/2023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3/12/2023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916274-5F6B-4159-86F6-A546B76FFD5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396988135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16274-5F6B-4159-86F6-A546B76FFD5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3947072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916274-5F6B-4159-86F6-A546B76FFD5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33858898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916274-5F6B-4159-86F6-A546B76FFD5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3805255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916274-5F6B-4159-86F6-A546B76FFD50}" type="datetimeFigureOut">
              <a:rPr lang="en-US" smtClean="0"/>
              <a:t>3/12/2023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1956058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916274-5F6B-4159-86F6-A546B76FFD50}" type="datetimeFigureOut">
              <a:rPr lang="en-US" smtClean="0"/>
              <a:t>3/12/2023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2440810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16274-5F6B-4159-86F6-A546B76FFD50}" type="datetimeFigureOut">
              <a:rPr lang="en-US" smtClean="0"/>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383640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916274-5F6B-4159-86F6-A546B76FFD5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691326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916274-5F6B-4159-86F6-A546B76FFD50}" type="datetimeFigureOut">
              <a:rPr lang="en-US" smtClean="0"/>
              <a:t>3/12/2023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3039657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16274-5F6B-4159-86F6-A546B76FFD5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196839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916274-5F6B-4159-86F6-A546B76FFD50}" type="datetimeFigureOut">
              <a:rPr lang="en-US" smtClean="0"/>
              <a:t>3/12/2023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040E5-A8FB-446B-A335-BAA19D9858D8}" type="slidenum">
              <a:rPr lang="en-US" smtClean="0"/>
              <a:t>‹#›</a:t>
            </a:fld>
            <a:endParaRPr lang="en-US"/>
          </a:p>
        </p:txBody>
      </p:sp>
    </p:spTree>
    <p:extLst>
      <p:ext uri="{BB962C8B-B14F-4D97-AF65-F5344CB8AC3E}">
        <p14:creationId xmlns:p14="http://schemas.microsoft.com/office/powerpoint/2010/main" val="31887984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3/12/2023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3/12/2023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3/12/2023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3.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3/12/2023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3/12/2023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3/12/2023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16274-5F6B-4159-86F6-A546B76FFD50}" type="datetimeFigureOut">
              <a:rPr lang="en-US" smtClean="0"/>
              <a:t>3/12/2023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040E5-A8FB-446B-A335-BAA19D9858D8}" type="slidenum">
              <a:rPr lang="en-US" smtClean="0"/>
              <a:t>‹#›</a:t>
            </a:fld>
            <a:endParaRPr lang="en-US"/>
          </a:p>
        </p:txBody>
      </p:sp>
    </p:spTree>
    <p:extLst>
      <p:ext uri="{BB962C8B-B14F-4D97-AF65-F5344CB8AC3E}">
        <p14:creationId xmlns:p14="http://schemas.microsoft.com/office/powerpoint/2010/main" val="4082044902"/>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1.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customXml" Target="../ink/ink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outdoor&#10;&#10;Description automatically generated">
            <a:extLst>
              <a:ext uri="{FF2B5EF4-FFF2-40B4-BE49-F238E27FC236}">
                <a16:creationId xmlns:a16="http://schemas.microsoft.com/office/drawing/2014/main" id="{43057D5F-0E31-D43F-32D4-445560924A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0732" y="0"/>
            <a:ext cx="6370535" cy="6858000"/>
          </a:xfrm>
          <a:prstGeom prst="rect">
            <a:avLst/>
          </a:prstGeom>
        </p:spPr>
      </p:pic>
    </p:spTree>
    <p:extLst>
      <p:ext uri="{BB962C8B-B14F-4D97-AF65-F5344CB8AC3E}">
        <p14:creationId xmlns:p14="http://schemas.microsoft.com/office/powerpoint/2010/main" val="23782106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896646"/>
            <a:ext cx="3236650" cy="4358936"/>
          </a:xfrm>
        </p:spPr>
        <p:txBody>
          <a:bodyPr>
            <a:normAutofit lnSpcReduction="10000"/>
          </a:bodyPr>
          <a:lstStyle/>
          <a:p>
            <a:pPr marL="0" indent="0" algn="ctr">
              <a:buNone/>
            </a:pPr>
            <a:r>
              <a:rPr lang="en-US" dirty="0"/>
              <a:t>Adam</a:t>
            </a:r>
          </a:p>
          <a:p>
            <a:pPr marL="0" indent="0" algn="ctr">
              <a:buNone/>
            </a:pPr>
            <a:r>
              <a:rPr lang="en-US" dirty="0"/>
              <a:t>Cain</a:t>
            </a:r>
          </a:p>
          <a:p>
            <a:pPr marL="0" indent="0" algn="ctr">
              <a:buNone/>
            </a:pPr>
            <a:r>
              <a:rPr lang="en-US" dirty="0"/>
              <a:t>Enoch</a:t>
            </a:r>
          </a:p>
          <a:p>
            <a:pPr marL="0" indent="0" algn="ctr">
              <a:buNone/>
            </a:pPr>
            <a:r>
              <a:rPr lang="en-US" dirty="0" err="1"/>
              <a:t>Irad</a:t>
            </a:r>
            <a:endParaRPr lang="en-US" dirty="0"/>
          </a:p>
          <a:p>
            <a:pPr marL="0" indent="0" algn="ctr">
              <a:buNone/>
            </a:pPr>
            <a:r>
              <a:rPr lang="en-US" dirty="0" err="1"/>
              <a:t>Mehujael</a:t>
            </a:r>
            <a:endParaRPr lang="en-US" dirty="0"/>
          </a:p>
          <a:p>
            <a:pPr marL="0" indent="0" algn="ctr">
              <a:buNone/>
            </a:pPr>
            <a:r>
              <a:rPr lang="en-US" dirty="0" err="1"/>
              <a:t>Methusahel</a:t>
            </a:r>
            <a:endParaRPr lang="en-US" dirty="0"/>
          </a:p>
          <a:p>
            <a:pPr marL="0" indent="0" algn="ctr">
              <a:buNone/>
            </a:pPr>
            <a:r>
              <a:rPr lang="en-US" dirty="0"/>
              <a:t>Lamech</a:t>
            </a:r>
          </a:p>
          <a:p>
            <a:pPr marL="0" indent="0" algn="ctr">
              <a:buNone/>
            </a:pPr>
            <a:r>
              <a:rPr lang="en-US" dirty="0" err="1"/>
              <a:t>Jabel</a:t>
            </a:r>
            <a:r>
              <a:rPr lang="en-US" dirty="0"/>
              <a:t>, Jubal, Tubal-Cain</a:t>
            </a:r>
          </a:p>
        </p:txBody>
      </p:sp>
      <p:sp>
        <p:nvSpPr>
          <p:cNvPr id="4" name="Content Placeholder 2">
            <a:extLst>
              <a:ext uri="{FF2B5EF4-FFF2-40B4-BE49-F238E27FC236}">
                <a16:creationId xmlns:a16="http://schemas.microsoft.com/office/drawing/2014/main" id="{EE2F418B-02EF-5CD0-34B0-A91DEC769901}"/>
              </a:ext>
            </a:extLst>
          </p:cNvPr>
          <p:cNvSpPr txBox="1">
            <a:spLocks/>
          </p:cNvSpPr>
          <p:nvPr/>
        </p:nvSpPr>
        <p:spPr>
          <a:xfrm>
            <a:off x="8117151" y="896644"/>
            <a:ext cx="3236650" cy="5390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Shem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Arphaxad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Shelah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Eber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Peleg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Serug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Nahor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Terah</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Abram,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Nahor</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Haran</a:t>
            </a:r>
          </a:p>
        </p:txBody>
      </p:sp>
      <p:sp>
        <p:nvSpPr>
          <p:cNvPr id="5" name="Content Placeholder 2">
            <a:extLst>
              <a:ext uri="{FF2B5EF4-FFF2-40B4-BE49-F238E27FC236}">
                <a16:creationId xmlns:a16="http://schemas.microsoft.com/office/drawing/2014/main" id="{400F394B-47D5-AD9D-0AD9-1AC01DA891D8}"/>
              </a:ext>
            </a:extLst>
          </p:cNvPr>
          <p:cNvSpPr txBox="1">
            <a:spLocks/>
          </p:cNvSpPr>
          <p:nvPr/>
        </p:nvSpPr>
        <p:spPr>
          <a:xfrm>
            <a:off x="4477675" y="896644"/>
            <a:ext cx="3236650" cy="53900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Adam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Seth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Enosh</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Kenan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Mahalalel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Jared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Enoch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Methuselah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Lamech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Shem, Ham, Japheth</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F17771A-2C64-C522-352A-E6563880591D}"/>
                  </a:ext>
                </a:extLst>
              </p14:cNvPr>
              <p14:cNvContentPartPr/>
              <p14:nvPr/>
            </p14:nvContentPartPr>
            <p14:xfrm>
              <a:off x="8451503" y="4110040"/>
              <a:ext cx="914400" cy="36720"/>
            </p14:xfrm>
          </p:contentPart>
        </mc:Choice>
        <mc:Fallback xmlns="">
          <p:pic>
            <p:nvPicPr>
              <p:cNvPr id="6" name="Ink 5">
                <a:extLst>
                  <a:ext uri="{FF2B5EF4-FFF2-40B4-BE49-F238E27FC236}">
                    <a16:creationId xmlns:a16="http://schemas.microsoft.com/office/drawing/2014/main" id="{AF17771A-2C64-C522-352A-E6563880591D}"/>
                  </a:ext>
                </a:extLst>
              </p:cNvPr>
              <p:cNvPicPr/>
              <p:nvPr/>
            </p:nvPicPr>
            <p:blipFill>
              <a:blip r:embed="rId3"/>
              <a:stretch>
                <a:fillRect/>
              </a:stretch>
            </p:blipFill>
            <p:spPr>
              <a:xfrm>
                <a:off x="8442503" y="4101040"/>
                <a:ext cx="932040" cy="54360"/>
              </a:xfrm>
              <a:prstGeom prst="rect">
                <a:avLst/>
              </a:prstGeom>
            </p:spPr>
          </p:pic>
        </mc:Fallback>
      </mc:AlternateContent>
      <p:cxnSp>
        <p:nvCxnSpPr>
          <p:cNvPr id="11" name="Straight Connector 10">
            <a:extLst>
              <a:ext uri="{FF2B5EF4-FFF2-40B4-BE49-F238E27FC236}">
                <a16:creationId xmlns:a16="http://schemas.microsoft.com/office/drawing/2014/main" id="{0B7BB044-EDDC-1E73-CB85-76D051C85B09}"/>
              </a:ext>
            </a:extLst>
          </p:cNvPr>
          <p:cNvCxnSpPr/>
          <p:nvPr/>
        </p:nvCxnSpPr>
        <p:spPr>
          <a:xfrm>
            <a:off x="8117151" y="3429000"/>
            <a:ext cx="32366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1DCA5E5-AD67-0BC2-D442-E4B0A9A49CB8}"/>
              </a:ext>
            </a:extLst>
          </p:cNvPr>
          <p:cNvCxnSpPr>
            <a:cxnSpLocks/>
            <a:endCxn id="28" idx="1"/>
          </p:cNvCxnSpPr>
          <p:nvPr/>
        </p:nvCxnSpPr>
        <p:spPr>
          <a:xfrm>
            <a:off x="3068714" y="3879124"/>
            <a:ext cx="2512381" cy="443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BE9DD590-47FD-6836-40EC-0850636856E4}"/>
              </a:ext>
            </a:extLst>
          </p:cNvPr>
          <p:cNvSpPr/>
          <p:nvPr/>
        </p:nvSpPr>
        <p:spPr>
          <a:xfrm>
            <a:off x="1007244" y="4172524"/>
            <a:ext cx="2880805" cy="7501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198C07A-85F5-38BD-330C-D2C1A5C91E25}"/>
              </a:ext>
            </a:extLst>
          </p:cNvPr>
          <p:cNvSpPr/>
          <p:nvPr/>
        </p:nvSpPr>
        <p:spPr>
          <a:xfrm>
            <a:off x="4465838" y="5574388"/>
            <a:ext cx="3236650" cy="4329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95C6754-CBA4-7D46-DEAB-FB4A29F68E47}"/>
              </a:ext>
            </a:extLst>
          </p:cNvPr>
          <p:cNvSpPr/>
          <p:nvPr/>
        </p:nvSpPr>
        <p:spPr>
          <a:xfrm>
            <a:off x="8117151" y="5574388"/>
            <a:ext cx="3236650" cy="4329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FEA5776B-E9AA-B728-395E-2D3078F094D8}"/>
              </a:ext>
            </a:extLst>
          </p:cNvPr>
          <p:cNvCxnSpPr>
            <a:cxnSpLocks/>
          </p:cNvCxnSpPr>
          <p:nvPr/>
        </p:nvCxnSpPr>
        <p:spPr>
          <a:xfrm>
            <a:off x="3900257" y="4927094"/>
            <a:ext cx="571500" cy="86759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FD9BBCB0-76BD-EE80-2C6B-BDF25300D406}"/>
              </a:ext>
            </a:extLst>
          </p:cNvPr>
          <p:cNvCxnSpPr>
            <a:cxnSpLocks/>
            <a:stCxn id="18" idx="1"/>
            <a:endCxn id="17" idx="3"/>
          </p:cNvCxnSpPr>
          <p:nvPr/>
        </p:nvCxnSpPr>
        <p:spPr>
          <a:xfrm flipH="1">
            <a:off x="7702488" y="5790886"/>
            <a:ext cx="41466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9FF04504-72D0-9FC5-63D9-C09CADF29AD2}"/>
              </a:ext>
            </a:extLst>
          </p:cNvPr>
          <p:cNvSpPr/>
          <p:nvPr/>
        </p:nvSpPr>
        <p:spPr>
          <a:xfrm>
            <a:off x="1852473" y="3717099"/>
            <a:ext cx="1216241" cy="3639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749321C-A1E4-97C0-88C5-5E1B781F90A1}"/>
              </a:ext>
            </a:extLst>
          </p:cNvPr>
          <p:cNvSpPr/>
          <p:nvPr/>
        </p:nvSpPr>
        <p:spPr>
          <a:xfrm>
            <a:off x="5581095" y="3701569"/>
            <a:ext cx="1029809" cy="3639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EA15F68-B5CE-172E-E8FE-20D87F3273F5}"/>
              </a:ext>
            </a:extLst>
          </p:cNvPr>
          <p:cNvSpPr txBox="1"/>
          <p:nvPr/>
        </p:nvSpPr>
        <p:spPr>
          <a:xfrm>
            <a:off x="838199" y="190544"/>
            <a:ext cx="3236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Genesis 4</a:t>
            </a:r>
          </a:p>
        </p:txBody>
      </p:sp>
      <p:sp>
        <p:nvSpPr>
          <p:cNvPr id="33" name="TextBox 32">
            <a:extLst>
              <a:ext uri="{FF2B5EF4-FFF2-40B4-BE49-F238E27FC236}">
                <a16:creationId xmlns:a16="http://schemas.microsoft.com/office/drawing/2014/main" id="{AFF6F9D5-43A8-6428-5776-B31BC4B2FDC6}"/>
              </a:ext>
            </a:extLst>
          </p:cNvPr>
          <p:cNvSpPr txBox="1"/>
          <p:nvPr/>
        </p:nvSpPr>
        <p:spPr>
          <a:xfrm>
            <a:off x="4477674" y="194545"/>
            <a:ext cx="3236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Genesis 5</a:t>
            </a:r>
          </a:p>
        </p:txBody>
      </p:sp>
      <p:sp>
        <p:nvSpPr>
          <p:cNvPr id="34" name="TextBox 33">
            <a:extLst>
              <a:ext uri="{FF2B5EF4-FFF2-40B4-BE49-F238E27FC236}">
                <a16:creationId xmlns:a16="http://schemas.microsoft.com/office/drawing/2014/main" id="{6155FFF8-5F71-7A32-017E-E545BF254E15}"/>
              </a:ext>
            </a:extLst>
          </p:cNvPr>
          <p:cNvSpPr txBox="1"/>
          <p:nvPr/>
        </p:nvSpPr>
        <p:spPr>
          <a:xfrm>
            <a:off x="8117151" y="190544"/>
            <a:ext cx="3236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Genesis 11</a:t>
            </a:r>
          </a:p>
        </p:txBody>
      </p:sp>
    </p:spTree>
    <p:extLst>
      <p:ext uri="{BB962C8B-B14F-4D97-AF65-F5344CB8AC3E}">
        <p14:creationId xmlns:p14="http://schemas.microsoft.com/office/powerpoint/2010/main" val="153128472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140910-FD43-DF2D-3F0B-D142BF8EED6A}"/>
              </a:ext>
            </a:extLst>
          </p:cNvPr>
          <p:cNvPicPr>
            <a:picLocks noChangeAspect="1"/>
          </p:cNvPicPr>
          <p:nvPr/>
        </p:nvPicPr>
        <p:blipFill>
          <a:blip r:embed="rId2"/>
          <a:stretch>
            <a:fillRect/>
          </a:stretch>
        </p:blipFill>
        <p:spPr>
          <a:xfrm>
            <a:off x="952501" y="0"/>
            <a:ext cx="10286999" cy="6857999"/>
          </a:xfrm>
          <a:prstGeom prst="rect">
            <a:avLst/>
          </a:prstGeom>
        </p:spPr>
      </p:pic>
    </p:spTree>
    <p:extLst>
      <p:ext uri="{BB962C8B-B14F-4D97-AF65-F5344CB8AC3E}">
        <p14:creationId xmlns:p14="http://schemas.microsoft.com/office/powerpoint/2010/main" val="304676455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896646"/>
            <a:ext cx="3236650" cy="4358936"/>
          </a:xfrm>
        </p:spPr>
        <p:txBody>
          <a:bodyPr>
            <a:normAutofit lnSpcReduction="10000"/>
          </a:bodyPr>
          <a:lstStyle/>
          <a:p>
            <a:pPr marL="0" indent="0" algn="ctr">
              <a:buNone/>
            </a:pPr>
            <a:r>
              <a:rPr lang="en-US" dirty="0"/>
              <a:t>Adam</a:t>
            </a:r>
          </a:p>
          <a:p>
            <a:pPr marL="0" indent="0" algn="ctr">
              <a:buNone/>
            </a:pPr>
            <a:r>
              <a:rPr lang="en-US" dirty="0"/>
              <a:t>Cain</a:t>
            </a:r>
          </a:p>
          <a:p>
            <a:pPr marL="0" indent="0" algn="ctr">
              <a:buNone/>
            </a:pPr>
            <a:r>
              <a:rPr lang="en-US" dirty="0"/>
              <a:t>Enoch</a:t>
            </a:r>
          </a:p>
          <a:p>
            <a:pPr marL="0" indent="0" algn="ctr">
              <a:buNone/>
            </a:pPr>
            <a:r>
              <a:rPr lang="en-US" dirty="0" err="1"/>
              <a:t>Irad</a:t>
            </a:r>
            <a:endParaRPr lang="en-US" dirty="0"/>
          </a:p>
          <a:p>
            <a:pPr marL="0" indent="0" algn="ctr">
              <a:buNone/>
            </a:pPr>
            <a:r>
              <a:rPr lang="en-US" dirty="0" err="1"/>
              <a:t>Mehujael</a:t>
            </a:r>
            <a:endParaRPr lang="en-US" dirty="0"/>
          </a:p>
          <a:p>
            <a:pPr marL="0" indent="0" algn="ctr">
              <a:buNone/>
            </a:pPr>
            <a:r>
              <a:rPr lang="en-US" dirty="0" err="1"/>
              <a:t>Methusahel</a:t>
            </a:r>
            <a:endParaRPr lang="en-US" dirty="0"/>
          </a:p>
          <a:p>
            <a:pPr marL="0" indent="0" algn="ctr">
              <a:buNone/>
            </a:pPr>
            <a:r>
              <a:rPr lang="en-US" dirty="0"/>
              <a:t>Lamech</a:t>
            </a:r>
          </a:p>
          <a:p>
            <a:pPr marL="0" indent="0" algn="ctr">
              <a:buNone/>
            </a:pPr>
            <a:r>
              <a:rPr lang="en-US" dirty="0" err="1"/>
              <a:t>Jabel</a:t>
            </a:r>
            <a:r>
              <a:rPr lang="en-US" dirty="0"/>
              <a:t>, Jubal, Tubal-Cain</a:t>
            </a:r>
          </a:p>
        </p:txBody>
      </p:sp>
      <p:sp>
        <p:nvSpPr>
          <p:cNvPr id="4" name="Content Placeholder 2">
            <a:extLst>
              <a:ext uri="{FF2B5EF4-FFF2-40B4-BE49-F238E27FC236}">
                <a16:creationId xmlns:a16="http://schemas.microsoft.com/office/drawing/2014/main" id="{EE2F418B-02EF-5CD0-34B0-A91DEC769901}"/>
              </a:ext>
            </a:extLst>
          </p:cNvPr>
          <p:cNvSpPr txBox="1">
            <a:spLocks/>
          </p:cNvSpPr>
          <p:nvPr/>
        </p:nvSpPr>
        <p:spPr>
          <a:xfrm>
            <a:off x="8117151" y="896644"/>
            <a:ext cx="3236650" cy="539001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Shem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Arphaxad</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Shelah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Eber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Peleg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Reu</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Serug</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Nahor</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Terah</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Abram, </a:t>
            </a: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Nahor</a:t>
            </a: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 Haran</a:t>
            </a:r>
          </a:p>
        </p:txBody>
      </p:sp>
      <p:sp>
        <p:nvSpPr>
          <p:cNvPr id="5" name="Content Placeholder 2">
            <a:extLst>
              <a:ext uri="{FF2B5EF4-FFF2-40B4-BE49-F238E27FC236}">
                <a16:creationId xmlns:a16="http://schemas.microsoft.com/office/drawing/2014/main" id="{400F394B-47D5-AD9D-0AD9-1AC01DA891D8}"/>
              </a:ext>
            </a:extLst>
          </p:cNvPr>
          <p:cNvSpPr txBox="1">
            <a:spLocks/>
          </p:cNvSpPr>
          <p:nvPr/>
        </p:nvSpPr>
        <p:spPr>
          <a:xfrm>
            <a:off x="4477675" y="896644"/>
            <a:ext cx="3236650" cy="53900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Adam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Seth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err="1">
                <a:ln>
                  <a:noFill/>
                </a:ln>
                <a:solidFill>
                  <a:prstClr val="white"/>
                </a:solidFill>
                <a:effectLst/>
                <a:uLnTx/>
                <a:uFillTx/>
                <a:latin typeface="Calibri" panose="020F0502020204030204"/>
                <a:ea typeface="+mn-ea"/>
                <a:cs typeface="+mn-cs"/>
              </a:rPr>
              <a:t>Enosh</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Kenan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Mahalalel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Jared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Enoch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Methuselah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Lamech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Noah</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Shem, Ham, Japheth</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AF17771A-2C64-C522-352A-E6563880591D}"/>
                  </a:ext>
                </a:extLst>
              </p14:cNvPr>
              <p14:cNvContentPartPr/>
              <p14:nvPr/>
            </p14:nvContentPartPr>
            <p14:xfrm>
              <a:off x="8451503" y="4110040"/>
              <a:ext cx="914400" cy="36720"/>
            </p14:xfrm>
          </p:contentPart>
        </mc:Choice>
        <mc:Fallback xmlns="">
          <p:pic>
            <p:nvPicPr>
              <p:cNvPr id="6" name="Ink 5">
                <a:extLst>
                  <a:ext uri="{FF2B5EF4-FFF2-40B4-BE49-F238E27FC236}">
                    <a16:creationId xmlns:a16="http://schemas.microsoft.com/office/drawing/2014/main" id="{AF17771A-2C64-C522-352A-E6563880591D}"/>
                  </a:ext>
                </a:extLst>
              </p:cNvPr>
              <p:cNvPicPr/>
              <p:nvPr/>
            </p:nvPicPr>
            <p:blipFill>
              <a:blip r:embed="rId3"/>
              <a:stretch>
                <a:fillRect/>
              </a:stretch>
            </p:blipFill>
            <p:spPr>
              <a:xfrm>
                <a:off x="8442503" y="4101040"/>
                <a:ext cx="932040" cy="54360"/>
              </a:xfrm>
              <a:prstGeom prst="rect">
                <a:avLst/>
              </a:prstGeom>
            </p:spPr>
          </p:pic>
        </mc:Fallback>
      </mc:AlternateContent>
      <p:cxnSp>
        <p:nvCxnSpPr>
          <p:cNvPr id="11" name="Straight Connector 10">
            <a:extLst>
              <a:ext uri="{FF2B5EF4-FFF2-40B4-BE49-F238E27FC236}">
                <a16:creationId xmlns:a16="http://schemas.microsoft.com/office/drawing/2014/main" id="{0B7BB044-EDDC-1E73-CB85-76D051C85B09}"/>
              </a:ext>
            </a:extLst>
          </p:cNvPr>
          <p:cNvCxnSpPr/>
          <p:nvPr/>
        </p:nvCxnSpPr>
        <p:spPr>
          <a:xfrm>
            <a:off x="8117151" y="3680428"/>
            <a:ext cx="323665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71DCA5E5-AD67-0BC2-D442-E4B0A9A49CB8}"/>
              </a:ext>
            </a:extLst>
          </p:cNvPr>
          <p:cNvCxnSpPr>
            <a:cxnSpLocks/>
            <a:endCxn id="28" idx="1"/>
          </p:cNvCxnSpPr>
          <p:nvPr/>
        </p:nvCxnSpPr>
        <p:spPr>
          <a:xfrm>
            <a:off x="3068714" y="3879124"/>
            <a:ext cx="2512381" cy="4437"/>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16" name="Rectangle 15">
            <a:extLst>
              <a:ext uri="{FF2B5EF4-FFF2-40B4-BE49-F238E27FC236}">
                <a16:creationId xmlns:a16="http://schemas.microsoft.com/office/drawing/2014/main" id="{BE9DD590-47FD-6836-40EC-0850636856E4}"/>
              </a:ext>
            </a:extLst>
          </p:cNvPr>
          <p:cNvSpPr/>
          <p:nvPr/>
        </p:nvSpPr>
        <p:spPr>
          <a:xfrm>
            <a:off x="1007244" y="4172524"/>
            <a:ext cx="2880805" cy="75013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198C07A-85F5-38BD-330C-D2C1A5C91E25}"/>
              </a:ext>
            </a:extLst>
          </p:cNvPr>
          <p:cNvSpPr/>
          <p:nvPr/>
        </p:nvSpPr>
        <p:spPr>
          <a:xfrm>
            <a:off x="4465838" y="5574388"/>
            <a:ext cx="3236650" cy="4329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95C6754-CBA4-7D46-DEAB-FB4A29F68E47}"/>
              </a:ext>
            </a:extLst>
          </p:cNvPr>
          <p:cNvSpPr/>
          <p:nvPr/>
        </p:nvSpPr>
        <p:spPr>
          <a:xfrm>
            <a:off x="8117151" y="5574388"/>
            <a:ext cx="3236650" cy="4329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FEA5776B-E9AA-B728-395E-2D3078F094D8}"/>
              </a:ext>
            </a:extLst>
          </p:cNvPr>
          <p:cNvCxnSpPr>
            <a:cxnSpLocks/>
          </p:cNvCxnSpPr>
          <p:nvPr/>
        </p:nvCxnSpPr>
        <p:spPr>
          <a:xfrm>
            <a:off x="3900257" y="4927094"/>
            <a:ext cx="571500" cy="867596"/>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FD9BBCB0-76BD-EE80-2C6B-BDF25300D406}"/>
              </a:ext>
            </a:extLst>
          </p:cNvPr>
          <p:cNvCxnSpPr>
            <a:cxnSpLocks/>
            <a:stCxn id="18" idx="1"/>
            <a:endCxn id="17" idx="3"/>
          </p:cNvCxnSpPr>
          <p:nvPr/>
        </p:nvCxnSpPr>
        <p:spPr>
          <a:xfrm flipH="1">
            <a:off x="7702488" y="5790886"/>
            <a:ext cx="414663"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27" name="Rectangle 26">
            <a:extLst>
              <a:ext uri="{FF2B5EF4-FFF2-40B4-BE49-F238E27FC236}">
                <a16:creationId xmlns:a16="http://schemas.microsoft.com/office/drawing/2014/main" id="{9FF04504-72D0-9FC5-63D9-C09CADF29AD2}"/>
              </a:ext>
            </a:extLst>
          </p:cNvPr>
          <p:cNvSpPr/>
          <p:nvPr/>
        </p:nvSpPr>
        <p:spPr>
          <a:xfrm>
            <a:off x="1852473" y="3717099"/>
            <a:ext cx="1216241" cy="3639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A749321C-A1E4-97C0-88C5-5E1B781F90A1}"/>
              </a:ext>
            </a:extLst>
          </p:cNvPr>
          <p:cNvSpPr/>
          <p:nvPr/>
        </p:nvSpPr>
        <p:spPr>
          <a:xfrm>
            <a:off x="5581095" y="3701569"/>
            <a:ext cx="1029809" cy="3639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EA15F68-B5CE-172E-E8FE-20D87F3273F5}"/>
              </a:ext>
            </a:extLst>
          </p:cNvPr>
          <p:cNvSpPr txBox="1"/>
          <p:nvPr/>
        </p:nvSpPr>
        <p:spPr>
          <a:xfrm>
            <a:off x="838199" y="190544"/>
            <a:ext cx="3236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Genesis 4</a:t>
            </a:r>
          </a:p>
        </p:txBody>
      </p:sp>
      <p:sp>
        <p:nvSpPr>
          <p:cNvPr id="33" name="TextBox 32">
            <a:extLst>
              <a:ext uri="{FF2B5EF4-FFF2-40B4-BE49-F238E27FC236}">
                <a16:creationId xmlns:a16="http://schemas.microsoft.com/office/drawing/2014/main" id="{AFF6F9D5-43A8-6428-5776-B31BC4B2FDC6}"/>
              </a:ext>
            </a:extLst>
          </p:cNvPr>
          <p:cNvSpPr txBox="1"/>
          <p:nvPr/>
        </p:nvSpPr>
        <p:spPr>
          <a:xfrm>
            <a:off x="4477674" y="194545"/>
            <a:ext cx="3236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Genesis 5</a:t>
            </a:r>
          </a:p>
        </p:txBody>
      </p:sp>
      <p:sp>
        <p:nvSpPr>
          <p:cNvPr id="34" name="TextBox 33">
            <a:extLst>
              <a:ext uri="{FF2B5EF4-FFF2-40B4-BE49-F238E27FC236}">
                <a16:creationId xmlns:a16="http://schemas.microsoft.com/office/drawing/2014/main" id="{6155FFF8-5F71-7A32-017E-E545BF254E15}"/>
              </a:ext>
            </a:extLst>
          </p:cNvPr>
          <p:cNvSpPr txBox="1"/>
          <p:nvPr/>
        </p:nvSpPr>
        <p:spPr>
          <a:xfrm>
            <a:off x="8117151" y="190544"/>
            <a:ext cx="32366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a:ea typeface="+mn-ea"/>
                <a:cs typeface="+mn-cs"/>
              </a:rPr>
              <a:t>Genesis 11</a:t>
            </a:r>
          </a:p>
        </p:txBody>
      </p:sp>
    </p:spTree>
    <p:extLst>
      <p:ext uri="{BB962C8B-B14F-4D97-AF65-F5344CB8AC3E}">
        <p14:creationId xmlns:p14="http://schemas.microsoft.com/office/powerpoint/2010/main" val="154853104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04531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a:bodyPr>
          <a:lstStyle/>
          <a:p>
            <a:pPr algn="ctr"/>
            <a:r>
              <a:rPr lang="en-US" dirty="0"/>
              <a:t>Evidence for Omissions in Gen 5 &amp; 11</a:t>
            </a:r>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r>
              <a:rPr lang="en-US" dirty="0"/>
              <a:t>Parallels between genealogies</a:t>
            </a:r>
          </a:p>
          <a:p>
            <a:r>
              <a:rPr lang="en-US" dirty="0"/>
              <a:t>Consequences that don’t seem to fit with text if genealogies are continuous/without gaps</a:t>
            </a:r>
          </a:p>
          <a:p>
            <a:r>
              <a:rPr lang="en-US" dirty="0"/>
              <a:t>Extra-biblical evidence for gaps</a:t>
            </a:r>
          </a:p>
          <a:p>
            <a:endParaRPr lang="en-US" dirty="0"/>
          </a:p>
        </p:txBody>
      </p:sp>
    </p:spTree>
    <p:extLst>
      <p:ext uri="{BB962C8B-B14F-4D97-AF65-F5344CB8AC3E}">
        <p14:creationId xmlns:p14="http://schemas.microsoft.com/office/powerpoint/2010/main" val="70133723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a:bodyPr>
          <a:lstStyle/>
          <a:p>
            <a:pPr algn="ctr"/>
            <a:r>
              <a:rPr lang="en-US" dirty="0"/>
              <a:t>Anticipated Questions/Objections</a:t>
            </a:r>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r>
              <a:rPr lang="en-US" dirty="0"/>
              <a:t> Question: does positing that the genealogies in Genesis 5 and 11 contain gaps raise questions regarding the inerrancy of scripture?</a:t>
            </a:r>
          </a:p>
          <a:p>
            <a:pPr lvl="1"/>
            <a:r>
              <a:rPr lang="en-US" dirty="0"/>
              <a:t>Answer: No.</a:t>
            </a:r>
          </a:p>
        </p:txBody>
      </p:sp>
    </p:spTree>
    <p:extLst>
      <p:ext uri="{BB962C8B-B14F-4D97-AF65-F5344CB8AC3E}">
        <p14:creationId xmlns:p14="http://schemas.microsoft.com/office/powerpoint/2010/main" val="246747503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a:bodyPr>
          <a:lstStyle/>
          <a:p>
            <a:pPr algn="ctr"/>
            <a:endParaRPr lang="en-US" dirty="0"/>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pPr marL="0" indent="0">
              <a:buNone/>
            </a:pPr>
            <a:r>
              <a:rPr lang="en-US" dirty="0"/>
              <a:t>“Inerrancy means that when all the facts are known, the scriptures in their original autographs and properly interpreted will be shown to be wholly true in everything that they affirm, whether that has to do with doctrine or morality or with the social, physical, or life sciences.” </a:t>
            </a:r>
          </a:p>
          <a:p>
            <a:pPr marL="0" indent="0">
              <a:lnSpc>
                <a:spcPct val="150000"/>
              </a:lnSpc>
              <a:buNone/>
            </a:pPr>
            <a:r>
              <a:rPr lang="en-US" dirty="0"/>
              <a:t>– Paul Feinberg</a:t>
            </a:r>
          </a:p>
        </p:txBody>
      </p:sp>
    </p:spTree>
    <p:extLst>
      <p:ext uri="{BB962C8B-B14F-4D97-AF65-F5344CB8AC3E}">
        <p14:creationId xmlns:p14="http://schemas.microsoft.com/office/powerpoint/2010/main" val="113044541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a:bodyPr>
          <a:lstStyle/>
          <a:p>
            <a:pPr algn="ctr"/>
            <a:r>
              <a:rPr lang="en-US" dirty="0"/>
              <a:t>Anticipated Questions/Objections</a:t>
            </a:r>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r>
              <a:rPr lang="en-US" dirty="0"/>
              <a:t> Question: does positing that the genealogies in Genesis 5 and 11 contain gaps raise questions regarding the inerrancy of scripture?</a:t>
            </a:r>
          </a:p>
          <a:p>
            <a:pPr lvl="1"/>
            <a:r>
              <a:rPr lang="en-US" dirty="0"/>
              <a:t>Answer: No.</a:t>
            </a:r>
          </a:p>
          <a:p>
            <a:r>
              <a:rPr lang="en-US" dirty="0"/>
              <a:t>Question: If we are positing gaps in the genealogies of Genesis 5 and 11 does this mean we are denying the literal meaning of these passages?</a:t>
            </a:r>
          </a:p>
          <a:p>
            <a:pPr lvl="1"/>
            <a:r>
              <a:rPr lang="en-US" dirty="0"/>
              <a:t>Answer: No.</a:t>
            </a:r>
          </a:p>
          <a:p>
            <a:r>
              <a:rPr lang="en-US" dirty="0"/>
              <a:t>Question: What about the ages included in the genealogies?</a:t>
            </a:r>
          </a:p>
          <a:p>
            <a:pPr marL="0" indent="0">
              <a:buNone/>
            </a:pPr>
            <a:endParaRPr lang="en-US" dirty="0"/>
          </a:p>
        </p:txBody>
      </p:sp>
    </p:spTree>
    <p:extLst>
      <p:ext uri="{BB962C8B-B14F-4D97-AF65-F5344CB8AC3E}">
        <p14:creationId xmlns:p14="http://schemas.microsoft.com/office/powerpoint/2010/main" val="398257994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a:bodyPr>
          <a:lstStyle/>
          <a:p>
            <a:pPr algn="ctr"/>
            <a:endParaRPr lang="en-US" dirty="0"/>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normAutofit/>
          </a:bodyPr>
          <a:lstStyle/>
          <a:p>
            <a:pPr marL="0" indent="0">
              <a:buNone/>
            </a:pPr>
            <a:r>
              <a:rPr lang="en-US"/>
              <a:t>“…do </a:t>
            </a:r>
            <a:r>
              <a:rPr lang="en-US" dirty="0"/>
              <a:t>not the chronological statements introduced in these genealogies oblige us to regard them as necessarily continuous? Why should the author be so  particular to state, in every case, with unfailing regularity, the age of each patriarch at the birth of his son, unless it was his design thus to construct a chronology of the entire period, and to afford his readers the necessary elements for a computation of the interval from the creation to the deluge and from the deluge to Abraham? And if this was his design, he must of course have aimed to make his list complete.” </a:t>
            </a:r>
          </a:p>
          <a:p>
            <a:pPr marL="0" indent="0">
              <a:buNone/>
            </a:pPr>
            <a:r>
              <a:rPr lang="en-US" dirty="0"/>
              <a:t>-William Henry Green</a:t>
            </a:r>
          </a:p>
        </p:txBody>
      </p:sp>
    </p:spTree>
    <p:extLst>
      <p:ext uri="{BB962C8B-B14F-4D97-AF65-F5344CB8AC3E}">
        <p14:creationId xmlns:p14="http://schemas.microsoft.com/office/powerpoint/2010/main" val="392039631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97605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holding a sign&#10;&#10;Description automatically generated with medium confidence">
            <a:extLst>
              <a:ext uri="{FF2B5EF4-FFF2-40B4-BE49-F238E27FC236}">
                <a16:creationId xmlns:a16="http://schemas.microsoft.com/office/drawing/2014/main" id="{7F05109E-CB34-B42F-0CB2-60B7AEA7B4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0967" y="0"/>
            <a:ext cx="6270065" cy="6858000"/>
          </a:xfrm>
          <a:prstGeom prst="rect">
            <a:avLst/>
          </a:prstGeom>
        </p:spPr>
      </p:pic>
    </p:spTree>
    <p:extLst>
      <p:ext uri="{BB962C8B-B14F-4D97-AF65-F5344CB8AC3E}">
        <p14:creationId xmlns:p14="http://schemas.microsoft.com/office/powerpoint/2010/main" val="172653656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a:bodyPr>
          <a:lstStyle/>
          <a:p>
            <a:pPr algn="ctr"/>
            <a:r>
              <a:rPr lang="en-US" dirty="0"/>
              <a:t>Anticipated Questions/Objections</a:t>
            </a:r>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r>
              <a:rPr lang="en-US" dirty="0"/>
              <a:t> Question: does positing that the genealogies in Genesis 5 and 11 contain gaps raise questions regarding the inerrancy of scripture?</a:t>
            </a:r>
          </a:p>
          <a:p>
            <a:pPr lvl="1"/>
            <a:r>
              <a:rPr lang="en-US" dirty="0"/>
              <a:t>Answer: No.</a:t>
            </a:r>
          </a:p>
          <a:p>
            <a:r>
              <a:rPr lang="en-US" dirty="0"/>
              <a:t>Question: If we are positing gaps in the genealogies of Genesis 5 and 11 does this mean we are denying the literal meaning of these passages?</a:t>
            </a:r>
          </a:p>
          <a:p>
            <a:pPr lvl="1"/>
            <a:r>
              <a:rPr lang="en-US" dirty="0"/>
              <a:t>Answer: No.</a:t>
            </a:r>
          </a:p>
          <a:p>
            <a:r>
              <a:rPr lang="en-US" dirty="0"/>
              <a:t>Question: What about the ages included in the genealogies?</a:t>
            </a:r>
          </a:p>
          <a:p>
            <a:pPr lvl="1"/>
            <a:r>
              <a:rPr lang="en-US" dirty="0"/>
              <a:t>Answer: We don’t know</a:t>
            </a:r>
          </a:p>
          <a:p>
            <a:pPr lvl="1"/>
            <a:r>
              <a:rPr lang="en-US" dirty="0"/>
              <a:t>It is possible ages were never intended to be understood literally</a:t>
            </a:r>
          </a:p>
          <a:p>
            <a:pPr marL="0" indent="0">
              <a:buNone/>
            </a:pPr>
            <a:endParaRPr lang="en-US" dirty="0"/>
          </a:p>
        </p:txBody>
      </p:sp>
    </p:spTree>
    <p:extLst>
      <p:ext uri="{BB962C8B-B14F-4D97-AF65-F5344CB8AC3E}">
        <p14:creationId xmlns:p14="http://schemas.microsoft.com/office/powerpoint/2010/main" val="7449302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aby in a box&#10;&#10;Description automatically generated with medium confidence">
            <a:extLst>
              <a:ext uri="{FF2B5EF4-FFF2-40B4-BE49-F238E27FC236}">
                <a16:creationId xmlns:a16="http://schemas.microsoft.com/office/drawing/2014/main" id="{186A4A47-2566-967A-CBB1-E22ABA9A61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4892523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6866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lstStyle/>
          <a:p>
            <a:pPr algn="ctr"/>
            <a:endParaRPr lang="en-US" dirty="0"/>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pPr marL="0" indent="0">
              <a:buNone/>
            </a:pPr>
            <a:r>
              <a:rPr lang="en-US" dirty="0"/>
              <a:t>“It can scarcely be necessary to adduce proof to one who has even a superficial acquaintance with the genealogies of the Bible that these are frequently abbreviated by the omission of unimportant names. In fact, abridgement is the general rule, induced by the indisposition of the sacred writers to encumber their pages with more names than were necessary for their immediate purpose.”</a:t>
            </a:r>
          </a:p>
          <a:p>
            <a:pPr marL="0" indent="0">
              <a:buNone/>
            </a:pPr>
            <a:r>
              <a:rPr lang="en-US" dirty="0"/>
              <a:t>-William Henry Green</a:t>
            </a:r>
          </a:p>
        </p:txBody>
      </p:sp>
    </p:spTree>
    <p:extLst>
      <p:ext uri="{BB962C8B-B14F-4D97-AF65-F5344CB8AC3E}">
        <p14:creationId xmlns:p14="http://schemas.microsoft.com/office/powerpoint/2010/main" val="407263313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lstStyle/>
          <a:p>
            <a:pPr algn="ctr"/>
            <a:r>
              <a:rPr lang="en-US" dirty="0"/>
              <a:t>Notable Omissions in Biblical Genealogies</a:t>
            </a:r>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r>
              <a:rPr lang="en-US" dirty="0"/>
              <a:t>Matthew</a:t>
            </a:r>
          </a:p>
          <a:p>
            <a:pPr lvl="1"/>
            <a:r>
              <a:rPr lang="en-US" dirty="0"/>
              <a:t>Omits at least 4 generations in the genealogy found in Matthew 1:2-17</a:t>
            </a:r>
          </a:p>
          <a:p>
            <a:pPr lvl="1"/>
            <a:r>
              <a:rPr lang="en-US" dirty="0"/>
              <a:t>Summarizes entire genealogy in 3 generations in Matthew 1:1</a:t>
            </a:r>
          </a:p>
          <a:p>
            <a:r>
              <a:rPr lang="en-US" dirty="0"/>
              <a:t>1 Chronicles 26:24</a:t>
            </a:r>
          </a:p>
          <a:p>
            <a:pPr lvl="1"/>
            <a:r>
              <a:rPr lang="en-US" dirty="0"/>
              <a:t>Lists a grandson of Moses as ruler of the treasury under King David</a:t>
            </a:r>
          </a:p>
          <a:p>
            <a:r>
              <a:rPr lang="en-US" dirty="0"/>
              <a:t>1 Chronicles 23</a:t>
            </a:r>
          </a:p>
          <a:p>
            <a:pPr lvl="1"/>
            <a:r>
              <a:rPr lang="en-US" dirty="0"/>
              <a:t>Lists a great-grandson of Levi as living during the time of King David</a:t>
            </a:r>
          </a:p>
          <a:p>
            <a:r>
              <a:rPr lang="en-US" dirty="0"/>
              <a:t>Ezra</a:t>
            </a:r>
          </a:p>
          <a:p>
            <a:pPr lvl="1"/>
            <a:r>
              <a:rPr lang="en-US" dirty="0"/>
              <a:t>Genealogy in Ezra 7:1-6 omits 6 consecutive names</a:t>
            </a:r>
          </a:p>
          <a:p>
            <a:pPr lvl="1"/>
            <a:r>
              <a:rPr lang="en-US" dirty="0"/>
              <a:t>Ezra 8 lists a great-grandson of Aaron, a grandson of Aaron, and a son of David returning with Ezra from the Babylonian exile</a:t>
            </a:r>
          </a:p>
        </p:txBody>
      </p:sp>
    </p:spTree>
    <p:extLst>
      <p:ext uri="{BB962C8B-B14F-4D97-AF65-F5344CB8AC3E}">
        <p14:creationId xmlns:p14="http://schemas.microsoft.com/office/powerpoint/2010/main" val="148608428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fontScale="90000"/>
          </a:bodyPr>
          <a:lstStyle/>
          <a:p>
            <a:pPr algn="ctr"/>
            <a:r>
              <a:rPr lang="en-US" dirty="0"/>
              <a:t>Notable Omissions in Biblical Genealogies Cont’d</a:t>
            </a:r>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r>
              <a:rPr lang="en-US" dirty="0"/>
              <a:t>Genealogy of Moses and Aaron</a:t>
            </a:r>
          </a:p>
          <a:p>
            <a:pPr lvl="1"/>
            <a:r>
              <a:rPr lang="en-US" dirty="0"/>
              <a:t>Lists 4 generations from Jacob to Moses</a:t>
            </a:r>
          </a:p>
          <a:p>
            <a:pPr lvl="1"/>
            <a:r>
              <a:rPr lang="en-US" dirty="0"/>
              <a:t>In contrast, genealogy of Joshua lists 11 generations from Jacob to Joshua</a:t>
            </a:r>
          </a:p>
          <a:p>
            <a:r>
              <a:rPr lang="en-US" dirty="0"/>
              <a:t>Genealogy of David in Ruth 4</a:t>
            </a:r>
          </a:p>
          <a:p>
            <a:pPr lvl="1"/>
            <a:r>
              <a:rPr lang="en-US" dirty="0"/>
              <a:t>Lists 10 generations from Perez to David</a:t>
            </a:r>
          </a:p>
          <a:p>
            <a:pPr lvl="1"/>
            <a:r>
              <a:rPr lang="en-US" dirty="0"/>
              <a:t>This would require the average father in this sequence to be 93 years old when his son was born</a:t>
            </a:r>
          </a:p>
          <a:p>
            <a:pPr marL="0" indent="0">
              <a:buNone/>
            </a:pPr>
            <a:endParaRPr lang="en-US" dirty="0"/>
          </a:p>
        </p:txBody>
      </p:sp>
    </p:spTree>
    <p:extLst>
      <p:ext uri="{BB962C8B-B14F-4D97-AF65-F5344CB8AC3E}">
        <p14:creationId xmlns:p14="http://schemas.microsoft.com/office/powerpoint/2010/main" val="198545559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108080"/>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E633-07DF-E836-BFDD-88C09E9D10CB}"/>
              </a:ext>
            </a:extLst>
          </p:cNvPr>
          <p:cNvSpPr>
            <a:spLocks noGrp="1"/>
          </p:cNvSpPr>
          <p:nvPr>
            <p:ph type="title"/>
          </p:nvPr>
        </p:nvSpPr>
        <p:spPr>
          <a:xfrm>
            <a:off x="838200" y="365125"/>
            <a:ext cx="10515600" cy="700195"/>
          </a:xfrm>
        </p:spPr>
        <p:txBody>
          <a:bodyPr>
            <a:normAutofit/>
          </a:bodyPr>
          <a:lstStyle/>
          <a:p>
            <a:pPr algn="ctr"/>
            <a:r>
              <a:rPr lang="en-US" dirty="0"/>
              <a:t>Evidence for Omissions in Gen 5 &amp; 11</a:t>
            </a:r>
          </a:p>
        </p:txBody>
      </p:sp>
      <p:sp>
        <p:nvSpPr>
          <p:cNvPr id="3" name="Content Placeholder 2">
            <a:extLst>
              <a:ext uri="{FF2B5EF4-FFF2-40B4-BE49-F238E27FC236}">
                <a16:creationId xmlns:a16="http://schemas.microsoft.com/office/drawing/2014/main" id="{C3BF3249-5223-DDA3-4804-AB47FBEE7347}"/>
              </a:ext>
            </a:extLst>
          </p:cNvPr>
          <p:cNvSpPr>
            <a:spLocks noGrp="1"/>
          </p:cNvSpPr>
          <p:nvPr>
            <p:ph idx="1"/>
          </p:nvPr>
        </p:nvSpPr>
        <p:spPr>
          <a:xfrm>
            <a:off x="838200" y="1216241"/>
            <a:ext cx="10515600" cy="4960722"/>
          </a:xfrm>
        </p:spPr>
        <p:txBody>
          <a:bodyPr/>
          <a:lstStyle/>
          <a:p>
            <a:r>
              <a:rPr lang="en-US" dirty="0"/>
              <a:t>Parallels between genealogies</a:t>
            </a:r>
          </a:p>
          <a:p>
            <a:pPr marL="0" indent="0">
              <a:buNone/>
            </a:pPr>
            <a:endParaRPr lang="en-US" dirty="0"/>
          </a:p>
        </p:txBody>
      </p:sp>
    </p:spTree>
    <p:extLst>
      <p:ext uri="{BB962C8B-B14F-4D97-AF65-F5344CB8AC3E}">
        <p14:creationId xmlns:p14="http://schemas.microsoft.com/office/powerpoint/2010/main" val="188672922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18252</TotalTime>
  <Words>728</Words>
  <Application>Microsoft Office PowerPoint</Application>
  <PresentationFormat>Widescreen</PresentationFormat>
  <Paragraphs>112</Paragraphs>
  <Slides>20</Slides>
  <Notes>0</Notes>
  <HiddenSlides>0</HiddenSlides>
  <MMClips>0</MMClips>
  <ScaleCrop>false</ScaleCrop>
  <HeadingPairs>
    <vt:vector size="8" baseType="variant">
      <vt:variant>
        <vt:lpstr>Fonts Used</vt:lpstr>
      </vt:variant>
      <vt:variant>
        <vt:i4>3</vt:i4>
      </vt:variant>
      <vt:variant>
        <vt:lpstr>Theme</vt:lpstr>
      </vt:variant>
      <vt:variant>
        <vt:i4>5</vt:i4>
      </vt:variant>
      <vt:variant>
        <vt:lpstr>Slide Titles</vt:lpstr>
      </vt:variant>
      <vt:variant>
        <vt:i4>20</vt:i4>
      </vt:variant>
      <vt:variant>
        <vt:lpstr>Custom Shows</vt:lpstr>
      </vt:variant>
      <vt:variant>
        <vt:i4>1</vt:i4>
      </vt:variant>
    </vt:vector>
  </HeadingPairs>
  <TitlesOfParts>
    <vt:vector size="29" baseType="lpstr">
      <vt:lpstr>Arial</vt:lpstr>
      <vt:lpstr>Calibri</vt:lpstr>
      <vt:lpstr>Calibri Light</vt:lpstr>
      <vt:lpstr>1_WJB1</vt:lpstr>
      <vt:lpstr>7_WJB1</vt:lpstr>
      <vt:lpstr>WJB1</vt:lpstr>
      <vt:lpstr>8_WJB1</vt:lpstr>
      <vt:lpstr>1_Office Theme</vt:lpstr>
      <vt:lpstr>PowerPoint Presentation</vt:lpstr>
      <vt:lpstr>PowerPoint Presentation</vt:lpstr>
      <vt:lpstr>PowerPoint Presentation</vt:lpstr>
      <vt:lpstr>PowerPoint Presentation</vt:lpstr>
      <vt:lpstr>PowerPoint Presentation</vt:lpstr>
      <vt:lpstr>Notable Omissions in Biblical Genealogies</vt:lpstr>
      <vt:lpstr>Notable Omissions in Biblical Genealogies Cont’d</vt:lpstr>
      <vt:lpstr>PowerPoint Presentation</vt:lpstr>
      <vt:lpstr>Evidence for Omissions in Gen 5 &amp; 11</vt:lpstr>
      <vt:lpstr>PowerPoint Presentation</vt:lpstr>
      <vt:lpstr>PowerPoint Presentation</vt:lpstr>
      <vt:lpstr>PowerPoint Presentation</vt:lpstr>
      <vt:lpstr>PowerPoint Presentation</vt:lpstr>
      <vt:lpstr>Evidence for Omissions in Gen 5 &amp; 11</vt:lpstr>
      <vt:lpstr>Anticipated Questions/Objections</vt:lpstr>
      <vt:lpstr>PowerPoint Presentation</vt:lpstr>
      <vt:lpstr>Anticipated Questions/Objections</vt:lpstr>
      <vt:lpstr>PowerPoint Presentation</vt:lpstr>
      <vt:lpstr>PowerPoint Presentation</vt:lpstr>
      <vt:lpstr>Anticipated Questions/Objections</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1050</cp:revision>
  <cp:lastPrinted>2023-03-12T12:27:01Z</cp:lastPrinted>
  <dcterms:created xsi:type="dcterms:W3CDTF">2021-01-08T23:52:50Z</dcterms:created>
  <dcterms:modified xsi:type="dcterms:W3CDTF">2023-03-12T17:23:16Z</dcterms:modified>
</cp:coreProperties>
</file>