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89" r:id="rId1"/>
  </p:sldMasterIdLst>
  <p:notesMasterIdLst>
    <p:notesMasterId r:id="rId30"/>
  </p:notesMasterIdLst>
  <p:sldIdLst>
    <p:sldId id="529" r:id="rId2"/>
    <p:sldId id="555" r:id="rId3"/>
    <p:sldId id="381" r:id="rId4"/>
    <p:sldId id="521" r:id="rId5"/>
    <p:sldId id="526" r:id="rId6"/>
    <p:sldId id="515" r:id="rId7"/>
    <p:sldId id="536" r:id="rId8"/>
    <p:sldId id="550" r:id="rId9"/>
    <p:sldId id="551" r:id="rId10"/>
    <p:sldId id="530" r:id="rId11"/>
    <p:sldId id="552" r:id="rId12"/>
    <p:sldId id="553" r:id="rId13"/>
    <p:sldId id="531" r:id="rId14"/>
    <p:sldId id="537" r:id="rId15"/>
    <p:sldId id="539" r:id="rId16"/>
    <p:sldId id="538" r:id="rId17"/>
    <p:sldId id="532" r:id="rId18"/>
    <p:sldId id="533" r:id="rId19"/>
    <p:sldId id="540" r:id="rId20"/>
    <p:sldId id="554" r:id="rId21"/>
    <p:sldId id="541" r:id="rId22"/>
    <p:sldId id="543" r:id="rId23"/>
    <p:sldId id="546" r:id="rId24"/>
    <p:sldId id="547" r:id="rId25"/>
    <p:sldId id="545" r:id="rId26"/>
    <p:sldId id="548" r:id="rId27"/>
    <p:sldId id="549" r:id="rId28"/>
    <p:sldId id="544" r:id="rId2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9C0C5"/>
    <a:srgbClr val="0E3846"/>
    <a:srgbClr val="38868F"/>
    <a:srgbClr val="4E9CC5"/>
    <a:srgbClr val="FF9300"/>
    <a:srgbClr val="B01514"/>
    <a:srgbClr val="E08100"/>
    <a:srgbClr val="5A5640"/>
    <a:srgbClr val="66570F"/>
    <a:srgbClr val="16414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1365"/>
    <p:restoredTop sz="94651"/>
  </p:normalViewPr>
  <p:slideViewPr>
    <p:cSldViewPr snapToGrid="0" snapToObjects="1">
      <p:cViewPr varScale="1">
        <p:scale>
          <a:sx n="100" d="100"/>
          <a:sy n="100" d="100"/>
        </p:scale>
        <p:origin x="176" y="51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A70149C-D50B-3542-B16E-3E19181E4B40}" type="datetimeFigureOut">
              <a:rPr lang="en-US" smtClean="0"/>
              <a:t>5/21/23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2917795-A827-0A4C-BF0D-FA1E6E0E9011}" type="slidenum">
              <a:rPr lang="en-US" smtClean="0"/>
              <a:t>‹#›</a:t>
            </a:fld>
            <a:endParaRPr lang="en-US"/>
          </a:p>
        </p:txBody>
      </p:sp>
    </p:spTree>
    <p:extLst>
      <p:ext uri="{BB962C8B-B14F-4D97-AF65-F5344CB8AC3E}">
        <p14:creationId xmlns:p14="http://schemas.microsoft.com/office/powerpoint/2010/main" val="7981028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99720B3-618E-3C47-A06F-E745AE12DF7F}" type="slidenum">
              <a:rPr lang="en-US" smtClean="0"/>
              <a:t>1</a:t>
            </a:fld>
            <a:endParaRPr lang="en-US"/>
          </a:p>
        </p:txBody>
      </p:sp>
    </p:spTree>
    <p:extLst>
      <p:ext uri="{BB962C8B-B14F-4D97-AF65-F5344CB8AC3E}">
        <p14:creationId xmlns:p14="http://schemas.microsoft.com/office/powerpoint/2010/main" val="39536511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99720B3-618E-3C47-A06F-E745AE12DF7F}" type="slidenum">
              <a:rPr lang="en-US" smtClean="0"/>
              <a:t>3</a:t>
            </a:fld>
            <a:endParaRPr lang="en-US"/>
          </a:p>
        </p:txBody>
      </p:sp>
    </p:spTree>
    <p:extLst>
      <p:ext uri="{BB962C8B-B14F-4D97-AF65-F5344CB8AC3E}">
        <p14:creationId xmlns:p14="http://schemas.microsoft.com/office/powerpoint/2010/main" val="35024352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smtClean="0"/>
              <a:t>5/21/23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33537508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4509A250-FF31-4206-8172-F9D3106AACB1}" type="datetimeFigureOut">
              <a:rPr lang="en-US" smtClean="0"/>
              <a:t>5/21/23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32977325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4509A250-FF31-4206-8172-F9D3106AACB1}" type="datetimeFigureOut">
              <a:rPr lang="en-US" smtClean="0"/>
              <a:t>5/21/23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70405112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4AAD347D-5ACD-4C99-B74B-A9C85AD731AF}" type="datetimeFigureOut">
              <a:rPr lang="en-US" smtClean="0"/>
              <a:t>5/21/23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3474938804"/>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509A250-FF31-4206-8172-F9D3106AACB1}" type="datetimeFigureOut">
              <a:rPr lang="en-US" smtClean="0"/>
              <a:t>5/21/23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24905050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smtClean="0"/>
              <a:t>5/21/23</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358416971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smtClean="0"/>
              <a:t>5/21/23</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356829295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smtClean="0"/>
              <a:t>5/21/23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102674125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smtClean="0"/>
              <a:t>5/21/23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15877337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fld id="{4509A250-FF31-4206-8172-F9D3106AACB1}" type="datetimeFigureOut">
              <a:rPr lang="en-US" smtClean="0"/>
              <a:t>5/21/23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28462321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796027F-7875-4030-9381-8BD8C4F21935}" type="datetimeFigureOut">
              <a:rPr lang="en-US" smtClean="0"/>
              <a:t>5/21/23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259404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796027F-7875-4030-9381-8BD8C4F21935}" type="datetimeFigureOut">
              <a:rPr lang="en-US" smtClean="0"/>
              <a:t>5/21/23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21310956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796027F-7875-4030-9381-8BD8C4F21935}" type="datetimeFigureOut">
              <a:rPr lang="en-US" smtClean="0"/>
              <a:t>5/21/23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1457599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4509A250-FF31-4206-8172-F9D3106AACB1}" type="datetimeFigureOut">
              <a:rPr lang="en-US" smtClean="0"/>
              <a:t>5/21/23</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12824265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509A250-FF31-4206-8172-F9D3106AACB1}" type="datetimeFigureOut">
              <a:rPr lang="en-US" smtClean="0"/>
              <a:t>5/21/23</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30858336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7" name="Date Placeholder 4"/>
          <p:cNvSpPr>
            <a:spLocks noGrp="1"/>
          </p:cNvSpPr>
          <p:nvPr>
            <p:ph type="dt" sz="half" idx="10"/>
          </p:nvPr>
        </p:nvSpPr>
        <p:spPr/>
        <p:txBody>
          <a:bodyPr/>
          <a:lstStyle/>
          <a:p>
            <a:fld id="{4509A250-FF31-4206-8172-F9D3106AACB1}" type="datetimeFigureOut">
              <a:rPr lang="en-US" smtClean="0"/>
              <a:t>5/21/23</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14653580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4509A250-FF31-4206-8172-F9D3106AACB1}" type="datetimeFigureOut">
              <a:rPr lang="en-US" smtClean="0"/>
              <a:t>5/21/23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35084115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AAD347D-5ACD-4C99-B74B-A9C85AD731AF}" type="datetimeFigureOut">
              <a:rPr lang="en-US" smtClean="0"/>
              <a:t>5/21/23</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02111984F565}" type="slidenum">
              <a:rPr lang="en-US" smtClean="0"/>
              <a:t>‹#›</a:t>
            </a:fld>
            <a:endParaRPr lang="en-US" dirty="0"/>
          </a:p>
        </p:txBody>
      </p:sp>
    </p:spTree>
    <p:extLst>
      <p:ext uri="{BB962C8B-B14F-4D97-AF65-F5344CB8AC3E}">
        <p14:creationId xmlns:p14="http://schemas.microsoft.com/office/powerpoint/2010/main" val="2791770856"/>
      </p:ext>
    </p:extLst>
  </p:cSld>
  <p:clrMap bg1="dk1" tx1="lt1" bg2="dk2" tx2="lt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 id="2147483701" r:id="rId12"/>
    <p:sldLayoutId id="2147483702" r:id="rId13"/>
    <p:sldLayoutId id="2147483703" r:id="rId14"/>
    <p:sldLayoutId id="2147483704" r:id="rId15"/>
    <p:sldLayoutId id="2147483705" r:id="rId16"/>
    <p:sldLayoutId id="2147483706"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A1271B-4824-8C4F-9542-4C5E50A81B12}"/>
              </a:ext>
            </a:extLst>
          </p:cNvPr>
          <p:cNvSpPr>
            <a:spLocks noGrp="1"/>
          </p:cNvSpPr>
          <p:nvPr>
            <p:ph type="ctrTitle"/>
          </p:nvPr>
        </p:nvSpPr>
        <p:spPr/>
        <p:txBody>
          <a:bodyPr/>
          <a:lstStyle/>
          <a:p>
            <a:r>
              <a:rPr lang="en-US" sz="8800" dirty="0">
                <a:solidFill>
                  <a:schemeClr val="tx1">
                    <a:lumMod val="85000"/>
                  </a:schemeClr>
                </a:solidFill>
              </a:rPr>
              <a:t>Romans</a:t>
            </a:r>
            <a:r>
              <a:rPr lang="en-US" sz="8800" dirty="0"/>
              <a:t> </a:t>
            </a:r>
            <a:r>
              <a:rPr lang="en-US" dirty="0">
                <a:solidFill>
                  <a:schemeClr val="bg1"/>
                </a:solidFill>
              </a:rPr>
              <a:t> </a:t>
            </a:r>
            <a:endParaRPr lang="en-US" sz="8800" dirty="0">
              <a:solidFill>
                <a:schemeClr val="bg1"/>
              </a:solidFill>
            </a:endParaRPr>
          </a:p>
        </p:txBody>
      </p:sp>
      <p:sp>
        <p:nvSpPr>
          <p:cNvPr id="8" name="Subtitle 2">
            <a:extLst>
              <a:ext uri="{FF2B5EF4-FFF2-40B4-BE49-F238E27FC236}">
                <a16:creationId xmlns:a16="http://schemas.microsoft.com/office/drawing/2014/main" id="{F861B153-B3CF-B249-901F-D57031D3A11B}"/>
              </a:ext>
            </a:extLst>
          </p:cNvPr>
          <p:cNvSpPr>
            <a:spLocks noGrp="1"/>
          </p:cNvSpPr>
          <p:nvPr>
            <p:ph type="subTitle" idx="1"/>
          </p:nvPr>
        </p:nvSpPr>
        <p:spPr/>
        <p:txBody>
          <a:bodyPr>
            <a:normAutofit/>
          </a:bodyPr>
          <a:lstStyle/>
          <a:p>
            <a:r>
              <a:rPr lang="en-US" sz="3200" dirty="0"/>
              <a:t> </a:t>
            </a:r>
          </a:p>
        </p:txBody>
      </p:sp>
      <p:cxnSp>
        <p:nvCxnSpPr>
          <p:cNvPr id="4" name="Straight Connector 3">
            <a:extLst>
              <a:ext uri="{FF2B5EF4-FFF2-40B4-BE49-F238E27FC236}">
                <a16:creationId xmlns:a16="http://schemas.microsoft.com/office/drawing/2014/main" id="{DDFBB30A-D9CB-FB4C-93F7-B9679AB8E433}"/>
              </a:ext>
            </a:extLst>
          </p:cNvPr>
          <p:cNvCxnSpPr/>
          <p:nvPr/>
        </p:nvCxnSpPr>
        <p:spPr>
          <a:xfrm>
            <a:off x="1322613" y="4637316"/>
            <a:ext cx="9699171" cy="0"/>
          </a:xfrm>
          <a:prstGeom prst="line">
            <a:avLst/>
          </a:prstGeom>
          <a:ln w="57150"/>
        </p:spPr>
        <p:style>
          <a:lnRef idx="1">
            <a:schemeClr val="accent1"/>
          </a:lnRef>
          <a:fillRef idx="0">
            <a:schemeClr val="accent1"/>
          </a:fillRef>
          <a:effectRef idx="0">
            <a:schemeClr val="accent1"/>
          </a:effectRef>
          <a:fontRef idx="minor">
            <a:schemeClr val="tx1"/>
          </a:fontRef>
        </p:style>
      </p:cxnSp>
      <p:sp>
        <p:nvSpPr>
          <p:cNvPr id="11" name="Content Placeholder 2">
            <a:extLst>
              <a:ext uri="{FF2B5EF4-FFF2-40B4-BE49-F238E27FC236}">
                <a16:creationId xmlns:a16="http://schemas.microsoft.com/office/drawing/2014/main" id="{A6589B4D-3D86-7E47-A882-FF8440376490}"/>
              </a:ext>
            </a:extLst>
          </p:cNvPr>
          <p:cNvSpPr txBox="1">
            <a:spLocks/>
          </p:cNvSpPr>
          <p:nvPr/>
        </p:nvSpPr>
        <p:spPr>
          <a:xfrm>
            <a:off x="1215933" y="4758098"/>
            <a:ext cx="2136867" cy="720762"/>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bg2">
                  <a:lumMod val="40000"/>
                  <a:lumOff val="60000"/>
                </a:schemeClr>
              </a:buClr>
              <a:buSzPct val="80000"/>
              <a:buFont typeface="Wingdings 3" charset="2"/>
              <a:buNone/>
              <a:defRPr sz="2000" b="0" i="0" kern="1200" cap="all">
                <a:solidFill>
                  <a:schemeClr val="bg2">
                    <a:lumMod val="40000"/>
                    <a:lumOff val="60000"/>
                  </a:schemeClr>
                </a:solidFill>
                <a:latin typeface="+mj-lt"/>
                <a:ea typeface="+mj-ea"/>
                <a:cs typeface="+mj-cs"/>
              </a:defRPr>
            </a:lvl1pPr>
            <a:lvl2pPr marL="457200" indent="0" algn="ctr" defTabSz="457200" rtl="0" eaLnBrk="1" latinLnBrk="0" hangingPunct="1">
              <a:spcBef>
                <a:spcPts val="1000"/>
              </a:spcBef>
              <a:spcAft>
                <a:spcPts val="0"/>
              </a:spcAft>
              <a:buClr>
                <a:schemeClr val="bg2">
                  <a:lumMod val="40000"/>
                  <a:lumOff val="60000"/>
                </a:schemeClr>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bg2">
                  <a:lumMod val="40000"/>
                  <a:lumOff val="60000"/>
                </a:schemeClr>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bg2">
                  <a:lumMod val="40000"/>
                  <a:lumOff val="60000"/>
                </a:schemeClr>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bg2">
                  <a:lumMod val="40000"/>
                  <a:lumOff val="60000"/>
                </a:schemeClr>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bg2">
                  <a:lumMod val="40000"/>
                  <a:lumOff val="60000"/>
                </a:schemeClr>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bg2">
                  <a:lumMod val="40000"/>
                  <a:lumOff val="60000"/>
                </a:schemeClr>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bg2">
                  <a:lumMod val="40000"/>
                  <a:lumOff val="60000"/>
                </a:schemeClr>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bg2">
                  <a:lumMod val="40000"/>
                  <a:lumOff val="60000"/>
                </a:schemeClr>
              </a:buClr>
              <a:buSzPct val="80000"/>
              <a:buFont typeface="Wingdings 3" charset="2"/>
              <a:buNone/>
              <a:defRPr sz="1400" b="0" i="0" kern="1200">
                <a:solidFill>
                  <a:schemeClr val="tx1">
                    <a:tint val="75000"/>
                  </a:schemeClr>
                </a:solidFill>
                <a:latin typeface="+mj-lt"/>
                <a:ea typeface="+mj-ea"/>
                <a:cs typeface="+mj-cs"/>
              </a:defRPr>
            </a:lvl9pPr>
          </a:lstStyle>
          <a:p>
            <a:r>
              <a:rPr lang="en-US" sz="3600" dirty="0">
                <a:solidFill>
                  <a:schemeClr val="bg2">
                    <a:lumMod val="60000"/>
                    <a:lumOff val="40000"/>
                  </a:schemeClr>
                </a:solidFill>
              </a:rPr>
              <a:t>Part XIi</a:t>
            </a:r>
            <a:endParaRPr lang="en-US" sz="3600" dirty="0">
              <a:solidFill>
                <a:srgbClr val="FFC000"/>
              </a:solidFill>
            </a:endParaRPr>
          </a:p>
        </p:txBody>
      </p:sp>
      <p:sp>
        <p:nvSpPr>
          <p:cNvPr id="5" name="Title 1">
            <a:extLst>
              <a:ext uri="{FF2B5EF4-FFF2-40B4-BE49-F238E27FC236}">
                <a16:creationId xmlns:a16="http://schemas.microsoft.com/office/drawing/2014/main" id="{717830F7-3226-DC4F-31B4-D981ACA87729}"/>
              </a:ext>
            </a:extLst>
          </p:cNvPr>
          <p:cNvSpPr txBox="1">
            <a:spLocks/>
          </p:cNvSpPr>
          <p:nvPr/>
        </p:nvSpPr>
        <p:spPr>
          <a:xfrm>
            <a:off x="3222688" y="4350221"/>
            <a:ext cx="3534821" cy="1040740"/>
          </a:xfrm>
          <a:prstGeom prst="rect">
            <a:avLst/>
          </a:prstGeom>
        </p:spPr>
        <p:txBody>
          <a:bodyPr vert="horz" lIns="91440" tIns="45720" rIns="91440" bIns="45720" rtlCol="0" anchor="b">
            <a:noAutofit/>
          </a:bodyPr>
          <a:lstStyle>
            <a:lvl1pPr algn="l" defTabSz="457200" rtl="0" eaLnBrk="1" latinLnBrk="0" hangingPunct="1">
              <a:spcBef>
                <a:spcPct val="0"/>
              </a:spcBef>
              <a:buNone/>
              <a:defRPr sz="7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3600" dirty="0">
                <a:solidFill>
                  <a:srgbClr val="FFC000"/>
                </a:solidFill>
              </a:rPr>
              <a:t>Chapter 7 </a:t>
            </a:r>
            <a:endParaRPr lang="en-US" sz="8000" dirty="0">
              <a:solidFill>
                <a:srgbClr val="FFC000"/>
              </a:solidFill>
            </a:endParaRPr>
          </a:p>
        </p:txBody>
      </p:sp>
    </p:spTree>
    <p:extLst>
      <p:ext uri="{BB962C8B-B14F-4D97-AF65-F5344CB8AC3E}">
        <p14:creationId xmlns:p14="http://schemas.microsoft.com/office/powerpoint/2010/main" val="39414281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872C56-C33A-D34E-9BD4-EF9E546825C9}"/>
              </a:ext>
            </a:extLst>
          </p:cNvPr>
          <p:cNvSpPr>
            <a:spLocks noGrp="1"/>
          </p:cNvSpPr>
          <p:nvPr>
            <p:ph type="title"/>
          </p:nvPr>
        </p:nvSpPr>
        <p:spPr>
          <a:xfrm>
            <a:off x="839540" y="373224"/>
            <a:ext cx="6573720" cy="666398"/>
          </a:xfrm>
        </p:spPr>
        <p:txBody>
          <a:bodyPr/>
          <a:lstStyle/>
          <a:p>
            <a:r>
              <a:rPr lang="en-US" sz="3200" dirty="0"/>
              <a:t>Romans 7	</a:t>
            </a:r>
            <a:r>
              <a:rPr lang="en-US" sz="3200" dirty="0">
                <a:solidFill>
                  <a:srgbClr val="00B0F0"/>
                </a:solidFill>
              </a:rPr>
              <a:t>(1984 NIV)	</a:t>
            </a:r>
          </a:p>
        </p:txBody>
      </p:sp>
      <p:sp>
        <p:nvSpPr>
          <p:cNvPr id="3" name="Content Placeholder 2">
            <a:extLst>
              <a:ext uri="{FF2B5EF4-FFF2-40B4-BE49-F238E27FC236}">
                <a16:creationId xmlns:a16="http://schemas.microsoft.com/office/drawing/2014/main" id="{C6C8C1A6-6F6F-6F44-AE58-8DB8CB9A6318}"/>
              </a:ext>
            </a:extLst>
          </p:cNvPr>
          <p:cNvSpPr>
            <a:spLocks noGrp="1"/>
          </p:cNvSpPr>
          <p:nvPr>
            <p:ph idx="1"/>
          </p:nvPr>
        </p:nvSpPr>
        <p:spPr>
          <a:xfrm>
            <a:off x="376934" y="1290453"/>
            <a:ext cx="11167365" cy="5377047"/>
          </a:xfrm>
        </p:spPr>
        <p:txBody>
          <a:bodyPr>
            <a:noAutofit/>
          </a:bodyPr>
          <a:lstStyle/>
          <a:p>
            <a:pPr marL="0" indent="0">
              <a:buNone/>
            </a:pPr>
            <a:r>
              <a:rPr lang="en-US" sz="2800" b="1" baseline="30000" dirty="0">
                <a:solidFill>
                  <a:schemeClr val="accent3"/>
                </a:solidFill>
                <a:effectLst/>
                <a:latin typeface="Verdana" panose="020B0604030504040204" pitchFamily="34" charset="0"/>
                <a:ea typeface="Times New Roman" panose="02020603050405020304" pitchFamily="18" charset="0"/>
                <a:cs typeface="Times New Roman" panose="02020603050405020304" pitchFamily="18" charset="0"/>
              </a:rPr>
              <a:t>7 </a:t>
            </a:r>
            <a:r>
              <a:rPr lang="en-US" sz="2800" dirty="0">
                <a:effectLst/>
                <a:latin typeface="Verdana" panose="020B0604030504040204" pitchFamily="34" charset="0"/>
                <a:ea typeface="Times New Roman" panose="02020603050405020304" pitchFamily="18" charset="0"/>
                <a:cs typeface="Times New Roman" panose="02020603050405020304" pitchFamily="18" charset="0"/>
              </a:rPr>
              <a:t>What shall we say, then? Is the law sin? Certainly not! Indeed I would not have known what sin was except through the law. For I would not have known what coveting really was if the law had not said, "Do not covet."</a:t>
            </a:r>
            <a:r>
              <a:rPr lang="en-US" sz="2800" b="1" baseline="30000" dirty="0">
                <a:solidFill>
                  <a:schemeClr val="accent3"/>
                </a:solidFill>
                <a:effectLst/>
                <a:latin typeface="Verdana" panose="020B0604030504040204" pitchFamily="34" charset="0"/>
                <a:ea typeface="Times New Roman" panose="02020603050405020304" pitchFamily="18" charset="0"/>
                <a:cs typeface="Times New Roman" panose="02020603050405020304" pitchFamily="18" charset="0"/>
              </a:rPr>
              <a:t> </a:t>
            </a:r>
            <a:r>
              <a:rPr lang="en-US" sz="2800" b="1" baseline="30000" dirty="0">
                <a:solidFill>
                  <a:schemeClr val="accent4">
                    <a:lumMod val="60000"/>
                    <a:lumOff val="40000"/>
                  </a:schemeClr>
                </a:solidFill>
                <a:effectLst/>
                <a:latin typeface="Verdana" panose="020B0604030504040204" pitchFamily="34" charset="0"/>
                <a:ea typeface="Times New Roman" panose="02020603050405020304" pitchFamily="18" charset="0"/>
                <a:cs typeface="Times New Roman" panose="02020603050405020304" pitchFamily="18" charset="0"/>
              </a:rPr>
              <a:t>8</a:t>
            </a:r>
            <a:r>
              <a:rPr lang="en-US" sz="2800" dirty="0">
                <a:solidFill>
                  <a:schemeClr val="accent4">
                    <a:lumMod val="60000"/>
                    <a:lumOff val="40000"/>
                  </a:schemeClr>
                </a:solidFill>
                <a:effectLst/>
                <a:latin typeface="Verdana" panose="020B0604030504040204" pitchFamily="34" charset="0"/>
                <a:ea typeface="Times New Roman" panose="02020603050405020304" pitchFamily="18" charset="0"/>
                <a:cs typeface="Times New Roman" panose="02020603050405020304" pitchFamily="18" charset="0"/>
              </a:rPr>
              <a:t>But sin, seizing the opportunity afforded by the commandment, produced in me every kind of covetous desire. For apart from law, sin is dead. </a:t>
            </a:r>
            <a:r>
              <a:rPr lang="en-US" sz="2800" b="1" baseline="30000" dirty="0">
                <a:solidFill>
                  <a:schemeClr val="accent4">
                    <a:lumMod val="60000"/>
                    <a:lumOff val="40000"/>
                  </a:schemeClr>
                </a:solidFill>
                <a:effectLst/>
                <a:latin typeface="Verdana" panose="020B0604030504040204" pitchFamily="34" charset="0"/>
                <a:ea typeface="Times New Roman" panose="02020603050405020304" pitchFamily="18" charset="0"/>
                <a:cs typeface="Times New Roman" panose="02020603050405020304" pitchFamily="18" charset="0"/>
              </a:rPr>
              <a:t> </a:t>
            </a:r>
            <a:r>
              <a:rPr lang="en-US" sz="2800" b="1" baseline="30000" dirty="0">
                <a:solidFill>
                  <a:schemeClr val="accent4">
                    <a:lumMod val="60000"/>
                    <a:lumOff val="40000"/>
                  </a:schemeClr>
                </a:solidFill>
                <a:latin typeface="Verdana" panose="020B0604030504040204" pitchFamily="34" charset="0"/>
                <a:ea typeface="Times New Roman" panose="02020603050405020304" pitchFamily="18" charset="0"/>
                <a:cs typeface="Times New Roman" panose="02020603050405020304" pitchFamily="18" charset="0"/>
              </a:rPr>
              <a:t>9</a:t>
            </a:r>
            <a:r>
              <a:rPr lang="en-US" sz="2800" b="1" baseline="30000" dirty="0">
                <a:solidFill>
                  <a:schemeClr val="accent4">
                    <a:lumMod val="60000"/>
                    <a:lumOff val="40000"/>
                  </a:schemeClr>
                </a:solidFill>
                <a:effectLst/>
                <a:latin typeface="Verdana" panose="020B0604030504040204" pitchFamily="34" charset="0"/>
                <a:ea typeface="Times New Roman" panose="02020603050405020304" pitchFamily="18" charset="0"/>
                <a:cs typeface="Times New Roman" panose="02020603050405020304" pitchFamily="18" charset="0"/>
              </a:rPr>
              <a:t> </a:t>
            </a:r>
            <a:r>
              <a:rPr lang="en-US" sz="2800" dirty="0">
                <a:solidFill>
                  <a:schemeClr val="accent4">
                    <a:lumMod val="60000"/>
                    <a:lumOff val="40000"/>
                  </a:schemeClr>
                </a:solidFill>
                <a:effectLst/>
                <a:latin typeface="Verdana" panose="020B0604030504040204" pitchFamily="34" charset="0"/>
                <a:ea typeface="Times New Roman" panose="02020603050405020304" pitchFamily="18" charset="0"/>
                <a:cs typeface="Times New Roman" panose="02020603050405020304" pitchFamily="18" charset="0"/>
              </a:rPr>
              <a:t>Once I was alive apart from law; but when the commandment came, sin sprang to life and I died. </a:t>
            </a:r>
            <a:r>
              <a:rPr lang="en-US" sz="2800" b="1" baseline="30000" dirty="0">
                <a:solidFill>
                  <a:schemeClr val="accent4">
                    <a:lumMod val="60000"/>
                    <a:lumOff val="40000"/>
                  </a:schemeClr>
                </a:solidFill>
                <a:effectLst/>
                <a:latin typeface="Verdana" panose="020B0604030504040204" pitchFamily="34" charset="0"/>
                <a:ea typeface="Times New Roman" panose="02020603050405020304" pitchFamily="18" charset="0"/>
                <a:cs typeface="Times New Roman" panose="02020603050405020304" pitchFamily="18" charset="0"/>
              </a:rPr>
              <a:t>10 </a:t>
            </a:r>
            <a:r>
              <a:rPr lang="en-US" sz="2800" dirty="0">
                <a:solidFill>
                  <a:schemeClr val="accent4">
                    <a:lumMod val="60000"/>
                    <a:lumOff val="40000"/>
                  </a:schemeClr>
                </a:solidFill>
                <a:effectLst/>
                <a:latin typeface="Verdana" panose="020B0604030504040204" pitchFamily="34" charset="0"/>
                <a:ea typeface="Times New Roman" panose="02020603050405020304" pitchFamily="18" charset="0"/>
                <a:cs typeface="Times New Roman" panose="02020603050405020304" pitchFamily="18" charset="0"/>
              </a:rPr>
              <a:t>I found that the very commandment that was intended to bring life actually brought death. </a:t>
            </a:r>
            <a:r>
              <a:rPr lang="en-US" sz="2800" b="1" baseline="30000" dirty="0">
                <a:solidFill>
                  <a:schemeClr val="accent4">
                    <a:lumMod val="60000"/>
                    <a:lumOff val="40000"/>
                  </a:schemeClr>
                </a:solidFill>
                <a:effectLst/>
                <a:latin typeface="Verdana" panose="020B0604030504040204" pitchFamily="34" charset="0"/>
                <a:ea typeface="Times New Roman" panose="02020603050405020304" pitchFamily="18" charset="0"/>
                <a:cs typeface="Times New Roman" panose="02020603050405020304" pitchFamily="18" charset="0"/>
              </a:rPr>
              <a:t>11</a:t>
            </a:r>
            <a:r>
              <a:rPr lang="en-US" sz="2800" b="1" baseline="30000" dirty="0">
                <a:solidFill>
                  <a:schemeClr val="accent4">
                    <a:lumMod val="60000"/>
                    <a:lumOff val="40000"/>
                  </a:schemeClr>
                </a:solidFill>
                <a:latin typeface="Verdana" panose="020B0604030504040204" pitchFamily="34" charset="0"/>
                <a:ea typeface="Times New Roman" panose="02020603050405020304" pitchFamily="18" charset="0"/>
                <a:cs typeface="Times New Roman" panose="02020603050405020304" pitchFamily="18" charset="0"/>
              </a:rPr>
              <a:t> </a:t>
            </a:r>
            <a:r>
              <a:rPr lang="en-US" sz="2800" dirty="0">
                <a:solidFill>
                  <a:schemeClr val="accent4">
                    <a:lumMod val="60000"/>
                    <a:lumOff val="40000"/>
                  </a:schemeClr>
                </a:solidFill>
                <a:effectLst/>
                <a:latin typeface="Verdana" panose="020B0604030504040204" pitchFamily="34" charset="0"/>
                <a:ea typeface="Times New Roman" panose="02020603050405020304" pitchFamily="18" charset="0"/>
                <a:cs typeface="Times New Roman" panose="02020603050405020304" pitchFamily="18" charset="0"/>
              </a:rPr>
              <a:t>For sin, seizing the opportunity afforded by the commandment, deceived me, and through the commandment put me to death.</a:t>
            </a:r>
            <a:endParaRPr lang="en-US" sz="2800" dirty="0">
              <a:solidFill>
                <a:schemeClr val="accent4">
                  <a:lumMod val="60000"/>
                  <a:lumOff val="40000"/>
                </a:schemeClr>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7979821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872C56-C33A-D34E-9BD4-EF9E546825C9}"/>
              </a:ext>
            </a:extLst>
          </p:cNvPr>
          <p:cNvSpPr>
            <a:spLocks noGrp="1"/>
          </p:cNvSpPr>
          <p:nvPr>
            <p:ph type="title"/>
          </p:nvPr>
        </p:nvSpPr>
        <p:spPr>
          <a:xfrm>
            <a:off x="839540" y="373224"/>
            <a:ext cx="6573720" cy="666398"/>
          </a:xfrm>
        </p:spPr>
        <p:txBody>
          <a:bodyPr/>
          <a:lstStyle/>
          <a:p>
            <a:r>
              <a:rPr lang="en-US" sz="3200" dirty="0"/>
              <a:t>Romans 7	</a:t>
            </a:r>
            <a:r>
              <a:rPr lang="en-US" sz="3200" dirty="0">
                <a:solidFill>
                  <a:srgbClr val="00B0F0"/>
                </a:solidFill>
              </a:rPr>
              <a:t>(1984 NIV)	</a:t>
            </a:r>
          </a:p>
        </p:txBody>
      </p:sp>
      <p:sp>
        <p:nvSpPr>
          <p:cNvPr id="3" name="Content Placeholder 2">
            <a:extLst>
              <a:ext uri="{FF2B5EF4-FFF2-40B4-BE49-F238E27FC236}">
                <a16:creationId xmlns:a16="http://schemas.microsoft.com/office/drawing/2014/main" id="{C6C8C1A6-6F6F-6F44-AE58-8DB8CB9A6318}"/>
              </a:ext>
            </a:extLst>
          </p:cNvPr>
          <p:cNvSpPr>
            <a:spLocks noGrp="1"/>
          </p:cNvSpPr>
          <p:nvPr>
            <p:ph idx="1"/>
          </p:nvPr>
        </p:nvSpPr>
        <p:spPr>
          <a:xfrm>
            <a:off x="376934" y="1290453"/>
            <a:ext cx="11167365" cy="5377047"/>
          </a:xfrm>
        </p:spPr>
        <p:txBody>
          <a:bodyPr>
            <a:noAutofit/>
          </a:bodyPr>
          <a:lstStyle/>
          <a:p>
            <a:pPr marL="0" indent="0">
              <a:buNone/>
            </a:pPr>
            <a:r>
              <a:rPr lang="en-US" sz="2800" b="1" baseline="30000" dirty="0">
                <a:solidFill>
                  <a:schemeClr val="accent4">
                    <a:lumMod val="60000"/>
                    <a:lumOff val="40000"/>
                  </a:schemeClr>
                </a:solidFill>
                <a:effectLst/>
                <a:latin typeface="Verdana" panose="020B0604030504040204" pitchFamily="34" charset="0"/>
                <a:ea typeface="Times New Roman" panose="02020603050405020304" pitchFamily="18" charset="0"/>
                <a:cs typeface="Times New Roman" panose="02020603050405020304" pitchFamily="18" charset="0"/>
              </a:rPr>
              <a:t>7 </a:t>
            </a:r>
            <a:r>
              <a:rPr lang="en-US" sz="2800" dirty="0">
                <a:solidFill>
                  <a:schemeClr val="accent4">
                    <a:lumMod val="60000"/>
                    <a:lumOff val="40000"/>
                  </a:schemeClr>
                </a:solidFill>
                <a:effectLst/>
                <a:latin typeface="Verdana" panose="020B0604030504040204" pitchFamily="34" charset="0"/>
                <a:ea typeface="Times New Roman" panose="02020603050405020304" pitchFamily="18" charset="0"/>
                <a:cs typeface="Times New Roman" panose="02020603050405020304" pitchFamily="18" charset="0"/>
              </a:rPr>
              <a:t>What shall we say, then? Is the law sin? Certainly not! Indeed I would not have known what sin was except through the law. For I would not have known what coveting really was if the law had not said, "Do not covet."</a:t>
            </a:r>
            <a:r>
              <a:rPr lang="en-US" sz="2800" b="1" baseline="30000" dirty="0">
                <a:solidFill>
                  <a:schemeClr val="accent4">
                    <a:lumMod val="60000"/>
                    <a:lumOff val="40000"/>
                  </a:schemeClr>
                </a:solidFill>
                <a:effectLst/>
                <a:latin typeface="Verdana" panose="020B0604030504040204" pitchFamily="34" charset="0"/>
                <a:ea typeface="Times New Roman" panose="02020603050405020304" pitchFamily="18" charset="0"/>
                <a:cs typeface="Times New Roman" panose="02020603050405020304" pitchFamily="18" charset="0"/>
              </a:rPr>
              <a:t> </a:t>
            </a:r>
            <a:r>
              <a:rPr lang="en-US" sz="2800" b="1" baseline="30000" dirty="0">
                <a:solidFill>
                  <a:schemeClr val="accent3"/>
                </a:solidFill>
                <a:effectLst/>
                <a:latin typeface="Verdana" panose="020B0604030504040204" pitchFamily="34" charset="0"/>
                <a:ea typeface="Times New Roman" panose="02020603050405020304" pitchFamily="18" charset="0"/>
                <a:cs typeface="Times New Roman" panose="02020603050405020304" pitchFamily="18" charset="0"/>
              </a:rPr>
              <a:t>8</a:t>
            </a:r>
            <a:r>
              <a:rPr lang="en-US" sz="2800" dirty="0">
                <a:effectLst/>
                <a:latin typeface="Verdana" panose="020B0604030504040204" pitchFamily="34" charset="0"/>
                <a:ea typeface="Times New Roman" panose="02020603050405020304" pitchFamily="18" charset="0"/>
                <a:cs typeface="Times New Roman" panose="02020603050405020304" pitchFamily="18" charset="0"/>
              </a:rPr>
              <a:t>But sin, seizing the opportunity afforded by the commandment, produced in me every kind of covetous desire. For apart from law, sin is dead. </a:t>
            </a:r>
            <a:r>
              <a:rPr lang="en-US" sz="2800" b="1" baseline="30000" dirty="0">
                <a:solidFill>
                  <a:schemeClr val="accent3"/>
                </a:solidFill>
                <a:effectLst/>
                <a:latin typeface="Verdana" panose="020B0604030504040204" pitchFamily="34" charset="0"/>
                <a:ea typeface="Times New Roman" panose="02020603050405020304" pitchFamily="18" charset="0"/>
                <a:cs typeface="Times New Roman" panose="02020603050405020304" pitchFamily="18" charset="0"/>
              </a:rPr>
              <a:t> </a:t>
            </a:r>
            <a:r>
              <a:rPr lang="en-US" sz="2800" b="1" baseline="30000" dirty="0">
                <a:solidFill>
                  <a:schemeClr val="accent4">
                    <a:lumMod val="60000"/>
                    <a:lumOff val="40000"/>
                  </a:schemeClr>
                </a:solidFill>
                <a:latin typeface="Verdana" panose="020B0604030504040204" pitchFamily="34" charset="0"/>
                <a:ea typeface="Times New Roman" panose="02020603050405020304" pitchFamily="18" charset="0"/>
                <a:cs typeface="Times New Roman" panose="02020603050405020304" pitchFamily="18" charset="0"/>
              </a:rPr>
              <a:t>9</a:t>
            </a:r>
            <a:r>
              <a:rPr lang="en-US" sz="2800" b="1" baseline="30000" dirty="0">
                <a:solidFill>
                  <a:schemeClr val="accent4">
                    <a:lumMod val="60000"/>
                    <a:lumOff val="40000"/>
                  </a:schemeClr>
                </a:solidFill>
                <a:effectLst/>
                <a:latin typeface="Verdana" panose="020B0604030504040204" pitchFamily="34" charset="0"/>
                <a:ea typeface="Times New Roman" panose="02020603050405020304" pitchFamily="18" charset="0"/>
                <a:cs typeface="Times New Roman" panose="02020603050405020304" pitchFamily="18" charset="0"/>
              </a:rPr>
              <a:t> </a:t>
            </a:r>
            <a:r>
              <a:rPr lang="en-US" sz="2800" dirty="0">
                <a:solidFill>
                  <a:schemeClr val="accent4">
                    <a:lumMod val="60000"/>
                    <a:lumOff val="40000"/>
                  </a:schemeClr>
                </a:solidFill>
                <a:effectLst/>
                <a:latin typeface="Verdana" panose="020B0604030504040204" pitchFamily="34" charset="0"/>
                <a:ea typeface="Times New Roman" panose="02020603050405020304" pitchFamily="18" charset="0"/>
                <a:cs typeface="Times New Roman" panose="02020603050405020304" pitchFamily="18" charset="0"/>
              </a:rPr>
              <a:t>Once I was alive apart from law; but when the commandment came, sin sprang to life and I died. </a:t>
            </a:r>
            <a:r>
              <a:rPr lang="en-US" sz="2800" b="1" baseline="30000" dirty="0">
                <a:solidFill>
                  <a:schemeClr val="accent4">
                    <a:lumMod val="60000"/>
                    <a:lumOff val="40000"/>
                  </a:schemeClr>
                </a:solidFill>
                <a:effectLst/>
                <a:latin typeface="Verdana" panose="020B0604030504040204" pitchFamily="34" charset="0"/>
                <a:ea typeface="Times New Roman" panose="02020603050405020304" pitchFamily="18" charset="0"/>
                <a:cs typeface="Times New Roman" panose="02020603050405020304" pitchFamily="18" charset="0"/>
              </a:rPr>
              <a:t>10 </a:t>
            </a:r>
            <a:r>
              <a:rPr lang="en-US" sz="2800" dirty="0">
                <a:solidFill>
                  <a:schemeClr val="accent4">
                    <a:lumMod val="60000"/>
                    <a:lumOff val="40000"/>
                  </a:schemeClr>
                </a:solidFill>
                <a:effectLst/>
                <a:latin typeface="Verdana" panose="020B0604030504040204" pitchFamily="34" charset="0"/>
                <a:ea typeface="Times New Roman" panose="02020603050405020304" pitchFamily="18" charset="0"/>
                <a:cs typeface="Times New Roman" panose="02020603050405020304" pitchFamily="18" charset="0"/>
              </a:rPr>
              <a:t>I found that the very commandment that was intended to bring life actually brought death. </a:t>
            </a:r>
            <a:r>
              <a:rPr lang="en-US" sz="2800" b="1" baseline="30000" dirty="0">
                <a:solidFill>
                  <a:schemeClr val="accent4">
                    <a:lumMod val="60000"/>
                    <a:lumOff val="40000"/>
                  </a:schemeClr>
                </a:solidFill>
                <a:effectLst/>
                <a:latin typeface="Verdana" panose="020B0604030504040204" pitchFamily="34" charset="0"/>
                <a:ea typeface="Times New Roman" panose="02020603050405020304" pitchFamily="18" charset="0"/>
                <a:cs typeface="Times New Roman" panose="02020603050405020304" pitchFamily="18" charset="0"/>
              </a:rPr>
              <a:t>11</a:t>
            </a:r>
            <a:r>
              <a:rPr lang="en-US" sz="2800" b="1" baseline="30000" dirty="0">
                <a:solidFill>
                  <a:schemeClr val="accent4">
                    <a:lumMod val="60000"/>
                    <a:lumOff val="40000"/>
                  </a:schemeClr>
                </a:solidFill>
                <a:latin typeface="Verdana" panose="020B0604030504040204" pitchFamily="34" charset="0"/>
                <a:ea typeface="Times New Roman" panose="02020603050405020304" pitchFamily="18" charset="0"/>
                <a:cs typeface="Times New Roman" panose="02020603050405020304" pitchFamily="18" charset="0"/>
              </a:rPr>
              <a:t> </a:t>
            </a:r>
            <a:r>
              <a:rPr lang="en-US" sz="2800" dirty="0">
                <a:solidFill>
                  <a:schemeClr val="accent4">
                    <a:lumMod val="60000"/>
                    <a:lumOff val="40000"/>
                  </a:schemeClr>
                </a:solidFill>
                <a:effectLst/>
                <a:latin typeface="Verdana" panose="020B0604030504040204" pitchFamily="34" charset="0"/>
                <a:ea typeface="Times New Roman" panose="02020603050405020304" pitchFamily="18" charset="0"/>
                <a:cs typeface="Times New Roman" panose="02020603050405020304" pitchFamily="18" charset="0"/>
              </a:rPr>
              <a:t>For sin, seizing the opportunity afforded by the commandment, deceived me, and through the commandment put me to death.</a:t>
            </a:r>
            <a:endParaRPr lang="en-US" sz="2800" dirty="0">
              <a:solidFill>
                <a:schemeClr val="accent4">
                  <a:lumMod val="60000"/>
                  <a:lumOff val="40000"/>
                </a:schemeClr>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0237506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872C56-C33A-D34E-9BD4-EF9E546825C9}"/>
              </a:ext>
            </a:extLst>
          </p:cNvPr>
          <p:cNvSpPr>
            <a:spLocks noGrp="1"/>
          </p:cNvSpPr>
          <p:nvPr>
            <p:ph type="title"/>
          </p:nvPr>
        </p:nvSpPr>
        <p:spPr>
          <a:xfrm>
            <a:off x="839540" y="373224"/>
            <a:ext cx="6573720" cy="666398"/>
          </a:xfrm>
        </p:spPr>
        <p:txBody>
          <a:bodyPr/>
          <a:lstStyle/>
          <a:p>
            <a:r>
              <a:rPr lang="en-US" sz="3200" dirty="0"/>
              <a:t>Romans 7	</a:t>
            </a:r>
            <a:r>
              <a:rPr lang="en-US" sz="3200" dirty="0">
                <a:solidFill>
                  <a:srgbClr val="00B0F0"/>
                </a:solidFill>
              </a:rPr>
              <a:t>(1984 NIV)	</a:t>
            </a:r>
          </a:p>
        </p:txBody>
      </p:sp>
      <p:sp>
        <p:nvSpPr>
          <p:cNvPr id="3" name="Content Placeholder 2">
            <a:extLst>
              <a:ext uri="{FF2B5EF4-FFF2-40B4-BE49-F238E27FC236}">
                <a16:creationId xmlns:a16="http://schemas.microsoft.com/office/drawing/2014/main" id="{C6C8C1A6-6F6F-6F44-AE58-8DB8CB9A6318}"/>
              </a:ext>
            </a:extLst>
          </p:cNvPr>
          <p:cNvSpPr>
            <a:spLocks noGrp="1"/>
          </p:cNvSpPr>
          <p:nvPr>
            <p:ph idx="1"/>
          </p:nvPr>
        </p:nvSpPr>
        <p:spPr>
          <a:xfrm>
            <a:off x="376934" y="1290453"/>
            <a:ext cx="11167365" cy="5377047"/>
          </a:xfrm>
        </p:spPr>
        <p:txBody>
          <a:bodyPr>
            <a:noAutofit/>
          </a:bodyPr>
          <a:lstStyle/>
          <a:p>
            <a:pPr marL="0" indent="0">
              <a:buNone/>
            </a:pPr>
            <a:r>
              <a:rPr lang="en-US" sz="2800" b="1" baseline="30000" dirty="0">
                <a:solidFill>
                  <a:schemeClr val="accent4">
                    <a:lumMod val="60000"/>
                    <a:lumOff val="40000"/>
                  </a:schemeClr>
                </a:solidFill>
                <a:effectLst/>
                <a:latin typeface="Verdana" panose="020B0604030504040204" pitchFamily="34" charset="0"/>
                <a:ea typeface="Times New Roman" panose="02020603050405020304" pitchFamily="18" charset="0"/>
                <a:cs typeface="Times New Roman" panose="02020603050405020304" pitchFamily="18" charset="0"/>
              </a:rPr>
              <a:t>7 </a:t>
            </a:r>
            <a:r>
              <a:rPr lang="en-US" sz="2800" dirty="0">
                <a:solidFill>
                  <a:schemeClr val="accent4">
                    <a:lumMod val="60000"/>
                    <a:lumOff val="40000"/>
                  </a:schemeClr>
                </a:solidFill>
                <a:effectLst/>
                <a:latin typeface="Verdana" panose="020B0604030504040204" pitchFamily="34" charset="0"/>
                <a:ea typeface="Times New Roman" panose="02020603050405020304" pitchFamily="18" charset="0"/>
                <a:cs typeface="Times New Roman" panose="02020603050405020304" pitchFamily="18" charset="0"/>
              </a:rPr>
              <a:t>What shall we say, then? Is the law sin? Certainly not! Indeed I would not have known what sin was except through the law. For I would not have known what coveting really was if the law had not said, "Do not covet."</a:t>
            </a:r>
            <a:r>
              <a:rPr lang="en-US" sz="2800" b="1" baseline="30000" dirty="0">
                <a:solidFill>
                  <a:schemeClr val="accent4">
                    <a:lumMod val="60000"/>
                    <a:lumOff val="40000"/>
                  </a:schemeClr>
                </a:solidFill>
                <a:effectLst/>
                <a:latin typeface="Verdana" panose="020B0604030504040204" pitchFamily="34" charset="0"/>
                <a:ea typeface="Times New Roman" panose="02020603050405020304" pitchFamily="18" charset="0"/>
                <a:cs typeface="Times New Roman" panose="02020603050405020304" pitchFamily="18" charset="0"/>
              </a:rPr>
              <a:t> 8</a:t>
            </a:r>
            <a:r>
              <a:rPr lang="en-US" sz="2800" dirty="0">
                <a:solidFill>
                  <a:schemeClr val="accent4">
                    <a:lumMod val="60000"/>
                    <a:lumOff val="40000"/>
                  </a:schemeClr>
                </a:solidFill>
                <a:effectLst/>
                <a:latin typeface="Verdana" panose="020B0604030504040204" pitchFamily="34" charset="0"/>
                <a:ea typeface="Times New Roman" panose="02020603050405020304" pitchFamily="18" charset="0"/>
                <a:cs typeface="Times New Roman" panose="02020603050405020304" pitchFamily="18" charset="0"/>
              </a:rPr>
              <a:t>But sin, seizing the opportunity afforded by the commandment, produced in me every kind of covetous desire. For apart from law, sin is dead. </a:t>
            </a:r>
            <a:r>
              <a:rPr lang="en-US" sz="2800" b="1" baseline="30000" dirty="0">
                <a:solidFill>
                  <a:schemeClr val="accent4">
                    <a:lumMod val="60000"/>
                    <a:lumOff val="40000"/>
                  </a:schemeClr>
                </a:solidFill>
                <a:effectLst/>
                <a:latin typeface="Verdana" panose="020B0604030504040204" pitchFamily="34" charset="0"/>
                <a:ea typeface="Times New Roman" panose="02020603050405020304" pitchFamily="18" charset="0"/>
                <a:cs typeface="Times New Roman" panose="02020603050405020304" pitchFamily="18" charset="0"/>
              </a:rPr>
              <a:t> </a:t>
            </a:r>
            <a:r>
              <a:rPr lang="en-US" sz="2800" b="1" baseline="30000" dirty="0">
                <a:solidFill>
                  <a:schemeClr val="accent3"/>
                </a:solidFill>
                <a:latin typeface="Verdana" panose="020B0604030504040204" pitchFamily="34" charset="0"/>
                <a:ea typeface="Times New Roman" panose="02020603050405020304" pitchFamily="18" charset="0"/>
                <a:cs typeface="Times New Roman" panose="02020603050405020304" pitchFamily="18" charset="0"/>
              </a:rPr>
              <a:t>9</a:t>
            </a:r>
            <a:r>
              <a:rPr lang="en-US" sz="2800" b="1" baseline="30000" dirty="0">
                <a:solidFill>
                  <a:schemeClr val="accent3"/>
                </a:solidFill>
                <a:effectLst/>
                <a:latin typeface="Verdana" panose="020B0604030504040204" pitchFamily="34" charset="0"/>
                <a:ea typeface="Times New Roman" panose="02020603050405020304" pitchFamily="18" charset="0"/>
                <a:cs typeface="Times New Roman" panose="02020603050405020304" pitchFamily="18" charset="0"/>
              </a:rPr>
              <a:t> </a:t>
            </a:r>
            <a:r>
              <a:rPr lang="en-US" sz="2800" dirty="0">
                <a:effectLst/>
                <a:latin typeface="Verdana" panose="020B0604030504040204" pitchFamily="34" charset="0"/>
                <a:ea typeface="Times New Roman" panose="02020603050405020304" pitchFamily="18" charset="0"/>
                <a:cs typeface="Times New Roman" panose="02020603050405020304" pitchFamily="18" charset="0"/>
              </a:rPr>
              <a:t>Once I was alive apart from law; but when the commandment came, sin sprang to life and I died. </a:t>
            </a:r>
            <a:r>
              <a:rPr lang="en-US" sz="2800" b="1" baseline="30000" dirty="0">
                <a:solidFill>
                  <a:schemeClr val="accent3"/>
                </a:solidFill>
                <a:effectLst/>
                <a:latin typeface="Verdana" panose="020B0604030504040204" pitchFamily="34" charset="0"/>
                <a:ea typeface="Times New Roman" panose="02020603050405020304" pitchFamily="18" charset="0"/>
                <a:cs typeface="Times New Roman" panose="02020603050405020304" pitchFamily="18" charset="0"/>
              </a:rPr>
              <a:t>10 </a:t>
            </a:r>
            <a:r>
              <a:rPr lang="en-US" sz="2800" dirty="0">
                <a:effectLst/>
                <a:latin typeface="Verdana" panose="020B0604030504040204" pitchFamily="34" charset="0"/>
                <a:ea typeface="Times New Roman" panose="02020603050405020304" pitchFamily="18" charset="0"/>
                <a:cs typeface="Times New Roman" panose="02020603050405020304" pitchFamily="18" charset="0"/>
              </a:rPr>
              <a:t>I found that the very commandment that was intended to bring life actually brought death. </a:t>
            </a:r>
            <a:r>
              <a:rPr lang="en-US" sz="2800" b="1" baseline="30000" dirty="0">
                <a:solidFill>
                  <a:schemeClr val="accent3"/>
                </a:solidFill>
                <a:effectLst/>
                <a:latin typeface="Verdana" panose="020B0604030504040204" pitchFamily="34" charset="0"/>
                <a:ea typeface="Times New Roman" panose="02020603050405020304" pitchFamily="18" charset="0"/>
                <a:cs typeface="Times New Roman" panose="02020603050405020304" pitchFamily="18" charset="0"/>
              </a:rPr>
              <a:t>11</a:t>
            </a:r>
            <a:r>
              <a:rPr lang="en-US" sz="2800" b="1" baseline="30000" dirty="0">
                <a:solidFill>
                  <a:schemeClr val="accent3"/>
                </a:solidFill>
                <a:latin typeface="Verdana" panose="020B0604030504040204" pitchFamily="34" charset="0"/>
                <a:ea typeface="Times New Roman" panose="02020603050405020304" pitchFamily="18" charset="0"/>
                <a:cs typeface="Times New Roman" panose="02020603050405020304" pitchFamily="18" charset="0"/>
              </a:rPr>
              <a:t> </a:t>
            </a:r>
            <a:r>
              <a:rPr lang="en-US" sz="2800" dirty="0">
                <a:effectLst/>
                <a:latin typeface="Verdana" panose="020B0604030504040204" pitchFamily="34" charset="0"/>
                <a:ea typeface="Times New Roman" panose="02020603050405020304" pitchFamily="18" charset="0"/>
                <a:cs typeface="Times New Roman" panose="02020603050405020304" pitchFamily="18" charset="0"/>
              </a:rPr>
              <a:t>For sin, seizing the opportunity afforded by the commandment, deceived me, and through the commandment put me to death.</a:t>
            </a:r>
            <a:endParaRPr lang="en-US" sz="2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7401134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872C56-C33A-D34E-9BD4-EF9E546825C9}"/>
              </a:ext>
            </a:extLst>
          </p:cNvPr>
          <p:cNvSpPr>
            <a:spLocks noGrp="1"/>
          </p:cNvSpPr>
          <p:nvPr>
            <p:ph type="title"/>
          </p:nvPr>
        </p:nvSpPr>
        <p:spPr>
          <a:xfrm>
            <a:off x="839540" y="373224"/>
            <a:ext cx="6573720" cy="666398"/>
          </a:xfrm>
        </p:spPr>
        <p:txBody>
          <a:bodyPr/>
          <a:lstStyle/>
          <a:p>
            <a:r>
              <a:rPr lang="en-US" sz="3200" dirty="0"/>
              <a:t>Romans 7	</a:t>
            </a:r>
            <a:r>
              <a:rPr lang="en-US" sz="3200" dirty="0">
                <a:solidFill>
                  <a:srgbClr val="00B0F0"/>
                </a:solidFill>
              </a:rPr>
              <a:t>(1984 NIV)	</a:t>
            </a:r>
          </a:p>
        </p:txBody>
      </p:sp>
      <p:sp>
        <p:nvSpPr>
          <p:cNvPr id="3" name="Content Placeholder 2">
            <a:extLst>
              <a:ext uri="{FF2B5EF4-FFF2-40B4-BE49-F238E27FC236}">
                <a16:creationId xmlns:a16="http://schemas.microsoft.com/office/drawing/2014/main" id="{C6C8C1A6-6F6F-6F44-AE58-8DB8CB9A6318}"/>
              </a:ext>
            </a:extLst>
          </p:cNvPr>
          <p:cNvSpPr>
            <a:spLocks noGrp="1"/>
          </p:cNvSpPr>
          <p:nvPr>
            <p:ph idx="1"/>
          </p:nvPr>
        </p:nvSpPr>
        <p:spPr>
          <a:xfrm>
            <a:off x="376935" y="1290453"/>
            <a:ext cx="10964000" cy="4932215"/>
          </a:xfrm>
        </p:spPr>
        <p:txBody>
          <a:bodyPr>
            <a:noAutofit/>
          </a:bodyPr>
          <a:lstStyle/>
          <a:p>
            <a:pPr marL="0" indent="0">
              <a:buNone/>
            </a:pPr>
            <a:r>
              <a:rPr lang="en-US" sz="2800" b="1" baseline="30000" dirty="0">
                <a:solidFill>
                  <a:schemeClr val="accent3"/>
                </a:solidFill>
                <a:effectLst/>
                <a:latin typeface="Verdana" panose="020B0604030504040204" pitchFamily="34" charset="0"/>
                <a:ea typeface="Times New Roman" panose="02020603050405020304" pitchFamily="18" charset="0"/>
                <a:cs typeface="Times New Roman" panose="02020603050405020304" pitchFamily="18" charset="0"/>
              </a:rPr>
              <a:t>12 </a:t>
            </a:r>
            <a:r>
              <a:rPr lang="en-US" sz="2800" dirty="0">
                <a:effectLst/>
                <a:latin typeface="Verdana" panose="020B0604030504040204" pitchFamily="34" charset="0"/>
                <a:ea typeface="Times New Roman" panose="02020603050405020304" pitchFamily="18" charset="0"/>
                <a:cs typeface="Times New Roman" panose="02020603050405020304" pitchFamily="18" charset="0"/>
              </a:rPr>
              <a:t>So then, the law is holy, and the commandment is holy, righteous and good. </a:t>
            </a:r>
            <a:r>
              <a:rPr lang="en-US" sz="2800" b="1" baseline="30000" dirty="0">
                <a:solidFill>
                  <a:schemeClr val="accent3"/>
                </a:solidFill>
                <a:effectLst/>
                <a:latin typeface="Verdana" panose="020B0604030504040204" pitchFamily="34" charset="0"/>
                <a:ea typeface="Times New Roman" panose="02020603050405020304" pitchFamily="18" charset="0"/>
                <a:cs typeface="Times New Roman" panose="02020603050405020304" pitchFamily="18" charset="0"/>
              </a:rPr>
              <a:t> 13</a:t>
            </a:r>
            <a:r>
              <a:rPr lang="en-US" sz="2800" dirty="0">
                <a:effectLst/>
                <a:latin typeface="Verdana" panose="020B0604030504040204" pitchFamily="34" charset="0"/>
                <a:ea typeface="Times New Roman" panose="02020603050405020304" pitchFamily="18" charset="0"/>
                <a:cs typeface="Times New Roman" panose="02020603050405020304" pitchFamily="18" charset="0"/>
              </a:rPr>
              <a:t> Did that which is good, then, become death to me? By no means! But in order that sin might be recognized as sin, it produced death in me through what was good, so that through the commandment sin might become utterly sinful. </a:t>
            </a:r>
            <a:endParaRPr lang="en-US" sz="2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1904396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a:extLst>
              <a:ext uri="{FF2B5EF4-FFF2-40B4-BE49-F238E27FC236}">
                <a16:creationId xmlns:a16="http://schemas.microsoft.com/office/drawing/2014/main" id="{9AC873CD-D805-1745-9792-F52D1754062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47826" y="563301"/>
            <a:ext cx="7186443" cy="5978324"/>
          </a:xfrm>
          <a:prstGeom prst="rect">
            <a:avLst/>
          </a:prstGeom>
          <a:noFill/>
          <a:extLst>
            <a:ext uri="{909E8E84-426E-40DD-AFC4-6F175D3DCCD1}">
              <a14:hiddenFill xmlns:a14="http://schemas.microsoft.com/office/drawing/2010/main">
                <a:solidFill>
                  <a:srgbClr val="FFFFFF"/>
                </a:solidFill>
              </a14:hiddenFill>
            </a:ext>
          </a:extLst>
        </p:spPr>
      </p:pic>
      <p:cxnSp>
        <p:nvCxnSpPr>
          <p:cNvPr id="6" name="Straight Arrow Connector 5">
            <a:extLst>
              <a:ext uri="{FF2B5EF4-FFF2-40B4-BE49-F238E27FC236}">
                <a16:creationId xmlns:a16="http://schemas.microsoft.com/office/drawing/2014/main" id="{C7C63E19-B84A-004B-8727-D8E878B3F537}"/>
              </a:ext>
            </a:extLst>
          </p:cNvPr>
          <p:cNvCxnSpPr>
            <a:cxnSpLocks/>
          </p:cNvCxnSpPr>
          <p:nvPr/>
        </p:nvCxnSpPr>
        <p:spPr>
          <a:xfrm flipH="1">
            <a:off x="5506720" y="5377873"/>
            <a:ext cx="2153920" cy="0"/>
          </a:xfrm>
          <a:prstGeom prst="straightConnector1">
            <a:avLst/>
          </a:prstGeom>
          <a:ln w="57150">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10" name="Oval 9">
            <a:extLst>
              <a:ext uri="{FF2B5EF4-FFF2-40B4-BE49-F238E27FC236}">
                <a16:creationId xmlns:a16="http://schemas.microsoft.com/office/drawing/2014/main" id="{0176E8BD-A72B-A84D-96A8-7DA696BE0C5B}"/>
              </a:ext>
            </a:extLst>
          </p:cNvPr>
          <p:cNvSpPr/>
          <p:nvPr/>
        </p:nvSpPr>
        <p:spPr>
          <a:xfrm>
            <a:off x="4320032" y="5141913"/>
            <a:ext cx="123952" cy="125031"/>
          </a:xfrm>
          <a:prstGeom prst="ellipse">
            <a:avLst/>
          </a:prstGeom>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27D330ED-0D79-CA45-8D60-1959EB0A002A}"/>
              </a:ext>
            </a:extLst>
          </p:cNvPr>
          <p:cNvSpPr/>
          <p:nvPr/>
        </p:nvSpPr>
        <p:spPr>
          <a:xfrm>
            <a:off x="4685460" y="775504"/>
            <a:ext cx="3301072" cy="451412"/>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D44C39E9-AABE-DA43-BC6C-29B3DA1E18CD}"/>
              </a:ext>
            </a:extLst>
          </p:cNvPr>
          <p:cNvSpPr/>
          <p:nvPr/>
        </p:nvSpPr>
        <p:spPr>
          <a:xfrm flipV="1">
            <a:off x="3298785" y="1692937"/>
            <a:ext cx="6012391" cy="51778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CBD9E43-B2E6-5842-9AA5-ED081A2A1799}"/>
              </a:ext>
            </a:extLst>
          </p:cNvPr>
          <p:cNvSpPr/>
          <p:nvPr/>
        </p:nvSpPr>
        <p:spPr>
          <a:xfrm>
            <a:off x="3034924" y="5868365"/>
            <a:ext cx="6276252" cy="451412"/>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929F71D4-6B5E-7587-5CA3-51A6B65427CA}"/>
              </a:ext>
            </a:extLst>
          </p:cNvPr>
          <p:cNvSpPr txBox="1">
            <a:spLocks/>
          </p:cNvSpPr>
          <p:nvPr/>
        </p:nvSpPr>
        <p:spPr>
          <a:xfrm>
            <a:off x="1393666" y="735946"/>
            <a:ext cx="9497961" cy="1217525"/>
          </a:xfrm>
          <a:prstGeom prst="rect">
            <a:avLst/>
          </a:prstGeom>
          <a:solidFill>
            <a:schemeClr val="accent1">
              <a:lumMod val="75000"/>
            </a:schemeClr>
          </a:solidFill>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a:lstStyle>
          <a:p>
            <a:pPr marL="0" indent="0">
              <a:buNone/>
            </a:pPr>
            <a:r>
              <a:rPr lang="en-US" sz="3200" b="1" baseline="30000" dirty="0">
                <a:solidFill>
                  <a:schemeClr val="accent3">
                    <a:lumMod val="60000"/>
                    <a:lumOff val="40000"/>
                  </a:schemeClr>
                </a:solidFill>
                <a:ea typeface="Times New Roman" panose="02020603050405020304" pitchFamily="18" charset="0"/>
              </a:rPr>
              <a:t>20  </a:t>
            </a:r>
            <a:r>
              <a:rPr lang="en-US" sz="3200" dirty="0"/>
              <a:t>Therefore, no one will be declared righteous in God’s sight by the works of the law;</a:t>
            </a:r>
            <a:endParaRPr lang="en-US" sz="3200" dirty="0">
              <a:latin typeface="+mn-lt"/>
            </a:endParaRPr>
          </a:p>
        </p:txBody>
      </p:sp>
    </p:spTree>
    <p:extLst>
      <p:ext uri="{BB962C8B-B14F-4D97-AF65-F5344CB8AC3E}">
        <p14:creationId xmlns:p14="http://schemas.microsoft.com/office/powerpoint/2010/main" val="19333242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a:extLst>
              <a:ext uri="{FF2B5EF4-FFF2-40B4-BE49-F238E27FC236}">
                <a16:creationId xmlns:a16="http://schemas.microsoft.com/office/drawing/2014/main" id="{9AC873CD-D805-1745-9792-F52D1754062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47826" y="563301"/>
            <a:ext cx="7186443" cy="5978324"/>
          </a:xfrm>
          <a:prstGeom prst="rect">
            <a:avLst/>
          </a:prstGeom>
          <a:noFill/>
          <a:extLst>
            <a:ext uri="{909E8E84-426E-40DD-AFC4-6F175D3DCCD1}">
              <a14:hiddenFill xmlns:a14="http://schemas.microsoft.com/office/drawing/2010/main">
                <a:solidFill>
                  <a:srgbClr val="FFFFFF"/>
                </a:solidFill>
              </a14:hiddenFill>
            </a:ext>
          </a:extLst>
        </p:spPr>
      </p:pic>
      <p:cxnSp>
        <p:nvCxnSpPr>
          <p:cNvPr id="6" name="Straight Arrow Connector 5">
            <a:extLst>
              <a:ext uri="{FF2B5EF4-FFF2-40B4-BE49-F238E27FC236}">
                <a16:creationId xmlns:a16="http://schemas.microsoft.com/office/drawing/2014/main" id="{C7C63E19-B84A-004B-8727-D8E878B3F537}"/>
              </a:ext>
            </a:extLst>
          </p:cNvPr>
          <p:cNvCxnSpPr>
            <a:cxnSpLocks/>
          </p:cNvCxnSpPr>
          <p:nvPr/>
        </p:nvCxnSpPr>
        <p:spPr>
          <a:xfrm flipH="1">
            <a:off x="5506720" y="5377873"/>
            <a:ext cx="2153920" cy="0"/>
          </a:xfrm>
          <a:prstGeom prst="straightConnector1">
            <a:avLst/>
          </a:prstGeom>
          <a:ln w="57150">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10" name="Oval 9">
            <a:extLst>
              <a:ext uri="{FF2B5EF4-FFF2-40B4-BE49-F238E27FC236}">
                <a16:creationId xmlns:a16="http://schemas.microsoft.com/office/drawing/2014/main" id="{0176E8BD-A72B-A84D-96A8-7DA696BE0C5B}"/>
              </a:ext>
            </a:extLst>
          </p:cNvPr>
          <p:cNvSpPr/>
          <p:nvPr/>
        </p:nvSpPr>
        <p:spPr>
          <a:xfrm>
            <a:off x="4320032" y="5141913"/>
            <a:ext cx="123952" cy="125031"/>
          </a:xfrm>
          <a:prstGeom prst="ellipse">
            <a:avLst/>
          </a:prstGeom>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27D330ED-0D79-CA45-8D60-1959EB0A002A}"/>
              </a:ext>
            </a:extLst>
          </p:cNvPr>
          <p:cNvSpPr/>
          <p:nvPr/>
        </p:nvSpPr>
        <p:spPr>
          <a:xfrm>
            <a:off x="4685460" y="775504"/>
            <a:ext cx="3301072" cy="451412"/>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D44C39E9-AABE-DA43-BC6C-29B3DA1E18CD}"/>
              </a:ext>
            </a:extLst>
          </p:cNvPr>
          <p:cNvSpPr/>
          <p:nvPr/>
        </p:nvSpPr>
        <p:spPr>
          <a:xfrm flipV="1">
            <a:off x="3298785" y="1692937"/>
            <a:ext cx="6012391" cy="51778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CBD9E43-B2E6-5842-9AA5-ED081A2A1799}"/>
              </a:ext>
            </a:extLst>
          </p:cNvPr>
          <p:cNvSpPr/>
          <p:nvPr/>
        </p:nvSpPr>
        <p:spPr>
          <a:xfrm>
            <a:off x="3034924" y="5868365"/>
            <a:ext cx="6276252" cy="451412"/>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929F71D4-6B5E-7587-5CA3-51A6B65427CA}"/>
              </a:ext>
            </a:extLst>
          </p:cNvPr>
          <p:cNvSpPr txBox="1">
            <a:spLocks/>
          </p:cNvSpPr>
          <p:nvPr/>
        </p:nvSpPr>
        <p:spPr>
          <a:xfrm>
            <a:off x="1393666" y="735946"/>
            <a:ext cx="9497961" cy="1628204"/>
          </a:xfrm>
          <a:prstGeom prst="rect">
            <a:avLst/>
          </a:prstGeom>
          <a:solidFill>
            <a:schemeClr val="accent1">
              <a:lumMod val="75000"/>
            </a:schemeClr>
          </a:solidFill>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a:lstStyle>
          <a:p>
            <a:pPr marL="0" indent="0">
              <a:buNone/>
            </a:pPr>
            <a:r>
              <a:rPr lang="en-US" sz="3200" b="1" baseline="30000" dirty="0">
                <a:solidFill>
                  <a:schemeClr val="accent3">
                    <a:lumMod val="60000"/>
                    <a:lumOff val="40000"/>
                  </a:schemeClr>
                </a:solidFill>
                <a:ea typeface="Times New Roman" panose="02020603050405020304" pitchFamily="18" charset="0"/>
              </a:rPr>
              <a:t>20  </a:t>
            </a:r>
            <a:r>
              <a:rPr lang="en-US" sz="3200" dirty="0"/>
              <a:t>Therefore, no one will be declared righteous in God’s sight by the works of the law; </a:t>
            </a:r>
            <a:r>
              <a:rPr lang="en-US" sz="3200" u="sng" dirty="0"/>
              <a:t>rather, through the law we become conscious of sin</a:t>
            </a:r>
            <a:r>
              <a:rPr lang="en-US" sz="3200" dirty="0"/>
              <a:t>.</a:t>
            </a:r>
            <a:endParaRPr lang="en-US" sz="3200" dirty="0">
              <a:latin typeface="+mn-lt"/>
            </a:endParaRPr>
          </a:p>
          <a:p>
            <a:pPr marL="0" indent="0">
              <a:buNone/>
            </a:pPr>
            <a:endParaRPr lang="en-US" sz="3200" dirty="0">
              <a:latin typeface="+mn-lt"/>
            </a:endParaRPr>
          </a:p>
        </p:txBody>
      </p:sp>
    </p:spTree>
    <p:extLst>
      <p:ext uri="{BB962C8B-B14F-4D97-AF65-F5344CB8AC3E}">
        <p14:creationId xmlns:p14="http://schemas.microsoft.com/office/powerpoint/2010/main" val="216251563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872C56-C33A-D34E-9BD4-EF9E546825C9}"/>
              </a:ext>
            </a:extLst>
          </p:cNvPr>
          <p:cNvSpPr>
            <a:spLocks noGrp="1"/>
          </p:cNvSpPr>
          <p:nvPr>
            <p:ph type="title"/>
          </p:nvPr>
        </p:nvSpPr>
        <p:spPr>
          <a:xfrm>
            <a:off x="839540" y="373224"/>
            <a:ext cx="6573720" cy="666398"/>
          </a:xfrm>
        </p:spPr>
        <p:txBody>
          <a:bodyPr/>
          <a:lstStyle/>
          <a:p>
            <a:r>
              <a:rPr lang="en-US" sz="3200" dirty="0"/>
              <a:t>Romans 7	</a:t>
            </a:r>
            <a:r>
              <a:rPr lang="en-US" sz="3200" dirty="0">
                <a:solidFill>
                  <a:srgbClr val="00B0F0"/>
                </a:solidFill>
              </a:rPr>
              <a:t>(1984 NIV)	</a:t>
            </a:r>
          </a:p>
        </p:txBody>
      </p:sp>
      <p:sp>
        <p:nvSpPr>
          <p:cNvPr id="3" name="Content Placeholder 2">
            <a:extLst>
              <a:ext uri="{FF2B5EF4-FFF2-40B4-BE49-F238E27FC236}">
                <a16:creationId xmlns:a16="http://schemas.microsoft.com/office/drawing/2014/main" id="{C6C8C1A6-6F6F-6F44-AE58-8DB8CB9A6318}"/>
              </a:ext>
            </a:extLst>
          </p:cNvPr>
          <p:cNvSpPr>
            <a:spLocks noGrp="1"/>
          </p:cNvSpPr>
          <p:nvPr>
            <p:ph idx="1"/>
          </p:nvPr>
        </p:nvSpPr>
        <p:spPr>
          <a:xfrm>
            <a:off x="376935" y="1290453"/>
            <a:ext cx="10964000" cy="4932215"/>
          </a:xfrm>
        </p:spPr>
        <p:txBody>
          <a:bodyPr>
            <a:noAutofit/>
          </a:bodyPr>
          <a:lstStyle/>
          <a:p>
            <a:pPr marL="0" indent="0">
              <a:buNone/>
            </a:pPr>
            <a:r>
              <a:rPr lang="en-US" sz="2800" b="1" baseline="30000" dirty="0">
                <a:solidFill>
                  <a:schemeClr val="accent4">
                    <a:lumMod val="60000"/>
                    <a:lumOff val="40000"/>
                  </a:schemeClr>
                </a:solidFill>
                <a:effectLst/>
                <a:latin typeface="Verdana" panose="020B0604030504040204" pitchFamily="34" charset="0"/>
                <a:ea typeface="Times New Roman" panose="02020603050405020304" pitchFamily="18" charset="0"/>
                <a:cs typeface="Times New Roman" panose="02020603050405020304" pitchFamily="18" charset="0"/>
              </a:rPr>
              <a:t>12 </a:t>
            </a:r>
            <a:r>
              <a:rPr lang="en-US" sz="2800" dirty="0">
                <a:solidFill>
                  <a:schemeClr val="accent4">
                    <a:lumMod val="60000"/>
                    <a:lumOff val="40000"/>
                  </a:schemeClr>
                </a:solidFill>
                <a:effectLst/>
                <a:latin typeface="Verdana" panose="020B0604030504040204" pitchFamily="34" charset="0"/>
                <a:ea typeface="Times New Roman" panose="02020603050405020304" pitchFamily="18" charset="0"/>
                <a:cs typeface="Times New Roman" panose="02020603050405020304" pitchFamily="18" charset="0"/>
              </a:rPr>
              <a:t>So then, the law is holy, and the commandment is holy, righteous and good. </a:t>
            </a:r>
            <a:r>
              <a:rPr lang="en-US" sz="2800" b="1" baseline="30000" dirty="0">
                <a:solidFill>
                  <a:schemeClr val="accent4">
                    <a:lumMod val="60000"/>
                    <a:lumOff val="40000"/>
                  </a:schemeClr>
                </a:solidFill>
                <a:effectLst/>
                <a:latin typeface="Verdana" panose="020B0604030504040204" pitchFamily="34" charset="0"/>
                <a:ea typeface="Times New Roman" panose="02020603050405020304" pitchFamily="18" charset="0"/>
                <a:cs typeface="Times New Roman" panose="02020603050405020304" pitchFamily="18" charset="0"/>
              </a:rPr>
              <a:t> </a:t>
            </a:r>
            <a:r>
              <a:rPr lang="en-US" sz="2800" b="1" baseline="30000" dirty="0">
                <a:solidFill>
                  <a:schemeClr val="accent3"/>
                </a:solidFill>
                <a:effectLst/>
                <a:latin typeface="Verdana" panose="020B0604030504040204" pitchFamily="34" charset="0"/>
                <a:ea typeface="Times New Roman" panose="02020603050405020304" pitchFamily="18" charset="0"/>
                <a:cs typeface="Times New Roman" panose="02020603050405020304" pitchFamily="18" charset="0"/>
              </a:rPr>
              <a:t>13</a:t>
            </a:r>
            <a:r>
              <a:rPr lang="en-US" sz="2800" dirty="0">
                <a:effectLst/>
                <a:latin typeface="Verdana" panose="020B0604030504040204" pitchFamily="34" charset="0"/>
                <a:ea typeface="Times New Roman" panose="02020603050405020304" pitchFamily="18" charset="0"/>
                <a:cs typeface="Times New Roman" panose="02020603050405020304" pitchFamily="18" charset="0"/>
              </a:rPr>
              <a:t> </a:t>
            </a:r>
            <a:r>
              <a:rPr lang="en-US" sz="2800" dirty="0">
                <a:solidFill>
                  <a:schemeClr val="accent4">
                    <a:lumMod val="60000"/>
                    <a:lumOff val="40000"/>
                  </a:schemeClr>
                </a:solidFill>
                <a:effectLst/>
                <a:latin typeface="Verdana" panose="020B0604030504040204" pitchFamily="34" charset="0"/>
                <a:ea typeface="Times New Roman" panose="02020603050405020304" pitchFamily="18" charset="0"/>
                <a:cs typeface="Times New Roman" panose="02020603050405020304" pitchFamily="18" charset="0"/>
              </a:rPr>
              <a:t>Did that which is good, then, become death to me? By no means! </a:t>
            </a:r>
            <a:r>
              <a:rPr lang="en-US" sz="2800" dirty="0">
                <a:effectLst/>
                <a:latin typeface="Verdana" panose="020B0604030504040204" pitchFamily="34" charset="0"/>
                <a:ea typeface="Times New Roman" panose="02020603050405020304" pitchFamily="18" charset="0"/>
                <a:cs typeface="Times New Roman" panose="02020603050405020304" pitchFamily="18" charset="0"/>
              </a:rPr>
              <a:t>But in order that sin might be recognized as sin, it produced death in me through what was good, so that through the commandment sin might become utterly sinful. </a:t>
            </a:r>
            <a:endParaRPr lang="en-US" sz="2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6842998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872C56-C33A-D34E-9BD4-EF9E546825C9}"/>
              </a:ext>
            </a:extLst>
          </p:cNvPr>
          <p:cNvSpPr>
            <a:spLocks noGrp="1"/>
          </p:cNvSpPr>
          <p:nvPr>
            <p:ph type="title"/>
          </p:nvPr>
        </p:nvSpPr>
        <p:spPr>
          <a:xfrm>
            <a:off x="839540" y="373224"/>
            <a:ext cx="6573720" cy="666398"/>
          </a:xfrm>
        </p:spPr>
        <p:txBody>
          <a:bodyPr/>
          <a:lstStyle/>
          <a:p>
            <a:r>
              <a:rPr lang="en-US" sz="3200" dirty="0"/>
              <a:t>Romans 7	</a:t>
            </a:r>
            <a:r>
              <a:rPr lang="en-US" sz="3200" dirty="0">
                <a:solidFill>
                  <a:srgbClr val="00B0F0"/>
                </a:solidFill>
              </a:rPr>
              <a:t>(1984 NIV)	</a:t>
            </a:r>
          </a:p>
        </p:txBody>
      </p:sp>
      <p:sp>
        <p:nvSpPr>
          <p:cNvPr id="3" name="Content Placeholder 2">
            <a:extLst>
              <a:ext uri="{FF2B5EF4-FFF2-40B4-BE49-F238E27FC236}">
                <a16:creationId xmlns:a16="http://schemas.microsoft.com/office/drawing/2014/main" id="{C6C8C1A6-6F6F-6F44-AE58-8DB8CB9A6318}"/>
              </a:ext>
            </a:extLst>
          </p:cNvPr>
          <p:cNvSpPr>
            <a:spLocks noGrp="1"/>
          </p:cNvSpPr>
          <p:nvPr>
            <p:ph idx="1"/>
          </p:nvPr>
        </p:nvSpPr>
        <p:spPr>
          <a:xfrm>
            <a:off x="376934" y="1290453"/>
            <a:ext cx="11065765" cy="4932215"/>
          </a:xfrm>
        </p:spPr>
        <p:txBody>
          <a:bodyPr>
            <a:noAutofit/>
          </a:bodyPr>
          <a:lstStyle/>
          <a:p>
            <a:pPr marL="0" indent="0">
              <a:buNone/>
            </a:pPr>
            <a:r>
              <a:rPr lang="en-US" sz="2800" b="1" baseline="30000" dirty="0">
                <a:solidFill>
                  <a:schemeClr val="accent3"/>
                </a:solidFill>
                <a:effectLst/>
                <a:latin typeface="Verdana" panose="020B0604030504040204" pitchFamily="34" charset="0"/>
                <a:ea typeface="Times New Roman" panose="02020603050405020304" pitchFamily="18" charset="0"/>
                <a:cs typeface="Times New Roman" panose="02020603050405020304" pitchFamily="18" charset="0"/>
              </a:rPr>
              <a:t>14 </a:t>
            </a:r>
            <a:r>
              <a:rPr lang="en-US" sz="2800" dirty="0">
                <a:effectLst/>
                <a:latin typeface="Verdana" panose="020B0604030504040204" pitchFamily="34" charset="0"/>
                <a:ea typeface="Times New Roman" panose="02020603050405020304" pitchFamily="18" charset="0"/>
                <a:cs typeface="Times New Roman" panose="02020603050405020304" pitchFamily="18" charset="0"/>
              </a:rPr>
              <a:t>We know that the law is spiritual; but I am unspiritual, sold as a slave to sin. </a:t>
            </a:r>
            <a:r>
              <a:rPr lang="en-US" sz="2800" b="1" baseline="30000" dirty="0">
                <a:solidFill>
                  <a:schemeClr val="accent3"/>
                </a:solidFill>
                <a:effectLst/>
                <a:latin typeface="Verdana" panose="020B0604030504040204" pitchFamily="34" charset="0"/>
                <a:ea typeface="Times New Roman" panose="02020603050405020304" pitchFamily="18" charset="0"/>
                <a:cs typeface="Times New Roman" panose="02020603050405020304" pitchFamily="18" charset="0"/>
              </a:rPr>
              <a:t> 15</a:t>
            </a:r>
            <a:r>
              <a:rPr lang="en-US" sz="2800" dirty="0">
                <a:effectLst/>
                <a:latin typeface="Verdana" panose="020B0604030504040204" pitchFamily="34" charset="0"/>
                <a:ea typeface="Times New Roman" panose="02020603050405020304" pitchFamily="18" charset="0"/>
                <a:cs typeface="Times New Roman" panose="02020603050405020304" pitchFamily="18" charset="0"/>
              </a:rPr>
              <a:t> I do not understand what I do. For what I want to do I do not do, but what I hate I do. </a:t>
            </a:r>
            <a:r>
              <a:rPr lang="en-US" sz="2800" b="1" baseline="30000" dirty="0">
                <a:solidFill>
                  <a:schemeClr val="accent3"/>
                </a:solidFill>
                <a:effectLst/>
                <a:latin typeface="Verdana" panose="020B0604030504040204" pitchFamily="34" charset="0"/>
                <a:ea typeface="Times New Roman" panose="02020603050405020304" pitchFamily="18" charset="0"/>
                <a:cs typeface="Times New Roman" panose="02020603050405020304" pitchFamily="18" charset="0"/>
              </a:rPr>
              <a:t>16 </a:t>
            </a:r>
            <a:r>
              <a:rPr lang="en-US" sz="2800" dirty="0">
                <a:effectLst/>
                <a:latin typeface="Verdana" panose="020B0604030504040204" pitchFamily="34" charset="0"/>
                <a:ea typeface="Times New Roman" panose="02020603050405020304" pitchFamily="18" charset="0"/>
                <a:cs typeface="Times New Roman" panose="02020603050405020304" pitchFamily="18" charset="0"/>
              </a:rPr>
              <a:t>And if I do what I do not want to do, I agree that the law is good. </a:t>
            </a:r>
            <a:r>
              <a:rPr lang="en-US" sz="2800" b="1" baseline="30000" dirty="0">
                <a:solidFill>
                  <a:schemeClr val="accent3"/>
                </a:solidFill>
                <a:effectLst/>
                <a:latin typeface="Verdana" panose="020B0604030504040204" pitchFamily="34" charset="0"/>
                <a:ea typeface="Times New Roman" panose="02020603050405020304" pitchFamily="18" charset="0"/>
                <a:cs typeface="Times New Roman" panose="02020603050405020304" pitchFamily="18" charset="0"/>
              </a:rPr>
              <a:t>17 </a:t>
            </a:r>
            <a:r>
              <a:rPr lang="en-US" sz="2800" dirty="0">
                <a:effectLst/>
                <a:latin typeface="Verdana" panose="020B0604030504040204" pitchFamily="34" charset="0"/>
                <a:ea typeface="Times New Roman" panose="02020603050405020304" pitchFamily="18" charset="0"/>
                <a:cs typeface="Times New Roman" panose="02020603050405020304" pitchFamily="18" charset="0"/>
              </a:rPr>
              <a:t>As it is, it is no longer I myself who do it, but it is sin living in me. </a:t>
            </a:r>
            <a:r>
              <a:rPr lang="en-US" sz="2800" b="1" baseline="30000" dirty="0">
                <a:solidFill>
                  <a:schemeClr val="accent3"/>
                </a:solidFill>
                <a:effectLst/>
                <a:latin typeface="Verdana" panose="020B0604030504040204" pitchFamily="34" charset="0"/>
                <a:ea typeface="Times New Roman" panose="02020603050405020304" pitchFamily="18" charset="0"/>
                <a:cs typeface="Times New Roman" panose="02020603050405020304" pitchFamily="18" charset="0"/>
              </a:rPr>
              <a:t> 18 </a:t>
            </a:r>
            <a:r>
              <a:rPr lang="en-US" sz="2800" dirty="0">
                <a:effectLst/>
                <a:latin typeface="Verdana" panose="020B0604030504040204" pitchFamily="34" charset="0"/>
                <a:ea typeface="Times New Roman" panose="02020603050405020304" pitchFamily="18" charset="0"/>
                <a:cs typeface="Times New Roman" panose="02020603050405020304" pitchFamily="18" charset="0"/>
              </a:rPr>
              <a:t>I know that nothing good lives in me, that is, in my sinful nature. For I have the desire to do what is good, but I cannot carry it out. </a:t>
            </a:r>
            <a:r>
              <a:rPr lang="en-US" sz="2800" b="1" baseline="30000" dirty="0">
                <a:solidFill>
                  <a:schemeClr val="accent3"/>
                </a:solidFill>
                <a:effectLst/>
                <a:latin typeface="Verdana" panose="020B0604030504040204" pitchFamily="34" charset="0"/>
                <a:ea typeface="Times New Roman" panose="02020603050405020304" pitchFamily="18" charset="0"/>
                <a:cs typeface="Times New Roman" panose="02020603050405020304" pitchFamily="18" charset="0"/>
              </a:rPr>
              <a:t> 19</a:t>
            </a:r>
            <a:r>
              <a:rPr lang="en-US" sz="2800" dirty="0">
                <a:effectLst/>
                <a:latin typeface="Verdana" panose="020B0604030504040204" pitchFamily="34" charset="0"/>
                <a:ea typeface="Times New Roman" panose="02020603050405020304" pitchFamily="18" charset="0"/>
                <a:cs typeface="Times New Roman" panose="02020603050405020304" pitchFamily="18" charset="0"/>
              </a:rPr>
              <a:t> For what I do is not the good I want to do; no, the evil I do not want to do--this I keep on doing. </a:t>
            </a:r>
            <a:r>
              <a:rPr lang="en-US" sz="2800" b="1" baseline="30000" dirty="0">
                <a:solidFill>
                  <a:schemeClr val="accent3"/>
                </a:solidFill>
                <a:effectLst/>
                <a:latin typeface="Verdana" panose="020B0604030504040204" pitchFamily="34" charset="0"/>
                <a:ea typeface="Times New Roman" panose="02020603050405020304" pitchFamily="18" charset="0"/>
                <a:cs typeface="Times New Roman" panose="02020603050405020304" pitchFamily="18" charset="0"/>
              </a:rPr>
              <a:t> 20 </a:t>
            </a:r>
            <a:r>
              <a:rPr lang="en-US" sz="2800" dirty="0">
                <a:effectLst/>
                <a:latin typeface="Verdana" panose="020B0604030504040204" pitchFamily="34" charset="0"/>
                <a:ea typeface="Times New Roman" panose="02020603050405020304" pitchFamily="18" charset="0"/>
                <a:cs typeface="Times New Roman" panose="02020603050405020304" pitchFamily="18" charset="0"/>
              </a:rPr>
              <a:t>Now if I do what I do not want to do, it is no longer I who do it, but it is sin living in me that does it. </a:t>
            </a:r>
            <a:r>
              <a:rPr lang="en-US" sz="2800" dirty="0">
                <a:effectLst/>
              </a:rPr>
              <a:t> </a:t>
            </a:r>
            <a:endParaRPr lang="en-US" sz="2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11302065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872C56-C33A-D34E-9BD4-EF9E546825C9}"/>
              </a:ext>
            </a:extLst>
          </p:cNvPr>
          <p:cNvSpPr>
            <a:spLocks noGrp="1"/>
          </p:cNvSpPr>
          <p:nvPr>
            <p:ph type="title"/>
          </p:nvPr>
        </p:nvSpPr>
        <p:spPr>
          <a:xfrm>
            <a:off x="839540" y="373224"/>
            <a:ext cx="6573720" cy="666398"/>
          </a:xfrm>
        </p:spPr>
        <p:txBody>
          <a:bodyPr/>
          <a:lstStyle/>
          <a:p>
            <a:r>
              <a:rPr lang="en-US" sz="3200" dirty="0"/>
              <a:t>Romans 7	</a:t>
            </a:r>
            <a:r>
              <a:rPr lang="en-US" sz="3200" dirty="0">
                <a:solidFill>
                  <a:srgbClr val="00B0F0"/>
                </a:solidFill>
              </a:rPr>
              <a:t>(1984 NIV)	</a:t>
            </a:r>
          </a:p>
        </p:txBody>
      </p:sp>
      <p:sp>
        <p:nvSpPr>
          <p:cNvPr id="3" name="Content Placeholder 2">
            <a:extLst>
              <a:ext uri="{FF2B5EF4-FFF2-40B4-BE49-F238E27FC236}">
                <a16:creationId xmlns:a16="http://schemas.microsoft.com/office/drawing/2014/main" id="{C6C8C1A6-6F6F-6F44-AE58-8DB8CB9A6318}"/>
              </a:ext>
            </a:extLst>
          </p:cNvPr>
          <p:cNvSpPr>
            <a:spLocks noGrp="1"/>
          </p:cNvSpPr>
          <p:nvPr>
            <p:ph idx="1"/>
          </p:nvPr>
        </p:nvSpPr>
        <p:spPr>
          <a:xfrm>
            <a:off x="376935" y="1290453"/>
            <a:ext cx="10964000" cy="4932215"/>
          </a:xfrm>
        </p:spPr>
        <p:txBody>
          <a:bodyPr>
            <a:noAutofit/>
          </a:bodyPr>
          <a:lstStyle/>
          <a:p>
            <a:pPr marL="0" indent="0">
              <a:buNone/>
            </a:pPr>
            <a:r>
              <a:rPr lang="en-US" sz="2800" b="1" baseline="30000" dirty="0">
                <a:solidFill>
                  <a:schemeClr val="accent3"/>
                </a:solidFill>
                <a:effectLst/>
                <a:latin typeface="Verdana" panose="020B0604030504040204" pitchFamily="34" charset="0"/>
                <a:ea typeface="Times New Roman" panose="02020603050405020304" pitchFamily="18" charset="0"/>
                <a:cs typeface="Times New Roman" panose="02020603050405020304" pitchFamily="18" charset="0"/>
              </a:rPr>
              <a:t>21 </a:t>
            </a:r>
            <a:r>
              <a:rPr lang="en-US" sz="2800" dirty="0">
                <a:effectLst/>
                <a:latin typeface="Verdana" panose="020B0604030504040204" pitchFamily="34" charset="0"/>
                <a:ea typeface="Times New Roman" panose="02020603050405020304" pitchFamily="18" charset="0"/>
                <a:cs typeface="Times New Roman" panose="02020603050405020304" pitchFamily="18" charset="0"/>
              </a:rPr>
              <a:t>So I find this law at work: When I want to do good, evil is right there with me. </a:t>
            </a:r>
            <a:r>
              <a:rPr lang="en-US" sz="2800" b="1" baseline="30000" dirty="0">
                <a:solidFill>
                  <a:schemeClr val="accent3"/>
                </a:solidFill>
                <a:effectLst/>
                <a:latin typeface="Verdana" panose="020B0604030504040204" pitchFamily="34" charset="0"/>
                <a:ea typeface="Times New Roman" panose="02020603050405020304" pitchFamily="18" charset="0"/>
                <a:cs typeface="Times New Roman" panose="02020603050405020304" pitchFamily="18" charset="0"/>
              </a:rPr>
              <a:t> 22</a:t>
            </a:r>
            <a:r>
              <a:rPr lang="en-US" sz="2800" dirty="0">
                <a:effectLst/>
                <a:latin typeface="Verdana" panose="020B0604030504040204" pitchFamily="34" charset="0"/>
                <a:ea typeface="Times New Roman" panose="02020603050405020304" pitchFamily="18" charset="0"/>
                <a:cs typeface="Times New Roman" panose="02020603050405020304" pitchFamily="18" charset="0"/>
              </a:rPr>
              <a:t> For in my inner being I delight in God's law; </a:t>
            </a:r>
            <a:r>
              <a:rPr lang="en-US" sz="2800" b="1" baseline="30000" dirty="0">
                <a:solidFill>
                  <a:schemeClr val="accent3"/>
                </a:solidFill>
                <a:effectLst/>
                <a:latin typeface="Verdana" panose="020B0604030504040204" pitchFamily="34" charset="0"/>
                <a:ea typeface="Times New Roman" panose="02020603050405020304" pitchFamily="18" charset="0"/>
                <a:cs typeface="Times New Roman" panose="02020603050405020304" pitchFamily="18" charset="0"/>
              </a:rPr>
              <a:t> 23 </a:t>
            </a:r>
            <a:r>
              <a:rPr lang="en-US" sz="2800" dirty="0">
                <a:effectLst/>
                <a:latin typeface="Verdana" panose="020B0604030504040204" pitchFamily="34" charset="0"/>
                <a:ea typeface="Times New Roman" panose="02020603050405020304" pitchFamily="18" charset="0"/>
                <a:cs typeface="Times New Roman" panose="02020603050405020304" pitchFamily="18" charset="0"/>
              </a:rPr>
              <a:t>but I see another law at work in the members of my body, waging war against the law of my mind and making me a prisoner of the law of sin at work within my members. </a:t>
            </a:r>
            <a:r>
              <a:rPr lang="en-US" sz="2800" b="1" baseline="30000" dirty="0">
                <a:solidFill>
                  <a:schemeClr val="accent3"/>
                </a:solidFill>
                <a:effectLst/>
                <a:latin typeface="Verdana" panose="020B0604030504040204" pitchFamily="34" charset="0"/>
                <a:ea typeface="Times New Roman" panose="02020603050405020304" pitchFamily="18" charset="0"/>
                <a:cs typeface="Times New Roman" panose="02020603050405020304" pitchFamily="18" charset="0"/>
              </a:rPr>
              <a:t> 24 </a:t>
            </a:r>
            <a:r>
              <a:rPr lang="en-US" sz="2800" dirty="0">
                <a:effectLst/>
                <a:latin typeface="Verdana" panose="020B0604030504040204" pitchFamily="34" charset="0"/>
                <a:ea typeface="Times New Roman" panose="02020603050405020304" pitchFamily="18" charset="0"/>
                <a:cs typeface="Times New Roman" panose="02020603050405020304" pitchFamily="18" charset="0"/>
              </a:rPr>
              <a:t>What a wretched man I am! Who will rescue me from this body of death? </a:t>
            </a:r>
            <a:r>
              <a:rPr lang="en-US" sz="2800" b="1" baseline="30000" dirty="0">
                <a:solidFill>
                  <a:schemeClr val="accent3"/>
                </a:solidFill>
                <a:effectLst/>
                <a:latin typeface="Verdana" panose="020B0604030504040204" pitchFamily="34" charset="0"/>
                <a:ea typeface="Times New Roman" panose="02020603050405020304" pitchFamily="18" charset="0"/>
                <a:cs typeface="Times New Roman" panose="02020603050405020304" pitchFamily="18" charset="0"/>
              </a:rPr>
              <a:t> 25 </a:t>
            </a:r>
            <a:r>
              <a:rPr lang="en-US" sz="2800" dirty="0">
                <a:effectLst/>
                <a:latin typeface="Verdana" panose="020B0604030504040204" pitchFamily="34" charset="0"/>
                <a:ea typeface="Times New Roman" panose="02020603050405020304" pitchFamily="18" charset="0"/>
                <a:cs typeface="Times New Roman" panose="02020603050405020304" pitchFamily="18" charset="0"/>
              </a:rPr>
              <a:t>Thanks be to God--through Jesus Christ our Lord! So then, I myself in my mind am a slave to God's law, but in the sinful nature a slave to the law of sin. </a:t>
            </a:r>
            <a:r>
              <a:rPr lang="en-US" sz="2800" dirty="0">
                <a:effectLst/>
              </a:rPr>
              <a:t> </a:t>
            </a:r>
            <a:endParaRPr lang="en-US" sz="2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87742184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E1788F-244A-BA1D-ED5F-C0EBFF673E11}"/>
              </a:ext>
            </a:extLst>
          </p:cNvPr>
          <p:cNvSpPr>
            <a:spLocks noGrp="1"/>
          </p:cNvSpPr>
          <p:nvPr>
            <p:ph type="title"/>
          </p:nvPr>
        </p:nvSpPr>
        <p:spPr/>
        <p:txBody>
          <a:bodyPr/>
          <a:lstStyle/>
          <a:p>
            <a:r>
              <a:rPr lang="en-US" sz="4000" dirty="0"/>
              <a:t>Two views: </a:t>
            </a:r>
            <a:r>
              <a:rPr lang="en-US" sz="4000" dirty="0">
                <a:solidFill>
                  <a:schemeClr val="accent3"/>
                </a:solidFill>
              </a:rPr>
              <a:t>Romans 7:14-25</a:t>
            </a:r>
          </a:p>
        </p:txBody>
      </p:sp>
      <p:sp>
        <p:nvSpPr>
          <p:cNvPr id="3" name="Content Placeholder 2">
            <a:extLst>
              <a:ext uri="{FF2B5EF4-FFF2-40B4-BE49-F238E27FC236}">
                <a16:creationId xmlns:a16="http://schemas.microsoft.com/office/drawing/2014/main" id="{F3564FA2-A7C8-A797-D0EF-F6573F14B897}"/>
              </a:ext>
            </a:extLst>
          </p:cNvPr>
          <p:cNvSpPr>
            <a:spLocks noGrp="1"/>
          </p:cNvSpPr>
          <p:nvPr>
            <p:ph idx="1"/>
          </p:nvPr>
        </p:nvSpPr>
        <p:spPr/>
        <p:txBody>
          <a:bodyPr>
            <a:normAutofit/>
          </a:bodyPr>
          <a:lstStyle/>
          <a:p>
            <a:pPr marL="0" indent="0">
              <a:buNone/>
            </a:pPr>
            <a:r>
              <a:rPr lang="en-US" sz="3600" b="1" i="1" u="sng" dirty="0">
                <a:effectLst/>
                <a:latin typeface="+mn-lt"/>
                <a:ea typeface="Times New Roman" panose="02020603050405020304" pitchFamily="18" charset="0"/>
                <a:cs typeface="Arial" panose="020B0604020202020204" pitchFamily="34" charset="0"/>
              </a:rPr>
              <a:t>Pre</a:t>
            </a:r>
            <a:r>
              <a:rPr lang="en-US" sz="3600" b="1" u="sng" dirty="0">
                <a:effectLst/>
                <a:latin typeface="+mn-lt"/>
                <a:ea typeface="Times New Roman" panose="02020603050405020304" pitchFamily="18" charset="0"/>
                <a:cs typeface="Arial" panose="020B0604020202020204" pitchFamily="34" charset="0"/>
              </a:rPr>
              <a:t>-</a:t>
            </a:r>
            <a:r>
              <a:rPr lang="en-US" sz="3600" u="sng" dirty="0">
                <a:effectLst/>
                <a:latin typeface="+mn-lt"/>
                <a:ea typeface="Times New Roman" panose="02020603050405020304" pitchFamily="18" charset="0"/>
                <a:cs typeface="Arial" panose="020B0604020202020204" pitchFamily="34" charset="0"/>
              </a:rPr>
              <a:t>Christian State</a:t>
            </a:r>
          </a:p>
        </p:txBody>
      </p:sp>
    </p:spTree>
    <p:extLst>
      <p:ext uri="{BB962C8B-B14F-4D97-AF65-F5344CB8AC3E}">
        <p14:creationId xmlns:p14="http://schemas.microsoft.com/office/powerpoint/2010/main" val="17144579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42D10E-1352-406B-5469-2B97C60683A4}"/>
              </a:ext>
            </a:extLst>
          </p:cNvPr>
          <p:cNvSpPr>
            <a:spLocks noGrp="1"/>
          </p:cNvSpPr>
          <p:nvPr>
            <p:ph type="title"/>
          </p:nvPr>
        </p:nvSpPr>
        <p:spPr/>
        <p:txBody>
          <a:bodyPr/>
          <a:lstStyle/>
          <a:p>
            <a:r>
              <a:rPr lang="en-US" dirty="0"/>
              <a:t>Why learn </a:t>
            </a:r>
            <a:r>
              <a:rPr lang="en-US" dirty="0">
                <a:solidFill>
                  <a:schemeClr val="accent3"/>
                </a:solidFill>
              </a:rPr>
              <a:t>hermeneutics</a:t>
            </a:r>
            <a:r>
              <a:rPr lang="en-US" dirty="0"/>
              <a:t>?</a:t>
            </a:r>
          </a:p>
        </p:txBody>
      </p:sp>
      <p:sp>
        <p:nvSpPr>
          <p:cNvPr id="3" name="Content Placeholder 2">
            <a:extLst>
              <a:ext uri="{FF2B5EF4-FFF2-40B4-BE49-F238E27FC236}">
                <a16:creationId xmlns:a16="http://schemas.microsoft.com/office/drawing/2014/main" id="{9F4F5835-FAAD-0F97-7394-5466E1F9C17E}"/>
              </a:ext>
            </a:extLst>
          </p:cNvPr>
          <p:cNvSpPr>
            <a:spLocks noGrp="1"/>
          </p:cNvSpPr>
          <p:nvPr>
            <p:ph idx="1"/>
          </p:nvPr>
        </p:nvSpPr>
        <p:spPr>
          <a:xfrm>
            <a:off x="646111" y="2052918"/>
            <a:ext cx="10580689" cy="4195481"/>
          </a:xfrm>
        </p:spPr>
        <p:txBody>
          <a:bodyPr/>
          <a:lstStyle/>
          <a:p>
            <a:pPr marL="0" marR="0">
              <a:spcBef>
                <a:spcPts val="0"/>
              </a:spcBef>
              <a:spcAft>
                <a:spcPts val="0"/>
              </a:spcAft>
            </a:pPr>
            <a:r>
              <a:rPr lang="en-US" sz="2800" dirty="0">
                <a:effectLst/>
                <a:latin typeface="Helvetica" pitchFamily="2" charset="0"/>
                <a:ea typeface="Times New Roman" panose="02020603050405020304" pitchFamily="18" charset="0"/>
                <a:cs typeface="Arial" panose="020B0604020202020204" pitchFamily="34" charset="0"/>
              </a:rPr>
              <a:t>“You are my friends of you do what I command.” </a:t>
            </a:r>
            <a:r>
              <a:rPr lang="en-US" sz="2800" dirty="0">
                <a:solidFill>
                  <a:srgbClr val="00B0F0"/>
                </a:solidFill>
                <a:effectLst/>
                <a:latin typeface="Helvetica" pitchFamily="2" charset="0"/>
                <a:ea typeface="Times New Roman" panose="02020603050405020304" pitchFamily="18" charset="0"/>
                <a:cs typeface="Arial" panose="020B0604020202020204" pitchFamily="34" charset="0"/>
              </a:rPr>
              <a:t>John 15:14</a:t>
            </a:r>
          </a:p>
          <a:p>
            <a:pPr marL="0" marR="0" indent="0">
              <a:spcBef>
                <a:spcPts val="0"/>
              </a:spcBef>
              <a:spcAft>
                <a:spcPts val="0"/>
              </a:spcAft>
              <a:buNone/>
            </a:pPr>
            <a:endParaRPr lang="en-US" sz="2800" dirty="0">
              <a:solidFill>
                <a:srgbClr val="00B0F0"/>
              </a:solidFill>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2800" dirty="0">
                <a:effectLst/>
                <a:latin typeface="Helvetica" pitchFamily="2" charset="0"/>
                <a:ea typeface="Times New Roman" panose="02020603050405020304" pitchFamily="18" charset="0"/>
                <a:cs typeface="Segoe UI" panose="020B0502040204020203" pitchFamily="34" charset="0"/>
              </a:rPr>
              <a:t>“Listen, I tell you a mystery: We will not all fall asleep, but we  </a:t>
            </a:r>
          </a:p>
          <a:p>
            <a:pPr marL="0" marR="0" indent="0">
              <a:spcBef>
                <a:spcPts val="0"/>
              </a:spcBef>
              <a:spcAft>
                <a:spcPts val="0"/>
              </a:spcAft>
              <a:buNone/>
            </a:pPr>
            <a:r>
              <a:rPr lang="en-US" sz="2800" dirty="0">
                <a:latin typeface="Helvetica" pitchFamily="2" charset="0"/>
                <a:ea typeface="Times New Roman" panose="02020603050405020304" pitchFamily="18" charset="0"/>
                <a:cs typeface="Segoe UI" panose="020B0502040204020203" pitchFamily="34" charset="0"/>
              </a:rPr>
              <a:t>     </a:t>
            </a:r>
            <a:r>
              <a:rPr lang="en-US" sz="2800" dirty="0">
                <a:effectLst/>
                <a:latin typeface="Helvetica" pitchFamily="2" charset="0"/>
                <a:ea typeface="Times New Roman" panose="02020603050405020304" pitchFamily="18" charset="0"/>
                <a:cs typeface="Segoe UI" panose="020B0502040204020203" pitchFamily="34" charset="0"/>
              </a:rPr>
              <a:t>will all be changed.” </a:t>
            </a:r>
            <a:r>
              <a:rPr lang="en-US" sz="2800" dirty="0">
                <a:solidFill>
                  <a:srgbClr val="00B0F0"/>
                </a:solidFill>
                <a:effectLst/>
                <a:latin typeface="Helvetica" pitchFamily="2" charset="0"/>
                <a:ea typeface="Times New Roman" panose="02020603050405020304" pitchFamily="18" charset="0"/>
                <a:cs typeface="Segoe UI" panose="020B0502040204020203" pitchFamily="34" charset="0"/>
              </a:rPr>
              <a:t>I Cor.15:51</a:t>
            </a:r>
          </a:p>
          <a:p>
            <a:pPr marL="0" marR="0" indent="0">
              <a:spcBef>
                <a:spcPts val="0"/>
              </a:spcBef>
              <a:spcAft>
                <a:spcPts val="0"/>
              </a:spcAft>
              <a:buNone/>
            </a:pPr>
            <a:endParaRPr lang="en-US" sz="2800" dirty="0">
              <a:solidFill>
                <a:srgbClr val="00B0F0"/>
              </a:solidFill>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2800" i="1" dirty="0">
                <a:effectLst/>
                <a:latin typeface="Helvetica" pitchFamily="2" charset="0"/>
                <a:ea typeface="Times New Roman" panose="02020603050405020304" pitchFamily="18" charset="0"/>
                <a:cs typeface="Segoe UI" panose="020B0502040204020203" pitchFamily="34" charset="0"/>
              </a:rPr>
              <a:t>“I was waiting for you to explain why marriage followed slavery.”</a:t>
            </a:r>
            <a:r>
              <a:rPr lang="en-US" sz="2800" dirty="0">
                <a:effectLst/>
                <a:latin typeface="Helvetica" pitchFamily="2" charset="0"/>
                <a:ea typeface="Times New Roman" panose="02020603050405020304" pitchFamily="18" charset="0"/>
                <a:cs typeface="Segoe UI" panose="020B0502040204020203" pitchFamily="34" charset="0"/>
              </a:rPr>
              <a:t> </a:t>
            </a:r>
          </a:p>
          <a:p>
            <a:pPr marL="0" marR="0" indent="0">
              <a:spcBef>
                <a:spcPts val="0"/>
              </a:spcBef>
              <a:spcAft>
                <a:spcPts val="0"/>
              </a:spcAft>
              <a:buNone/>
            </a:pPr>
            <a:r>
              <a:rPr lang="en-US" sz="2800" dirty="0">
                <a:latin typeface="Helvetica" pitchFamily="2" charset="0"/>
                <a:ea typeface="Times New Roman" panose="02020603050405020304" pitchFamily="18" charset="0"/>
                <a:cs typeface="Segoe UI" panose="020B0502040204020203" pitchFamily="34" charset="0"/>
              </a:rPr>
              <a:t>																	  </a:t>
            </a:r>
            <a:r>
              <a:rPr lang="en-US" sz="2800" dirty="0">
                <a:effectLst/>
                <a:latin typeface="Helvetica" pitchFamily="2" charset="0"/>
                <a:ea typeface="Times New Roman" panose="02020603050405020304" pitchFamily="18" charset="0"/>
                <a:cs typeface="Segoe UI" panose="020B0502040204020203" pitchFamily="34" charset="0"/>
              </a:rPr>
              <a:t>– </a:t>
            </a:r>
            <a:r>
              <a:rPr lang="en-US" sz="2800" dirty="0">
                <a:solidFill>
                  <a:srgbClr val="00B0F0"/>
                </a:solidFill>
                <a:effectLst/>
                <a:latin typeface="Helvetica" pitchFamily="2" charset="0"/>
                <a:ea typeface="Times New Roman" panose="02020603050405020304" pitchFamily="18" charset="0"/>
                <a:cs typeface="Segoe UI" panose="020B0502040204020203" pitchFamily="34" charset="0"/>
              </a:rPr>
              <a:t>Silas M.</a:t>
            </a:r>
            <a:endParaRPr lang="en-US" sz="2800" dirty="0">
              <a:solidFill>
                <a:srgbClr val="00B0F0"/>
              </a:solidFill>
              <a:effectLst/>
              <a:latin typeface="Times New Roman" panose="02020603050405020304" pitchFamily="18" charset="0"/>
              <a:ea typeface="Times New Roman" panose="02020603050405020304" pitchFamily="18" charset="0"/>
            </a:endParaRPr>
          </a:p>
          <a:p>
            <a:endParaRPr lang="en-US" dirty="0"/>
          </a:p>
        </p:txBody>
      </p:sp>
    </p:spTree>
    <p:extLst>
      <p:ext uri="{BB962C8B-B14F-4D97-AF65-F5344CB8AC3E}">
        <p14:creationId xmlns:p14="http://schemas.microsoft.com/office/powerpoint/2010/main" val="4942480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872C56-C33A-D34E-9BD4-EF9E546825C9}"/>
              </a:ext>
            </a:extLst>
          </p:cNvPr>
          <p:cNvSpPr>
            <a:spLocks noGrp="1"/>
          </p:cNvSpPr>
          <p:nvPr>
            <p:ph type="title"/>
          </p:nvPr>
        </p:nvSpPr>
        <p:spPr>
          <a:xfrm>
            <a:off x="839540" y="373224"/>
            <a:ext cx="6573720" cy="666398"/>
          </a:xfrm>
        </p:spPr>
        <p:txBody>
          <a:bodyPr/>
          <a:lstStyle/>
          <a:p>
            <a:r>
              <a:rPr lang="en-US" sz="3200" dirty="0"/>
              <a:t>Romans 7-8  </a:t>
            </a:r>
            <a:r>
              <a:rPr lang="en-US" sz="3200" dirty="0">
                <a:solidFill>
                  <a:srgbClr val="00B0F0"/>
                </a:solidFill>
              </a:rPr>
              <a:t>(1984 NIV)	</a:t>
            </a:r>
          </a:p>
        </p:txBody>
      </p:sp>
      <p:sp>
        <p:nvSpPr>
          <p:cNvPr id="3" name="Content Placeholder 2">
            <a:extLst>
              <a:ext uri="{FF2B5EF4-FFF2-40B4-BE49-F238E27FC236}">
                <a16:creationId xmlns:a16="http://schemas.microsoft.com/office/drawing/2014/main" id="{C6C8C1A6-6F6F-6F44-AE58-8DB8CB9A6318}"/>
              </a:ext>
            </a:extLst>
          </p:cNvPr>
          <p:cNvSpPr>
            <a:spLocks noGrp="1"/>
          </p:cNvSpPr>
          <p:nvPr>
            <p:ph idx="1"/>
          </p:nvPr>
        </p:nvSpPr>
        <p:spPr>
          <a:xfrm>
            <a:off x="376935" y="1290453"/>
            <a:ext cx="10964000" cy="4932215"/>
          </a:xfrm>
        </p:spPr>
        <p:txBody>
          <a:bodyPr>
            <a:noAutofit/>
          </a:bodyPr>
          <a:lstStyle/>
          <a:p>
            <a:pPr marL="0" indent="0">
              <a:buNone/>
            </a:pPr>
            <a:r>
              <a:rPr lang="en-US" sz="2800" b="1" baseline="30000" dirty="0">
                <a:solidFill>
                  <a:schemeClr val="accent3"/>
                </a:solidFill>
                <a:effectLst/>
                <a:latin typeface="Verdana" panose="020B0604030504040204" pitchFamily="34" charset="0"/>
                <a:ea typeface="Times New Roman" panose="02020603050405020304" pitchFamily="18" charset="0"/>
                <a:cs typeface="Times New Roman" panose="02020603050405020304" pitchFamily="18" charset="0"/>
              </a:rPr>
              <a:t>24 </a:t>
            </a:r>
            <a:r>
              <a:rPr lang="en-US" sz="2800" dirty="0">
                <a:effectLst/>
                <a:latin typeface="Verdana" panose="020B0604030504040204" pitchFamily="34" charset="0"/>
                <a:ea typeface="Times New Roman" panose="02020603050405020304" pitchFamily="18" charset="0"/>
                <a:cs typeface="Times New Roman" panose="02020603050405020304" pitchFamily="18" charset="0"/>
              </a:rPr>
              <a:t>What a wretched man I am! Who will rescue me from this body of death? </a:t>
            </a:r>
            <a:r>
              <a:rPr lang="en-US" sz="2800" b="1" baseline="30000" dirty="0">
                <a:solidFill>
                  <a:schemeClr val="accent3"/>
                </a:solidFill>
                <a:effectLst/>
                <a:latin typeface="Verdana" panose="020B0604030504040204" pitchFamily="34" charset="0"/>
                <a:ea typeface="Times New Roman" panose="02020603050405020304" pitchFamily="18" charset="0"/>
                <a:cs typeface="Times New Roman" panose="02020603050405020304" pitchFamily="18" charset="0"/>
              </a:rPr>
              <a:t> 25 </a:t>
            </a:r>
            <a:r>
              <a:rPr lang="en-US" sz="2800" dirty="0">
                <a:effectLst/>
                <a:latin typeface="Verdana" panose="020B0604030504040204" pitchFamily="34" charset="0"/>
                <a:ea typeface="Times New Roman" panose="02020603050405020304" pitchFamily="18" charset="0"/>
                <a:cs typeface="Times New Roman" panose="02020603050405020304" pitchFamily="18" charset="0"/>
              </a:rPr>
              <a:t>Thanks be to God--through Jesus Christ our Lord! So then, I myself in my mind am a slave to God's law, but in the sinful nature a slave to the law of sin.</a:t>
            </a:r>
          </a:p>
          <a:p>
            <a:pPr marL="0" indent="0">
              <a:buNone/>
            </a:pPr>
            <a:endParaRPr lang="en-US" sz="2800" dirty="0">
              <a:latin typeface="Verdana" panose="020B0604030504040204" pitchFamily="34" charset="0"/>
              <a:ea typeface="Times New Roman" panose="02020603050405020304" pitchFamily="18" charset="0"/>
              <a:cs typeface="Times New Roman" panose="02020603050405020304" pitchFamily="18" charset="0"/>
            </a:endParaRPr>
          </a:p>
          <a:p>
            <a:pPr marL="0" indent="0">
              <a:buNone/>
            </a:pPr>
            <a:r>
              <a:rPr lang="en-US" sz="2800" b="1" baseline="30000" dirty="0">
                <a:solidFill>
                  <a:schemeClr val="accent3"/>
                </a:solidFill>
                <a:effectLst/>
                <a:latin typeface="Verdana" panose="020B0604030504040204" pitchFamily="34" charset="0"/>
                <a:ea typeface="Times New Roman" panose="02020603050405020304" pitchFamily="18" charset="0"/>
                <a:cs typeface="Times New Roman" panose="02020603050405020304" pitchFamily="18" charset="0"/>
              </a:rPr>
              <a:t>1 </a:t>
            </a:r>
            <a:r>
              <a:rPr lang="en-US" sz="2800" dirty="0">
                <a:effectLst/>
                <a:latin typeface="Verdana" panose="020B0604030504040204" pitchFamily="34" charset="0"/>
                <a:ea typeface="Times New Roman" panose="02020603050405020304" pitchFamily="18" charset="0"/>
                <a:cs typeface="Times New Roman" panose="02020603050405020304" pitchFamily="18" charset="0"/>
              </a:rPr>
              <a:t>Therefore, there is now no condemnation for those who are in Christ Jesus, </a:t>
            </a:r>
            <a:r>
              <a:rPr lang="en-US" sz="2800" b="1" baseline="30000" dirty="0">
                <a:solidFill>
                  <a:schemeClr val="accent3"/>
                </a:solidFill>
                <a:latin typeface="Verdana" panose="020B0604030504040204" pitchFamily="34" charset="0"/>
                <a:ea typeface="Times New Roman" panose="02020603050405020304" pitchFamily="18" charset="0"/>
                <a:cs typeface="Times New Roman" panose="02020603050405020304" pitchFamily="18" charset="0"/>
              </a:rPr>
              <a:t>2</a:t>
            </a:r>
            <a:r>
              <a:rPr lang="en-US" sz="2800" b="1" baseline="30000" dirty="0">
                <a:solidFill>
                  <a:schemeClr val="accent3"/>
                </a:solidFill>
                <a:effectLst/>
                <a:latin typeface="Verdana" panose="020B0604030504040204" pitchFamily="34" charset="0"/>
                <a:ea typeface="Times New Roman" panose="02020603050405020304" pitchFamily="18" charset="0"/>
                <a:cs typeface="Times New Roman" panose="02020603050405020304" pitchFamily="18" charset="0"/>
              </a:rPr>
              <a:t> </a:t>
            </a:r>
            <a:r>
              <a:rPr lang="en-US" sz="2800" dirty="0">
                <a:effectLst/>
                <a:latin typeface="Verdana" panose="020B0604030504040204" pitchFamily="34" charset="0"/>
                <a:ea typeface="Times New Roman" panose="02020603050405020304" pitchFamily="18" charset="0"/>
                <a:cs typeface="Times New Roman" panose="02020603050405020304" pitchFamily="18" charset="0"/>
              </a:rPr>
              <a:t>because through Christ Jesus the law of the Spirit of life set me free from the law of sin and death. </a:t>
            </a:r>
            <a:r>
              <a:rPr lang="en-US" sz="2800" dirty="0">
                <a:effectLst/>
              </a:rPr>
              <a:t> </a:t>
            </a:r>
            <a:endParaRPr lang="en-US" sz="2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81993307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E1788F-244A-BA1D-ED5F-C0EBFF673E11}"/>
              </a:ext>
            </a:extLst>
          </p:cNvPr>
          <p:cNvSpPr>
            <a:spLocks noGrp="1"/>
          </p:cNvSpPr>
          <p:nvPr>
            <p:ph type="title"/>
          </p:nvPr>
        </p:nvSpPr>
        <p:spPr/>
        <p:txBody>
          <a:bodyPr/>
          <a:lstStyle/>
          <a:p>
            <a:r>
              <a:rPr lang="en-US" sz="4000" dirty="0"/>
              <a:t>Two views: </a:t>
            </a:r>
            <a:r>
              <a:rPr lang="en-US" sz="4000" dirty="0">
                <a:solidFill>
                  <a:schemeClr val="accent3"/>
                </a:solidFill>
              </a:rPr>
              <a:t>Romans 7:14-25</a:t>
            </a:r>
          </a:p>
        </p:txBody>
      </p:sp>
      <p:sp>
        <p:nvSpPr>
          <p:cNvPr id="3" name="Content Placeholder 2">
            <a:extLst>
              <a:ext uri="{FF2B5EF4-FFF2-40B4-BE49-F238E27FC236}">
                <a16:creationId xmlns:a16="http://schemas.microsoft.com/office/drawing/2014/main" id="{F3564FA2-A7C8-A797-D0EF-F6573F14B897}"/>
              </a:ext>
            </a:extLst>
          </p:cNvPr>
          <p:cNvSpPr>
            <a:spLocks noGrp="1"/>
          </p:cNvSpPr>
          <p:nvPr>
            <p:ph idx="1"/>
          </p:nvPr>
        </p:nvSpPr>
        <p:spPr/>
        <p:txBody>
          <a:bodyPr>
            <a:normAutofit/>
          </a:bodyPr>
          <a:lstStyle/>
          <a:p>
            <a:pPr marL="0" indent="0">
              <a:buNone/>
            </a:pPr>
            <a:r>
              <a:rPr lang="en-US" sz="3600" b="1" i="1" u="sng" dirty="0">
                <a:effectLst/>
                <a:latin typeface="+mn-lt"/>
                <a:ea typeface="Times New Roman" panose="02020603050405020304" pitchFamily="18" charset="0"/>
                <a:cs typeface="Arial" panose="020B0604020202020204" pitchFamily="34" charset="0"/>
              </a:rPr>
              <a:t>Pre</a:t>
            </a:r>
            <a:r>
              <a:rPr lang="en-US" sz="3600" b="1" u="sng" dirty="0">
                <a:effectLst/>
                <a:latin typeface="+mn-lt"/>
                <a:ea typeface="Times New Roman" panose="02020603050405020304" pitchFamily="18" charset="0"/>
                <a:cs typeface="Arial" panose="020B0604020202020204" pitchFamily="34" charset="0"/>
              </a:rPr>
              <a:t>-</a:t>
            </a:r>
            <a:r>
              <a:rPr lang="en-US" sz="3600" u="sng" dirty="0">
                <a:effectLst/>
                <a:latin typeface="+mn-lt"/>
                <a:ea typeface="Times New Roman" panose="02020603050405020304" pitchFamily="18" charset="0"/>
                <a:cs typeface="Arial" panose="020B0604020202020204" pitchFamily="34" charset="0"/>
              </a:rPr>
              <a:t>Christian State</a:t>
            </a:r>
          </a:p>
          <a:p>
            <a:r>
              <a:rPr lang="en-US" sz="3000" dirty="0">
                <a:effectLst/>
                <a:latin typeface="+mn-lt"/>
                <a:ea typeface="Times New Roman" panose="02020603050405020304" pitchFamily="18" charset="0"/>
                <a:cs typeface="Arial" panose="020B0604020202020204" pitchFamily="34" charset="0"/>
              </a:rPr>
              <a:t> </a:t>
            </a:r>
            <a:r>
              <a:rPr lang="en-US" sz="3000" dirty="0">
                <a:latin typeface="+mn-lt"/>
                <a:ea typeface="Times New Roman" panose="02020603050405020304" pitchFamily="18" charset="0"/>
                <a:cs typeface="Arial" panose="020B0604020202020204" pitchFamily="34" charset="0"/>
              </a:rPr>
              <a:t>C</a:t>
            </a:r>
            <a:r>
              <a:rPr lang="en-US" sz="3000" dirty="0">
                <a:effectLst/>
                <a:latin typeface="+mn-lt"/>
                <a:ea typeface="Times New Roman" panose="02020603050405020304" pitchFamily="18" charset="0"/>
                <a:cs typeface="Arial" panose="020B0604020202020204" pitchFamily="34" charset="0"/>
              </a:rPr>
              <a:t>ontrast in </a:t>
            </a:r>
            <a:r>
              <a:rPr lang="en-US" sz="3000" b="1" dirty="0">
                <a:solidFill>
                  <a:schemeClr val="accent3"/>
                </a:solidFill>
                <a:effectLst/>
                <a:latin typeface="+mn-lt"/>
                <a:ea typeface="Times New Roman" panose="02020603050405020304" pitchFamily="18" charset="0"/>
                <a:cs typeface="Arial" panose="020B0604020202020204" pitchFamily="34" charset="0"/>
              </a:rPr>
              <a:t>Ch.7-8</a:t>
            </a:r>
            <a:endParaRPr lang="en-US" sz="3000" dirty="0">
              <a:solidFill>
                <a:schemeClr val="accent3"/>
              </a:solidFill>
              <a:effectLst/>
              <a:latin typeface="+mn-lt"/>
              <a:ea typeface="Times New Roman" panose="02020603050405020304" pitchFamily="18" charset="0"/>
              <a:cs typeface="Arial" panose="020B0604020202020204" pitchFamily="34" charset="0"/>
            </a:endParaRPr>
          </a:p>
          <a:p>
            <a:r>
              <a:rPr lang="en-US" sz="3000" dirty="0">
                <a:effectLst/>
                <a:latin typeface="+mn-lt"/>
                <a:ea typeface="Times New Roman" panose="02020603050405020304" pitchFamily="18" charset="0"/>
                <a:cs typeface="Arial" panose="020B0604020202020204" pitchFamily="34" charset="0"/>
              </a:rPr>
              <a:t> Transition from the old</a:t>
            </a:r>
            <a:r>
              <a:rPr lang="en-US" sz="3000" i="1" dirty="0">
                <a:effectLst/>
                <a:latin typeface="+mn-lt"/>
                <a:ea typeface="Times New Roman" panose="02020603050405020304" pitchFamily="18" charset="0"/>
                <a:cs typeface="Arial" panose="020B0604020202020204" pitchFamily="34" charset="0"/>
              </a:rPr>
              <a:t> </a:t>
            </a:r>
            <a:r>
              <a:rPr lang="en-US" sz="3000" dirty="0">
                <a:effectLst/>
                <a:latin typeface="+mn-lt"/>
                <a:ea typeface="Times New Roman" panose="02020603050405020304" pitchFamily="18" charset="0"/>
                <a:cs typeface="Arial" panose="020B0604020202020204" pitchFamily="34" charset="0"/>
              </a:rPr>
              <a:t>to</a:t>
            </a:r>
            <a:r>
              <a:rPr lang="en-US" sz="3000" i="1" dirty="0">
                <a:effectLst/>
                <a:latin typeface="+mn-lt"/>
                <a:ea typeface="Times New Roman" panose="02020603050405020304" pitchFamily="18" charset="0"/>
                <a:cs typeface="Arial" panose="020B0604020202020204" pitchFamily="34" charset="0"/>
              </a:rPr>
              <a:t> </a:t>
            </a:r>
            <a:r>
              <a:rPr lang="en-US" sz="3000" dirty="0">
                <a:effectLst/>
                <a:latin typeface="+mn-lt"/>
                <a:ea typeface="Times New Roman" panose="02020603050405020304" pitchFamily="18" charset="0"/>
                <a:cs typeface="Arial" panose="020B0604020202020204" pitchFamily="34" charset="0"/>
              </a:rPr>
              <a:t>new life is complete</a:t>
            </a:r>
            <a:endParaRPr lang="en-US" sz="3000" dirty="0">
              <a:effectLst/>
              <a:latin typeface="+mn-lt"/>
            </a:endParaRPr>
          </a:p>
          <a:p>
            <a:r>
              <a:rPr lang="en-US" sz="3000" dirty="0">
                <a:effectLst/>
                <a:latin typeface="+mn-lt"/>
                <a:ea typeface="Times New Roman" panose="02020603050405020304" pitchFamily="18" charset="0"/>
                <a:cs typeface="Arial" panose="020B0604020202020204" pitchFamily="34" charset="0"/>
              </a:rPr>
              <a:t> Depiction of Christian life</a:t>
            </a:r>
            <a:endParaRPr lang="en-US" sz="3000" dirty="0">
              <a:latin typeface="+mn-lt"/>
            </a:endParaRPr>
          </a:p>
        </p:txBody>
      </p:sp>
    </p:spTree>
    <p:extLst>
      <p:ext uri="{BB962C8B-B14F-4D97-AF65-F5344CB8AC3E}">
        <p14:creationId xmlns:p14="http://schemas.microsoft.com/office/powerpoint/2010/main" val="24475184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E1788F-244A-BA1D-ED5F-C0EBFF673E11}"/>
              </a:ext>
            </a:extLst>
          </p:cNvPr>
          <p:cNvSpPr>
            <a:spLocks noGrp="1"/>
          </p:cNvSpPr>
          <p:nvPr>
            <p:ph type="title"/>
          </p:nvPr>
        </p:nvSpPr>
        <p:spPr/>
        <p:txBody>
          <a:bodyPr/>
          <a:lstStyle/>
          <a:p>
            <a:r>
              <a:rPr lang="en-US" sz="4000" dirty="0"/>
              <a:t>Two views: </a:t>
            </a:r>
            <a:r>
              <a:rPr lang="en-US" sz="4000" dirty="0">
                <a:solidFill>
                  <a:schemeClr val="accent3"/>
                </a:solidFill>
              </a:rPr>
              <a:t>Romans 7:14-25</a:t>
            </a:r>
          </a:p>
        </p:txBody>
      </p:sp>
      <p:sp>
        <p:nvSpPr>
          <p:cNvPr id="3" name="Content Placeholder 2">
            <a:extLst>
              <a:ext uri="{FF2B5EF4-FFF2-40B4-BE49-F238E27FC236}">
                <a16:creationId xmlns:a16="http://schemas.microsoft.com/office/drawing/2014/main" id="{F3564FA2-A7C8-A797-D0EF-F6573F14B897}"/>
              </a:ext>
            </a:extLst>
          </p:cNvPr>
          <p:cNvSpPr>
            <a:spLocks noGrp="1"/>
          </p:cNvSpPr>
          <p:nvPr>
            <p:ph idx="1"/>
          </p:nvPr>
        </p:nvSpPr>
        <p:spPr/>
        <p:txBody>
          <a:bodyPr>
            <a:normAutofit/>
          </a:bodyPr>
          <a:lstStyle/>
          <a:p>
            <a:pPr marL="0" indent="0">
              <a:buNone/>
            </a:pPr>
            <a:r>
              <a:rPr lang="en-US" sz="3600" b="1" i="1" u="sng" dirty="0">
                <a:effectLst/>
                <a:latin typeface="+mn-lt"/>
                <a:ea typeface="Times New Roman" panose="02020603050405020304" pitchFamily="18" charset="0"/>
                <a:cs typeface="Arial" panose="020B0604020202020204" pitchFamily="34" charset="0"/>
              </a:rPr>
              <a:t>Present</a:t>
            </a:r>
            <a:r>
              <a:rPr lang="en-US" sz="3600" b="1" u="sng" dirty="0">
                <a:effectLst/>
                <a:latin typeface="+mn-lt"/>
                <a:ea typeface="Times New Roman" panose="02020603050405020304" pitchFamily="18" charset="0"/>
                <a:cs typeface="Arial" panose="020B0604020202020204" pitchFamily="34" charset="0"/>
              </a:rPr>
              <a:t> </a:t>
            </a:r>
            <a:r>
              <a:rPr lang="en-US" sz="3600" u="sng" dirty="0">
                <a:effectLst/>
                <a:latin typeface="+mn-lt"/>
                <a:ea typeface="Times New Roman" panose="02020603050405020304" pitchFamily="18" charset="0"/>
                <a:cs typeface="Arial" panose="020B0604020202020204" pitchFamily="34" charset="0"/>
              </a:rPr>
              <a:t>Christian State</a:t>
            </a:r>
          </a:p>
          <a:p>
            <a:r>
              <a:rPr lang="en-US" sz="3000" dirty="0">
                <a:effectLst/>
                <a:latin typeface="+mn-lt"/>
                <a:ea typeface="Times New Roman" panose="02020603050405020304" pitchFamily="18" charset="0"/>
                <a:cs typeface="Arial" panose="020B0604020202020204" pitchFamily="34" charset="0"/>
              </a:rPr>
              <a:t> </a:t>
            </a:r>
            <a:r>
              <a:rPr lang="en-US" sz="3000" dirty="0">
                <a:latin typeface="+mn-lt"/>
                <a:ea typeface="Times New Roman" panose="02020603050405020304" pitchFamily="18" charset="0"/>
                <a:cs typeface="Arial" panose="020B0604020202020204" pitchFamily="34" charset="0"/>
              </a:rPr>
              <a:t>Tense of </a:t>
            </a:r>
            <a:r>
              <a:rPr lang="en-US" sz="3000" b="1" dirty="0">
                <a:solidFill>
                  <a:schemeClr val="accent3"/>
                </a:solidFill>
                <a:ea typeface="Times New Roman" panose="02020603050405020304" pitchFamily="18" charset="0"/>
                <a:cs typeface="Arial" panose="020B0604020202020204" pitchFamily="34" charset="0"/>
              </a:rPr>
              <a:t>7:7-13</a:t>
            </a:r>
            <a:r>
              <a:rPr lang="en-US" sz="3000" dirty="0">
                <a:latin typeface="+mn-lt"/>
                <a:ea typeface="Times New Roman" panose="02020603050405020304" pitchFamily="18" charset="0"/>
                <a:cs typeface="Arial" panose="020B0604020202020204" pitchFamily="34" charset="0"/>
              </a:rPr>
              <a:t> vs </a:t>
            </a:r>
            <a:r>
              <a:rPr lang="en-US" sz="3000" b="1" dirty="0">
                <a:solidFill>
                  <a:schemeClr val="accent3"/>
                </a:solidFill>
                <a:latin typeface="+mn-lt"/>
                <a:ea typeface="Times New Roman" panose="02020603050405020304" pitchFamily="18" charset="0"/>
                <a:cs typeface="Arial" panose="020B0604020202020204" pitchFamily="34" charset="0"/>
              </a:rPr>
              <a:t>7</a:t>
            </a:r>
            <a:r>
              <a:rPr lang="en-US" sz="3000" b="1" dirty="0">
                <a:solidFill>
                  <a:schemeClr val="accent3"/>
                </a:solidFill>
                <a:effectLst/>
                <a:latin typeface="+mn-lt"/>
                <a:ea typeface="Times New Roman" panose="02020603050405020304" pitchFamily="18" charset="0"/>
                <a:cs typeface="Arial" panose="020B0604020202020204" pitchFamily="34" charset="0"/>
              </a:rPr>
              <a:t>:14-25</a:t>
            </a:r>
            <a:endParaRPr lang="en-US" sz="3000" dirty="0">
              <a:solidFill>
                <a:schemeClr val="accent3"/>
              </a:solidFill>
              <a:effectLst/>
              <a:latin typeface="+mn-lt"/>
              <a:ea typeface="Times New Roman" panose="02020603050405020304" pitchFamily="18" charset="0"/>
              <a:cs typeface="Arial" panose="020B0604020202020204" pitchFamily="34" charset="0"/>
            </a:endParaRPr>
          </a:p>
          <a:p>
            <a:r>
              <a:rPr lang="en-US" sz="3000" dirty="0">
                <a:effectLst/>
                <a:latin typeface="+mn-lt"/>
                <a:ea typeface="Times New Roman" panose="02020603050405020304" pitchFamily="18" charset="0"/>
                <a:cs typeface="Arial" panose="020B0604020202020204" pitchFamily="34" charset="0"/>
              </a:rPr>
              <a:t> Sanctification Outline</a:t>
            </a:r>
            <a:endParaRPr lang="en-US" sz="3000" dirty="0">
              <a:effectLst/>
              <a:latin typeface="+mn-lt"/>
            </a:endParaRPr>
          </a:p>
          <a:p>
            <a:r>
              <a:rPr lang="en-US" sz="3000" dirty="0">
                <a:effectLst/>
                <a:latin typeface="+mn-lt"/>
                <a:ea typeface="Times New Roman" panose="02020603050405020304" pitchFamily="18" charset="0"/>
                <a:cs typeface="Arial" panose="020B0604020202020204" pitchFamily="34" charset="0"/>
              </a:rPr>
              <a:t> </a:t>
            </a:r>
            <a:r>
              <a:rPr lang="en-US" sz="3000" dirty="0">
                <a:ea typeface="Times New Roman" panose="02020603050405020304" pitchFamily="18" charset="0"/>
                <a:cs typeface="Arial" panose="020B0604020202020204" pitchFamily="34" charset="0"/>
              </a:rPr>
              <a:t>Depiction of Christian life</a:t>
            </a:r>
            <a:endParaRPr lang="en-US" sz="3000" dirty="0">
              <a:latin typeface="+mn-lt"/>
            </a:endParaRPr>
          </a:p>
        </p:txBody>
      </p:sp>
      <p:sp>
        <p:nvSpPr>
          <p:cNvPr id="4" name="TextBox 3">
            <a:extLst>
              <a:ext uri="{FF2B5EF4-FFF2-40B4-BE49-F238E27FC236}">
                <a16:creationId xmlns:a16="http://schemas.microsoft.com/office/drawing/2014/main" id="{C739422D-334F-76C3-2D07-626CF87AA8DC}"/>
              </a:ext>
            </a:extLst>
          </p:cNvPr>
          <p:cNvSpPr txBox="1"/>
          <p:nvPr/>
        </p:nvSpPr>
        <p:spPr>
          <a:xfrm>
            <a:off x="6193965" y="2724047"/>
            <a:ext cx="6096000" cy="2092881"/>
          </a:xfrm>
          <a:prstGeom prst="rect">
            <a:avLst/>
          </a:prstGeom>
          <a:noFill/>
        </p:spPr>
        <p:txBody>
          <a:bodyPr wrap="square" rtlCol="0">
            <a:spAutoFit/>
          </a:bodyPr>
          <a:lstStyle/>
          <a:p>
            <a:pPr marL="457200" marR="0">
              <a:spcBef>
                <a:spcPts val="0"/>
              </a:spcBef>
              <a:spcAft>
                <a:spcPts val="0"/>
              </a:spcAft>
              <a:tabLst>
                <a:tab pos="0" algn="l"/>
                <a:tab pos="1371600" algn="l"/>
                <a:tab pos="2000250" algn="l"/>
              </a:tabLst>
            </a:pPr>
            <a:r>
              <a:rPr lang="en-US" sz="2800" b="1" dirty="0">
                <a:solidFill>
                  <a:schemeClr val="accent3"/>
                </a:solidFill>
                <a:effectLst/>
                <a:latin typeface="Helvetica" pitchFamily="2" charset="0"/>
                <a:ea typeface="Times New Roman" panose="02020603050405020304" pitchFamily="18" charset="0"/>
                <a:cs typeface="Arial" panose="020B0604020202020204" pitchFamily="34" charset="0"/>
              </a:rPr>
              <a:t>Ch.5 	 </a:t>
            </a:r>
            <a:r>
              <a:rPr lang="en-US" sz="2800" dirty="0">
                <a:effectLst/>
                <a:latin typeface="Helvetica" pitchFamily="2" charset="0"/>
                <a:ea typeface="Times New Roman" panose="02020603050405020304" pitchFamily="18" charset="0"/>
                <a:cs typeface="Arial" panose="020B0604020202020204" pitchFamily="34" charset="0"/>
              </a:rPr>
              <a:t>Deliverance from </a:t>
            </a:r>
            <a:r>
              <a:rPr lang="en-US" sz="2800" i="1" dirty="0">
                <a:effectLst/>
                <a:latin typeface="Helvetica" pitchFamily="2" charset="0"/>
                <a:ea typeface="Times New Roman" panose="02020603050405020304" pitchFamily="18" charset="0"/>
                <a:cs typeface="Arial" panose="020B0604020202020204" pitchFamily="34" charset="0"/>
              </a:rPr>
              <a:t>wrath</a:t>
            </a:r>
            <a:endParaRPr lang="en-US" sz="2800" i="1" dirty="0">
              <a:latin typeface="Times New Roman" panose="02020603050405020304" pitchFamily="18" charset="0"/>
              <a:ea typeface="Times New Roman" panose="02020603050405020304" pitchFamily="18" charset="0"/>
            </a:endParaRPr>
          </a:p>
          <a:p>
            <a:pPr marL="457200" marR="0">
              <a:spcBef>
                <a:spcPts val="0"/>
              </a:spcBef>
              <a:spcAft>
                <a:spcPts val="0"/>
              </a:spcAft>
              <a:tabLst>
                <a:tab pos="0" algn="l"/>
                <a:tab pos="1371600" algn="l"/>
                <a:tab pos="2000250" algn="l"/>
              </a:tabLst>
            </a:pPr>
            <a:r>
              <a:rPr lang="en-US" sz="2800" b="1" dirty="0">
                <a:solidFill>
                  <a:schemeClr val="accent3"/>
                </a:solidFill>
                <a:effectLst/>
                <a:latin typeface="Helvetica" pitchFamily="2" charset="0"/>
                <a:ea typeface="Times New Roman" panose="02020603050405020304" pitchFamily="18" charset="0"/>
                <a:cs typeface="Arial" panose="020B0604020202020204" pitchFamily="34" charset="0"/>
              </a:rPr>
              <a:t>Ch.6</a:t>
            </a:r>
            <a:r>
              <a:rPr lang="en-US" sz="2800" b="1" dirty="0">
                <a:solidFill>
                  <a:srgbClr val="0070C0"/>
                </a:solidFill>
                <a:effectLst/>
                <a:latin typeface="Helvetica" pitchFamily="2" charset="0"/>
                <a:ea typeface="Times New Roman" panose="02020603050405020304" pitchFamily="18" charset="0"/>
                <a:cs typeface="Arial" panose="020B0604020202020204" pitchFamily="34" charset="0"/>
              </a:rPr>
              <a:t>	 </a:t>
            </a:r>
            <a:r>
              <a:rPr lang="en-US" sz="2800" dirty="0">
                <a:effectLst/>
                <a:latin typeface="Helvetica" pitchFamily="2" charset="0"/>
                <a:ea typeface="Times New Roman" panose="02020603050405020304" pitchFamily="18" charset="0"/>
                <a:cs typeface="Arial" panose="020B0604020202020204" pitchFamily="34" charset="0"/>
              </a:rPr>
              <a:t>Deliverance from </a:t>
            </a:r>
            <a:r>
              <a:rPr lang="en-US" sz="2800" i="1" dirty="0">
                <a:effectLst/>
                <a:latin typeface="Helvetica" pitchFamily="2" charset="0"/>
                <a:ea typeface="Times New Roman" panose="02020603050405020304" pitchFamily="18" charset="0"/>
                <a:cs typeface="Arial" panose="020B0604020202020204" pitchFamily="34" charset="0"/>
              </a:rPr>
              <a:t>sin</a:t>
            </a:r>
            <a:endParaRPr lang="en-US" sz="2800" i="1" dirty="0">
              <a:latin typeface="Times New Roman" panose="02020603050405020304" pitchFamily="18" charset="0"/>
              <a:ea typeface="Times New Roman" panose="02020603050405020304" pitchFamily="18" charset="0"/>
            </a:endParaRPr>
          </a:p>
          <a:p>
            <a:pPr marL="457200" marR="0">
              <a:spcBef>
                <a:spcPts val="0"/>
              </a:spcBef>
              <a:spcAft>
                <a:spcPts val="0"/>
              </a:spcAft>
              <a:tabLst>
                <a:tab pos="0" algn="l"/>
                <a:tab pos="1371600" algn="l"/>
                <a:tab pos="2000250" algn="l"/>
              </a:tabLst>
            </a:pPr>
            <a:r>
              <a:rPr lang="en-US" sz="2800" b="1" dirty="0">
                <a:solidFill>
                  <a:schemeClr val="accent3"/>
                </a:solidFill>
                <a:effectLst/>
                <a:latin typeface="Helvetica" pitchFamily="2" charset="0"/>
                <a:ea typeface="Times New Roman" panose="02020603050405020304" pitchFamily="18" charset="0"/>
                <a:cs typeface="Arial" panose="020B0604020202020204" pitchFamily="34" charset="0"/>
              </a:rPr>
              <a:t>Ch.7</a:t>
            </a:r>
            <a:r>
              <a:rPr lang="en-US" sz="2800" dirty="0">
                <a:effectLst/>
                <a:latin typeface="Helvetica" pitchFamily="2" charset="0"/>
                <a:ea typeface="Times New Roman" panose="02020603050405020304" pitchFamily="18" charset="0"/>
                <a:cs typeface="Arial" panose="020B0604020202020204" pitchFamily="34" charset="0"/>
              </a:rPr>
              <a:t>	 Deliverance from </a:t>
            </a:r>
            <a:r>
              <a:rPr lang="en-US" sz="2800" i="1" dirty="0">
                <a:effectLst/>
                <a:latin typeface="Helvetica" pitchFamily="2" charset="0"/>
                <a:ea typeface="Times New Roman" panose="02020603050405020304" pitchFamily="18" charset="0"/>
                <a:cs typeface="Arial" panose="020B0604020202020204" pitchFamily="34" charset="0"/>
              </a:rPr>
              <a:t>the law</a:t>
            </a:r>
            <a:endParaRPr lang="en-US" sz="2800" i="1" dirty="0">
              <a:latin typeface="Times New Roman" panose="02020603050405020304" pitchFamily="18" charset="0"/>
              <a:ea typeface="Times New Roman" panose="02020603050405020304" pitchFamily="18" charset="0"/>
            </a:endParaRPr>
          </a:p>
          <a:p>
            <a:pPr marL="457200" marR="0">
              <a:spcBef>
                <a:spcPts val="0"/>
              </a:spcBef>
              <a:spcAft>
                <a:spcPts val="0"/>
              </a:spcAft>
              <a:tabLst>
                <a:tab pos="0" algn="l"/>
                <a:tab pos="1371600" algn="l"/>
                <a:tab pos="2000250" algn="l"/>
              </a:tabLst>
            </a:pPr>
            <a:r>
              <a:rPr lang="en-US" sz="2800" b="1" dirty="0">
                <a:solidFill>
                  <a:schemeClr val="accent3"/>
                </a:solidFill>
                <a:effectLst/>
                <a:latin typeface="Helvetica" pitchFamily="2" charset="0"/>
                <a:ea typeface="Times New Roman" panose="02020603050405020304" pitchFamily="18" charset="0"/>
                <a:cs typeface="Arial" panose="020B0604020202020204" pitchFamily="34" charset="0"/>
              </a:rPr>
              <a:t>Ch.8</a:t>
            </a:r>
            <a:r>
              <a:rPr lang="en-US" sz="2800" dirty="0">
                <a:effectLst/>
                <a:latin typeface="Helvetica" pitchFamily="2" charset="0"/>
                <a:ea typeface="Times New Roman" panose="02020603050405020304" pitchFamily="18" charset="0"/>
                <a:cs typeface="Arial" panose="020B0604020202020204" pitchFamily="34" charset="0"/>
              </a:rPr>
              <a:t>	 Deliverance from </a:t>
            </a:r>
            <a:r>
              <a:rPr lang="en-US" sz="2800" i="1" dirty="0">
                <a:effectLst/>
                <a:latin typeface="Helvetica" pitchFamily="2" charset="0"/>
                <a:ea typeface="Times New Roman" panose="02020603050405020304" pitchFamily="18" charset="0"/>
                <a:cs typeface="Arial" panose="020B0604020202020204" pitchFamily="34" charset="0"/>
              </a:rPr>
              <a:t>death</a:t>
            </a:r>
            <a:endParaRPr lang="en-US" sz="2800" dirty="0">
              <a:effectLst/>
              <a:latin typeface="Times New Roman" panose="02020603050405020304" pitchFamily="18" charset="0"/>
              <a:ea typeface="Times New Roman" panose="02020603050405020304" pitchFamily="18" charset="0"/>
            </a:endParaRPr>
          </a:p>
          <a:p>
            <a:endParaRPr lang="en-US" dirty="0"/>
          </a:p>
        </p:txBody>
      </p:sp>
      <p:sp>
        <p:nvSpPr>
          <p:cNvPr id="5" name="Left Brace 4">
            <a:extLst>
              <a:ext uri="{FF2B5EF4-FFF2-40B4-BE49-F238E27FC236}">
                <a16:creationId xmlns:a16="http://schemas.microsoft.com/office/drawing/2014/main" id="{03E4578E-B1C6-E1A2-939C-6BBEE3F1FE59}"/>
              </a:ext>
            </a:extLst>
          </p:cNvPr>
          <p:cNvSpPr/>
          <p:nvPr/>
        </p:nvSpPr>
        <p:spPr>
          <a:xfrm>
            <a:off x="6193965" y="2707718"/>
            <a:ext cx="555171" cy="1815295"/>
          </a:xfrm>
          <a:prstGeom prst="leftBrace">
            <a:avLst/>
          </a:prstGeom>
          <a:ln w="19050">
            <a:solidFill>
              <a:srgbClr val="69C0C5"/>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schemeClr val="accent4">
                  <a:lumMod val="60000"/>
                  <a:lumOff val="40000"/>
                </a:schemeClr>
              </a:solidFill>
            </a:endParaRPr>
          </a:p>
        </p:txBody>
      </p:sp>
    </p:spTree>
    <p:extLst>
      <p:ext uri="{BB962C8B-B14F-4D97-AF65-F5344CB8AC3E}">
        <p14:creationId xmlns:p14="http://schemas.microsoft.com/office/powerpoint/2010/main" val="14591596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5"/>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childTnLst>
                                </p:cTn>
                              </p:par>
                              <p:par>
                                <p:cTn id="21" presetID="1" presetClass="exit" presetSubtype="0" fill="hold" grpId="1" nodeType="withEffect">
                                  <p:stCondLst>
                                    <p:cond delay="0"/>
                                  </p:stCondLst>
                                  <p:childTnLst>
                                    <p:set>
                                      <p:cBhvr>
                                        <p:cTn id="22" dur="1" fill="hold">
                                          <p:stCondLst>
                                            <p:cond delay="0"/>
                                          </p:stCondLst>
                                        </p:cTn>
                                        <p:tgtEl>
                                          <p:spTgt spid="4"/>
                                        </p:tgtEl>
                                        <p:attrNameLst>
                                          <p:attrName>style.visibility</p:attrName>
                                        </p:attrNameLst>
                                      </p:cBhvr>
                                      <p:to>
                                        <p:strVal val="hidden"/>
                                      </p:to>
                                    </p:set>
                                  </p:childTnLst>
                                </p:cTn>
                              </p:par>
                              <p:par>
                                <p:cTn id="23" presetID="1" presetClass="exit" presetSubtype="0" fill="hold" grpId="1" nodeType="withEffect">
                                  <p:stCondLst>
                                    <p:cond delay="0"/>
                                  </p:stCondLst>
                                  <p:childTnLst>
                                    <p:set>
                                      <p:cBhvr>
                                        <p:cTn id="24" dur="1" fill="hold">
                                          <p:stCondLst>
                                            <p:cond delay="0"/>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1"/>
      <p:bldP spid="5" grpId="0" animBg="1"/>
      <p:bldP spid="5" grpId="1"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E1788F-244A-BA1D-ED5F-C0EBFF673E11}"/>
              </a:ext>
            </a:extLst>
          </p:cNvPr>
          <p:cNvSpPr>
            <a:spLocks noGrp="1"/>
          </p:cNvSpPr>
          <p:nvPr>
            <p:ph type="title"/>
          </p:nvPr>
        </p:nvSpPr>
        <p:spPr/>
        <p:txBody>
          <a:bodyPr/>
          <a:lstStyle/>
          <a:p>
            <a:r>
              <a:rPr lang="en-US" sz="4000" dirty="0"/>
              <a:t>Two views: </a:t>
            </a:r>
            <a:r>
              <a:rPr lang="en-US" sz="4000" dirty="0">
                <a:solidFill>
                  <a:schemeClr val="accent3"/>
                </a:solidFill>
              </a:rPr>
              <a:t>Romans 7:14-25</a:t>
            </a:r>
          </a:p>
        </p:txBody>
      </p:sp>
      <p:sp>
        <p:nvSpPr>
          <p:cNvPr id="3" name="Content Placeholder 2">
            <a:extLst>
              <a:ext uri="{FF2B5EF4-FFF2-40B4-BE49-F238E27FC236}">
                <a16:creationId xmlns:a16="http://schemas.microsoft.com/office/drawing/2014/main" id="{F3564FA2-A7C8-A797-D0EF-F6573F14B897}"/>
              </a:ext>
            </a:extLst>
          </p:cNvPr>
          <p:cNvSpPr>
            <a:spLocks noGrp="1"/>
          </p:cNvSpPr>
          <p:nvPr>
            <p:ph idx="1"/>
          </p:nvPr>
        </p:nvSpPr>
        <p:spPr/>
        <p:txBody>
          <a:bodyPr>
            <a:normAutofit/>
          </a:bodyPr>
          <a:lstStyle/>
          <a:p>
            <a:pPr marL="0" indent="0">
              <a:buNone/>
            </a:pPr>
            <a:r>
              <a:rPr lang="en-US" sz="3600" b="1" i="1" u="sng" dirty="0">
                <a:effectLst/>
                <a:latin typeface="+mn-lt"/>
                <a:ea typeface="Times New Roman" panose="02020603050405020304" pitchFamily="18" charset="0"/>
                <a:cs typeface="Arial" panose="020B0604020202020204" pitchFamily="34" charset="0"/>
              </a:rPr>
              <a:t>Pre</a:t>
            </a:r>
            <a:r>
              <a:rPr lang="en-US" sz="3600" b="1" u="sng" dirty="0">
                <a:effectLst/>
                <a:latin typeface="+mn-lt"/>
                <a:ea typeface="Times New Roman" panose="02020603050405020304" pitchFamily="18" charset="0"/>
                <a:cs typeface="Arial" panose="020B0604020202020204" pitchFamily="34" charset="0"/>
              </a:rPr>
              <a:t>-</a:t>
            </a:r>
            <a:r>
              <a:rPr lang="en-US" sz="3600" u="sng" dirty="0">
                <a:effectLst/>
                <a:latin typeface="+mn-lt"/>
                <a:ea typeface="Times New Roman" panose="02020603050405020304" pitchFamily="18" charset="0"/>
                <a:cs typeface="Arial" panose="020B0604020202020204" pitchFamily="34" charset="0"/>
              </a:rPr>
              <a:t>Christian State</a:t>
            </a:r>
            <a:r>
              <a:rPr lang="en-US" sz="3600" i="1" dirty="0">
                <a:effectLst/>
                <a:latin typeface="+mn-lt"/>
                <a:ea typeface="Times New Roman" panose="02020603050405020304" pitchFamily="18" charset="0"/>
                <a:cs typeface="Arial" panose="020B0604020202020204" pitchFamily="34" charset="0"/>
              </a:rPr>
              <a:t> </a:t>
            </a:r>
            <a:r>
              <a:rPr lang="en-US" sz="3600" i="1" dirty="0">
                <a:solidFill>
                  <a:srgbClr val="00B0F0"/>
                </a:solidFill>
                <a:effectLst/>
                <a:latin typeface="+mn-lt"/>
                <a:ea typeface="Times New Roman" panose="02020603050405020304" pitchFamily="18" charset="0"/>
                <a:cs typeface="Arial" panose="020B0604020202020204" pitchFamily="34" charset="0"/>
              </a:rPr>
              <a:t>Problems?</a:t>
            </a:r>
          </a:p>
          <a:p>
            <a:r>
              <a:rPr lang="en-US" sz="3000" dirty="0">
                <a:effectLst/>
                <a:latin typeface="+mn-lt"/>
                <a:ea typeface="Times New Roman" panose="02020603050405020304" pitchFamily="18" charset="0"/>
                <a:cs typeface="Arial" panose="020B0604020202020204" pitchFamily="34" charset="0"/>
              </a:rPr>
              <a:t> </a:t>
            </a:r>
            <a:r>
              <a:rPr lang="en-US" sz="3000" dirty="0">
                <a:latin typeface="+mn-lt"/>
                <a:ea typeface="Times New Roman" panose="02020603050405020304" pitchFamily="18" charset="0"/>
                <a:cs typeface="Arial" panose="020B0604020202020204" pitchFamily="34" charset="0"/>
              </a:rPr>
              <a:t>C</a:t>
            </a:r>
            <a:r>
              <a:rPr lang="en-US" sz="3000" dirty="0">
                <a:effectLst/>
                <a:latin typeface="+mn-lt"/>
                <a:ea typeface="Times New Roman" panose="02020603050405020304" pitchFamily="18" charset="0"/>
                <a:cs typeface="Arial" panose="020B0604020202020204" pitchFamily="34" charset="0"/>
              </a:rPr>
              <a:t>ontrast in </a:t>
            </a:r>
            <a:r>
              <a:rPr lang="en-US" sz="3000" b="1" dirty="0">
                <a:solidFill>
                  <a:schemeClr val="accent3"/>
                </a:solidFill>
                <a:effectLst/>
                <a:latin typeface="+mn-lt"/>
                <a:ea typeface="Times New Roman" panose="02020603050405020304" pitchFamily="18" charset="0"/>
                <a:cs typeface="Arial" panose="020B0604020202020204" pitchFamily="34" charset="0"/>
              </a:rPr>
              <a:t>Ch.7-8</a:t>
            </a:r>
            <a:endParaRPr lang="en-US" sz="3000" dirty="0">
              <a:solidFill>
                <a:schemeClr val="accent3"/>
              </a:solidFill>
              <a:effectLst/>
              <a:latin typeface="+mn-lt"/>
              <a:ea typeface="Times New Roman" panose="02020603050405020304" pitchFamily="18" charset="0"/>
              <a:cs typeface="Arial" panose="020B0604020202020204" pitchFamily="34" charset="0"/>
            </a:endParaRPr>
          </a:p>
          <a:p>
            <a:r>
              <a:rPr lang="en-US" sz="3000" dirty="0">
                <a:effectLst/>
                <a:latin typeface="+mn-lt"/>
                <a:ea typeface="Times New Roman" panose="02020603050405020304" pitchFamily="18" charset="0"/>
                <a:cs typeface="Arial" panose="020B0604020202020204" pitchFamily="34" charset="0"/>
              </a:rPr>
              <a:t> Transition from the old</a:t>
            </a:r>
            <a:r>
              <a:rPr lang="en-US" sz="3000" i="1" dirty="0">
                <a:effectLst/>
                <a:latin typeface="+mn-lt"/>
                <a:ea typeface="Times New Roman" panose="02020603050405020304" pitchFamily="18" charset="0"/>
                <a:cs typeface="Arial" panose="020B0604020202020204" pitchFamily="34" charset="0"/>
              </a:rPr>
              <a:t> </a:t>
            </a:r>
            <a:r>
              <a:rPr lang="en-US" sz="3000" dirty="0">
                <a:effectLst/>
                <a:latin typeface="+mn-lt"/>
                <a:ea typeface="Times New Roman" panose="02020603050405020304" pitchFamily="18" charset="0"/>
                <a:cs typeface="Arial" panose="020B0604020202020204" pitchFamily="34" charset="0"/>
              </a:rPr>
              <a:t>to</a:t>
            </a:r>
            <a:r>
              <a:rPr lang="en-US" sz="3000" i="1" dirty="0">
                <a:effectLst/>
                <a:latin typeface="+mn-lt"/>
                <a:ea typeface="Times New Roman" panose="02020603050405020304" pitchFamily="18" charset="0"/>
                <a:cs typeface="Arial" panose="020B0604020202020204" pitchFamily="34" charset="0"/>
              </a:rPr>
              <a:t> </a:t>
            </a:r>
            <a:r>
              <a:rPr lang="en-US" sz="3000" dirty="0">
                <a:effectLst/>
                <a:latin typeface="+mn-lt"/>
                <a:ea typeface="Times New Roman" panose="02020603050405020304" pitchFamily="18" charset="0"/>
                <a:cs typeface="Arial" panose="020B0604020202020204" pitchFamily="34" charset="0"/>
              </a:rPr>
              <a:t>new life is complete</a:t>
            </a:r>
            <a:endParaRPr lang="en-US" sz="3000" dirty="0">
              <a:effectLst/>
              <a:latin typeface="+mn-lt"/>
            </a:endParaRPr>
          </a:p>
          <a:p>
            <a:r>
              <a:rPr lang="en-US" sz="3000" dirty="0">
                <a:effectLst/>
                <a:latin typeface="+mn-lt"/>
                <a:ea typeface="Times New Roman" panose="02020603050405020304" pitchFamily="18" charset="0"/>
                <a:cs typeface="Arial" panose="020B0604020202020204" pitchFamily="34" charset="0"/>
              </a:rPr>
              <a:t> </a:t>
            </a:r>
            <a:r>
              <a:rPr lang="en-US" sz="3000" dirty="0">
                <a:ea typeface="Times New Roman" panose="02020603050405020304" pitchFamily="18" charset="0"/>
                <a:cs typeface="Arial" panose="020B0604020202020204" pitchFamily="34" charset="0"/>
              </a:rPr>
              <a:t>Depiction of Christian life</a:t>
            </a:r>
            <a:endParaRPr lang="en-US" sz="3000" dirty="0">
              <a:latin typeface="+mn-lt"/>
            </a:endParaRPr>
          </a:p>
        </p:txBody>
      </p:sp>
    </p:spTree>
    <p:extLst>
      <p:ext uri="{BB962C8B-B14F-4D97-AF65-F5344CB8AC3E}">
        <p14:creationId xmlns:p14="http://schemas.microsoft.com/office/powerpoint/2010/main" val="20992356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E1788F-244A-BA1D-ED5F-C0EBFF673E11}"/>
              </a:ext>
            </a:extLst>
          </p:cNvPr>
          <p:cNvSpPr>
            <a:spLocks noGrp="1"/>
          </p:cNvSpPr>
          <p:nvPr>
            <p:ph type="title"/>
          </p:nvPr>
        </p:nvSpPr>
        <p:spPr/>
        <p:txBody>
          <a:bodyPr/>
          <a:lstStyle/>
          <a:p>
            <a:r>
              <a:rPr lang="en-US" sz="4000" dirty="0"/>
              <a:t>Two views: </a:t>
            </a:r>
            <a:r>
              <a:rPr lang="en-US" sz="4000" dirty="0">
                <a:solidFill>
                  <a:schemeClr val="accent3"/>
                </a:solidFill>
              </a:rPr>
              <a:t>Romans 7:14-25</a:t>
            </a:r>
          </a:p>
        </p:txBody>
      </p:sp>
      <p:sp>
        <p:nvSpPr>
          <p:cNvPr id="3" name="Content Placeholder 2">
            <a:extLst>
              <a:ext uri="{FF2B5EF4-FFF2-40B4-BE49-F238E27FC236}">
                <a16:creationId xmlns:a16="http://schemas.microsoft.com/office/drawing/2014/main" id="{F3564FA2-A7C8-A797-D0EF-F6573F14B897}"/>
              </a:ext>
            </a:extLst>
          </p:cNvPr>
          <p:cNvSpPr>
            <a:spLocks noGrp="1"/>
          </p:cNvSpPr>
          <p:nvPr>
            <p:ph idx="1"/>
          </p:nvPr>
        </p:nvSpPr>
        <p:spPr/>
        <p:txBody>
          <a:bodyPr>
            <a:normAutofit/>
          </a:bodyPr>
          <a:lstStyle/>
          <a:p>
            <a:pPr marL="0" indent="0">
              <a:buNone/>
            </a:pPr>
            <a:r>
              <a:rPr lang="en-US" sz="3600" b="1" i="1" u="sng" dirty="0">
                <a:effectLst/>
                <a:latin typeface="+mn-lt"/>
                <a:ea typeface="Times New Roman" panose="02020603050405020304" pitchFamily="18" charset="0"/>
                <a:cs typeface="Arial" panose="020B0604020202020204" pitchFamily="34" charset="0"/>
              </a:rPr>
              <a:t>Present</a:t>
            </a:r>
            <a:r>
              <a:rPr lang="en-US" sz="3600" b="1" u="sng" dirty="0">
                <a:effectLst/>
                <a:latin typeface="+mn-lt"/>
                <a:ea typeface="Times New Roman" panose="02020603050405020304" pitchFamily="18" charset="0"/>
                <a:cs typeface="Arial" panose="020B0604020202020204" pitchFamily="34" charset="0"/>
              </a:rPr>
              <a:t> </a:t>
            </a:r>
            <a:r>
              <a:rPr lang="en-US" sz="3600" u="sng" dirty="0">
                <a:effectLst/>
                <a:latin typeface="+mn-lt"/>
                <a:ea typeface="Times New Roman" panose="02020603050405020304" pitchFamily="18" charset="0"/>
                <a:cs typeface="Arial" panose="020B0604020202020204" pitchFamily="34" charset="0"/>
              </a:rPr>
              <a:t>Christian State</a:t>
            </a:r>
            <a:r>
              <a:rPr lang="en-US" sz="3600" b="1" i="1" dirty="0">
                <a:solidFill>
                  <a:srgbClr val="00B0F0"/>
                </a:solidFill>
                <a:ea typeface="Times New Roman" panose="02020603050405020304" pitchFamily="18" charset="0"/>
                <a:cs typeface="Arial" panose="020B0604020202020204" pitchFamily="34" charset="0"/>
              </a:rPr>
              <a:t> </a:t>
            </a:r>
            <a:r>
              <a:rPr lang="en-US" sz="3600" i="1" dirty="0">
                <a:solidFill>
                  <a:srgbClr val="00B0F0"/>
                </a:solidFill>
                <a:ea typeface="Times New Roman" panose="02020603050405020304" pitchFamily="18" charset="0"/>
                <a:cs typeface="Arial" panose="020B0604020202020204" pitchFamily="34" charset="0"/>
              </a:rPr>
              <a:t>Problems?</a:t>
            </a:r>
            <a:endParaRPr lang="en-US" sz="3600" u="sng" dirty="0">
              <a:effectLst/>
              <a:latin typeface="+mn-lt"/>
              <a:ea typeface="Times New Roman" panose="02020603050405020304" pitchFamily="18" charset="0"/>
              <a:cs typeface="Arial" panose="020B0604020202020204" pitchFamily="34" charset="0"/>
            </a:endParaRPr>
          </a:p>
          <a:p>
            <a:r>
              <a:rPr lang="en-US" sz="3000" dirty="0">
                <a:effectLst/>
                <a:latin typeface="+mn-lt"/>
                <a:ea typeface="Times New Roman" panose="02020603050405020304" pitchFamily="18" charset="0"/>
                <a:cs typeface="Arial" panose="020B0604020202020204" pitchFamily="34" charset="0"/>
              </a:rPr>
              <a:t> </a:t>
            </a:r>
            <a:r>
              <a:rPr lang="en-US" sz="3000" dirty="0">
                <a:latin typeface="+mn-lt"/>
                <a:ea typeface="Times New Roman" panose="02020603050405020304" pitchFamily="18" charset="0"/>
                <a:cs typeface="Arial" panose="020B0604020202020204" pitchFamily="34" charset="0"/>
              </a:rPr>
              <a:t>Tense of </a:t>
            </a:r>
            <a:r>
              <a:rPr lang="en-US" sz="3000" b="1" dirty="0">
                <a:solidFill>
                  <a:schemeClr val="accent3"/>
                </a:solidFill>
                <a:ea typeface="Times New Roman" panose="02020603050405020304" pitchFamily="18" charset="0"/>
                <a:cs typeface="Arial" panose="020B0604020202020204" pitchFamily="34" charset="0"/>
              </a:rPr>
              <a:t>7:7-13</a:t>
            </a:r>
            <a:r>
              <a:rPr lang="en-US" sz="3000" dirty="0">
                <a:latin typeface="+mn-lt"/>
                <a:ea typeface="Times New Roman" panose="02020603050405020304" pitchFamily="18" charset="0"/>
                <a:cs typeface="Arial" panose="020B0604020202020204" pitchFamily="34" charset="0"/>
              </a:rPr>
              <a:t> vs </a:t>
            </a:r>
            <a:r>
              <a:rPr lang="en-US" sz="3000" b="1" dirty="0">
                <a:solidFill>
                  <a:schemeClr val="accent3"/>
                </a:solidFill>
                <a:latin typeface="+mn-lt"/>
                <a:ea typeface="Times New Roman" panose="02020603050405020304" pitchFamily="18" charset="0"/>
                <a:cs typeface="Arial" panose="020B0604020202020204" pitchFamily="34" charset="0"/>
              </a:rPr>
              <a:t>7</a:t>
            </a:r>
            <a:r>
              <a:rPr lang="en-US" sz="3000" b="1" dirty="0">
                <a:solidFill>
                  <a:schemeClr val="accent3"/>
                </a:solidFill>
                <a:effectLst/>
                <a:latin typeface="+mn-lt"/>
                <a:ea typeface="Times New Roman" panose="02020603050405020304" pitchFamily="18" charset="0"/>
                <a:cs typeface="Arial" panose="020B0604020202020204" pitchFamily="34" charset="0"/>
              </a:rPr>
              <a:t>:14-25</a:t>
            </a:r>
            <a:endParaRPr lang="en-US" sz="3000" dirty="0">
              <a:solidFill>
                <a:schemeClr val="accent3"/>
              </a:solidFill>
              <a:effectLst/>
              <a:latin typeface="+mn-lt"/>
              <a:ea typeface="Times New Roman" panose="02020603050405020304" pitchFamily="18" charset="0"/>
              <a:cs typeface="Arial" panose="020B0604020202020204" pitchFamily="34" charset="0"/>
            </a:endParaRPr>
          </a:p>
          <a:p>
            <a:r>
              <a:rPr lang="en-US" sz="3000" dirty="0">
                <a:effectLst/>
                <a:latin typeface="+mn-lt"/>
                <a:ea typeface="Times New Roman" panose="02020603050405020304" pitchFamily="18" charset="0"/>
                <a:cs typeface="Arial" panose="020B0604020202020204" pitchFamily="34" charset="0"/>
              </a:rPr>
              <a:t> </a:t>
            </a:r>
            <a:r>
              <a:rPr lang="en-US" sz="3000" b="1" dirty="0">
                <a:solidFill>
                  <a:schemeClr val="accent3"/>
                </a:solidFill>
                <a:ea typeface="Times New Roman" panose="02020603050405020304" pitchFamily="18" charset="0"/>
                <a:cs typeface="Arial" panose="020B0604020202020204" pitchFamily="34" charset="0"/>
              </a:rPr>
              <a:t>Ch.5-8 </a:t>
            </a:r>
            <a:r>
              <a:rPr lang="en-US" sz="3000" dirty="0">
                <a:effectLst/>
                <a:latin typeface="+mn-lt"/>
                <a:ea typeface="Times New Roman" panose="02020603050405020304" pitchFamily="18" charset="0"/>
                <a:cs typeface="Arial" panose="020B0604020202020204" pitchFamily="34" charset="0"/>
              </a:rPr>
              <a:t>Sanctification Outline</a:t>
            </a:r>
            <a:endParaRPr lang="en-US" sz="3000" dirty="0">
              <a:effectLst/>
              <a:latin typeface="+mn-lt"/>
            </a:endParaRPr>
          </a:p>
          <a:p>
            <a:r>
              <a:rPr lang="en-US" sz="3000" dirty="0">
                <a:effectLst/>
                <a:latin typeface="+mn-lt"/>
                <a:ea typeface="Times New Roman" panose="02020603050405020304" pitchFamily="18" charset="0"/>
                <a:cs typeface="Arial" panose="020B0604020202020204" pitchFamily="34" charset="0"/>
              </a:rPr>
              <a:t> </a:t>
            </a:r>
            <a:r>
              <a:rPr lang="en-US" sz="3000" dirty="0">
                <a:ea typeface="Times New Roman" panose="02020603050405020304" pitchFamily="18" charset="0"/>
                <a:cs typeface="Arial" panose="020B0604020202020204" pitchFamily="34" charset="0"/>
              </a:rPr>
              <a:t>Depiction of Christian life</a:t>
            </a:r>
            <a:endParaRPr lang="en-US" sz="3000" dirty="0">
              <a:latin typeface="+mn-lt"/>
            </a:endParaRPr>
          </a:p>
        </p:txBody>
      </p:sp>
    </p:spTree>
    <p:extLst>
      <p:ext uri="{BB962C8B-B14F-4D97-AF65-F5344CB8AC3E}">
        <p14:creationId xmlns:p14="http://schemas.microsoft.com/office/powerpoint/2010/main" val="39104394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E1788F-244A-BA1D-ED5F-C0EBFF673E11}"/>
              </a:ext>
            </a:extLst>
          </p:cNvPr>
          <p:cNvSpPr>
            <a:spLocks noGrp="1"/>
          </p:cNvSpPr>
          <p:nvPr>
            <p:ph type="title"/>
          </p:nvPr>
        </p:nvSpPr>
        <p:spPr/>
        <p:txBody>
          <a:bodyPr/>
          <a:lstStyle/>
          <a:p>
            <a:r>
              <a:rPr lang="en-US" sz="4000" dirty="0"/>
              <a:t>Two views: </a:t>
            </a:r>
            <a:r>
              <a:rPr lang="en-US" sz="4000" dirty="0">
                <a:solidFill>
                  <a:schemeClr val="accent3"/>
                </a:solidFill>
              </a:rPr>
              <a:t>Romans 7:14-25</a:t>
            </a:r>
          </a:p>
        </p:txBody>
      </p:sp>
      <p:sp>
        <p:nvSpPr>
          <p:cNvPr id="3" name="Content Placeholder 2">
            <a:extLst>
              <a:ext uri="{FF2B5EF4-FFF2-40B4-BE49-F238E27FC236}">
                <a16:creationId xmlns:a16="http://schemas.microsoft.com/office/drawing/2014/main" id="{F3564FA2-A7C8-A797-D0EF-F6573F14B897}"/>
              </a:ext>
            </a:extLst>
          </p:cNvPr>
          <p:cNvSpPr>
            <a:spLocks noGrp="1"/>
          </p:cNvSpPr>
          <p:nvPr>
            <p:ph idx="1"/>
          </p:nvPr>
        </p:nvSpPr>
        <p:spPr>
          <a:xfrm>
            <a:off x="1103312" y="2052918"/>
            <a:ext cx="8946541" cy="2024247"/>
          </a:xfrm>
        </p:spPr>
        <p:txBody>
          <a:bodyPr>
            <a:normAutofit/>
          </a:bodyPr>
          <a:lstStyle/>
          <a:p>
            <a:pPr marL="0" indent="0">
              <a:buNone/>
            </a:pPr>
            <a:r>
              <a:rPr lang="en-US" sz="3600" u="sng" dirty="0">
                <a:effectLst/>
                <a:latin typeface="+mn-lt"/>
                <a:ea typeface="Times New Roman" panose="02020603050405020304" pitchFamily="18" charset="0"/>
                <a:cs typeface="Arial" panose="020B0604020202020204" pitchFamily="34" charset="0"/>
              </a:rPr>
              <a:t>Take-</a:t>
            </a:r>
            <a:r>
              <a:rPr lang="en-US" sz="3600" i="1" u="sng" dirty="0">
                <a:effectLst/>
                <a:latin typeface="+mn-lt"/>
                <a:ea typeface="Times New Roman" panose="02020603050405020304" pitchFamily="18" charset="0"/>
                <a:cs typeface="Arial" panose="020B0604020202020204" pitchFamily="34" charset="0"/>
              </a:rPr>
              <a:t>aways</a:t>
            </a:r>
            <a:r>
              <a:rPr lang="en-US" sz="3600" u="sng" dirty="0">
                <a:effectLst/>
                <a:latin typeface="+mn-lt"/>
                <a:ea typeface="Times New Roman" panose="02020603050405020304" pitchFamily="18" charset="0"/>
                <a:cs typeface="Arial" panose="020B0604020202020204" pitchFamily="34" charset="0"/>
              </a:rPr>
              <a:t>!</a:t>
            </a:r>
          </a:p>
          <a:p>
            <a:r>
              <a:rPr lang="en-US" sz="3000" dirty="0">
                <a:effectLst/>
                <a:latin typeface="+mn-lt"/>
                <a:ea typeface="Times New Roman" panose="02020603050405020304" pitchFamily="18" charset="0"/>
                <a:cs typeface="Arial" panose="020B0604020202020204" pitchFamily="34" charset="0"/>
              </a:rPr>
              <a:t> Is </a:t>
            </a:r>
            <a:r>
              <a:rPr lang="en-US" sz="3000" b="1" dirty="0">
                <a:solidFill>
                  <a:schemeClr val="accent3"/>
                </a:solidFill>
                <a:latin typeface="+mn-lt"/>
                <a:ea typeface="Times New Roman" panose="02020603050405020304" pitchFamily="18" charset="0"/>
                <a:cs typeface="Arial" panose="020B0604020202020204" pitchFamily="34" charset="0"/>
              </a:rPr>
              <a:t>7</a:t>
            </a:r>
            <a:r>
              <a:rPr lang="en-US" sz="3000" b="1" dirty="0">
                <a:solidFill>
                  <a:schemeClr val="accent3"/>
                </a:solidFill>
                <a:effectLst/>
                <a:latin typeface="+mn-lt"/>
                <a:ea typeface="Times New Roman" panose="02020603050405020304" pitchFamily="18" charset="0"/>
                <a:cs typeface="Arial" panose="020B0604020202020204" pitchFamily="34" charset="0"/>
              </a:rPr>
              <a:t>:14 </a:t>
            </a:r>
            <a:r>
              <a:rPr lang="en-US" sz="3000" dirty="0">
                <a:ea typeface="Times New Roman" panose="02020603050405020304" pitchFamily="18" charset="0"/>
                <a:cs typeface="Arial" panose="020B0604020202020204" pitchFamily="34" charset="0"/>
              </a:rPr>
              <a:t>insurmountable?</a:t>
            </a:r>
          </a:p>
        </p:txBody>
      </p:sp>
      <p:sp>
        <p:nvSpPr>
          <p:cNvPr id="4" name="Content Placeholder 2">
            <a:extLst>
              <a:ext uri="{FF2B5EF4-FFF2-40B4-BE49-F238E27FC236}">
                <a16:creationId xmlns:a16="http://schemas.microsoft.com/office/drawing/2014/main" id="{1F2FD75C-B45A-ADC7-4AA4-FACD0614644E}"/>
              </a:ext>
            </a:extLst>
          </p:cNvPr>
          <p:cNvSpPr txBox="1">
            <a:spLocks/>
          </p:cNvSpPr>
          <p:nvPr/>
        </p:nvSpPr>
        <p:spPr>
          <a:xfrm>
            <a:off x="873360" y="3429000"/>
            <a:ext cx="11065765" cy="1730333"/>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a:lstStyle>
          <a:p>
            <a:pPr marL="0" indent="0">
              <a:buFont typeface="Wingdings 3" charset="2"/>
              <a:buNone/>
            </a:pPr>
            <a:r>
              <a:rPr lang="en-US" sz="2800" b="1" baseline="30000" dirty="0">
                <a:solidFill>
                  <a:schemeClr val="accent3"/>
                </a:solidFill>
                <a:latin typeface="Verdana" panose="020B0604030504040204" pitchFamily="34" charset="0"/>
                <a:ea typeface="Times New Roman" panose="02020603050405020304" pitchFamily="18" charset="0"/>
                <a:cs typeface="Times New Roman" panose="02020603050405020304" pitchFamily="18" charset="0"/>
              </a:rPr>
              <a:t>14 </a:t>
            </a:r>
            <a:r>
              <a:rPr lang="en-US" sz="2800" dirty="0">
                <a:latin typeface="Verdana" panose="020B0604030504040204" pitchFamily="34" charset="0"/>
                <a:ea typeface="Times New Roman" panose="02020603050405020304" pitchFamily="18" charset="0"/>
                <a:cs typeface="Times New Roman" panose="02020603050405020304" pitchFamily="18" charset="0"/>
              </a:rPr>
              <a:t>We know that the law is spiritual; but I am unspiritual, sold as a slave to sin. </a:t>
            </a:r>
            <a:endParaRPr lang="en-US" sz="2800" dirty="0">
              <a:latin typeface="Times New Roman" panose="02020603050405020304" pitchFamily="18" charset="0"/>
              <a:ea typeface="Times New Roman" panose="02020603050405020304" pitchFamily="18" charset="0"/>
            </a:endParaRPr>
          </a:p>
        </p:txBody>
      </p:sp>
      <p:sp>
        <p:nvSpPr>
          <p:cNvPr id="5" name="Content Placeholder 2">
            <a:extLst>
              <a:ext uri="{FF2B5EF4-FFF2-40B4-BE49-F238E27FC236}">
                <a16:creationId xmlns:a16="http://schemas.microsoft.com/office/drawing/2014/main" id="{62046477-8538-B76E-9674-504129644402}"/>
              </a:ext>
            </a:extLst>
          </p:cNvPr>
          <p:cNvSpPr txBox="1">
            <a:spLocks/>
          </p:cNvSpPr>
          <p:nvPr/>
        </p:nvSpPr>
        <p:spPr>
          <a:xfrm>
            <a:off x="873360" y="4691743"/>
            <a:ext cx="10964000" cy="2024247"/>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a:lstStyle>
          <a:p>
            <a:pPr marL="0" indent="0">
              <a:buFont typeface="Wingdings 3" charset="2"/>
              <a:buNone/>
            </a:pPr>
            <a:r>
              <a:rPr lang="en-US" sz="2800" b="1" baseline="30000" dirty="0">
                <a:solidFill>
                  <a:schemeClr val="accent3"/>
                </a:solidFill>
                <a:latin typeface="Verdana" panose="020B0604030504040204" pitchFamily="34" charset="0"/>
                <a:ea typeface="Times New Roman" panose="02020603050405020304" pitchFamily="18" charset="0"/>
                <a:cs typeface="Times New Roman" panose="02020603050405020304" pitchFamily="18" charset="0"/>
              </a:rPr>
              <a:t>25b </a:t>
            </a:r>
            <a:r>
              <a:rPr lang="en-US" sz="2800" dirty="0">
                <a:latin typeface="Verdana" panose="020B0604030504040204" pitchFamily="34" charset="0"/>
                <a:ea typeface="Times New Roman" panose="02020603050405020304" pitchFamily="18" charset="0"/>
                <a:cs typeface="Times New Roman" panose="02020603050405020304" pitchFamily="18" charset="0"/>
              </a:rPr>
              <a:t>So then, I myself in my mind am a slave to God's law, but in the sinful nature a slave to the law of sin. </a:t>
            </a:r>
            <a:r>
              <a:rPr lang="en-US" sz="2800" dirty="0"/>
              <a:t> </a:t>
            </a:r>
            <a:endParaRPr lang="en-US" sz="2800"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1263307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E1788F-244A-BA1D-ED5F-C0EBFF673E11}"/>
              </a:ext>
            </a:extLst>
          </p:cNvPr>
          <p:cNvSpPr>
            <a:spLocks noGrp="1"/>
          </p:cNvSpPr>
          <p:nvPr>
            <p:ph type="title"/>
          </p:nvPr>
        </p:nvSpPr>
        <p:spPr/>
        <p:txBody>
          <a:bodyPr/>
          <a:lstStyle/>
          <a:p>
            <a:r>
              <a:rPr lang="en-US" sz="4000" dirty="0"/>
              <a:t>Two views: </a:t>
            </a:r>
            <a:r>
              <a:rPr lang="en-US" sz="4000" dirty="0">
                <a:solidFill>
                  <a:schemeClr val="accent3"/>
                </a:solidFill>
              </a:rPr>
              <a:t>Romans 7:14-25</a:t>
            </a:r>
          </a:p>
        </p:txBody>
      </p:sp>
      <p:sp>
        <p:nvSpPr>
          <p:cNvPr id="3" name="Content Placeholder 2">
            <a:extLst>
              <a:ext uri="{FF2B5EF4-FFF2-40B4-BE49-F238E27FC236}">
                <a16:creationId xmlns:a16="http://schemas.microsoft.com/office/drawing/2014/main" id="{F3564FA2-A7C8-A797-D0EF-F6573F14B897}"/>
              </a:ext>
            </a:extLst>
          </p:cNvPr>
          <p:cNvSpPr>
            <a:spLocks noGrp="1"/>
          </p:cNvSpPr>
          <p:nvPr>
            <p:ph idx="1"/>
          </p:nvPr>
        </p:nvSpPr>
        <p:spPr/>
        <p:txBody>
          <a:bodyPr>
            <a:normAutofit/>
          </a:bodyPr>
          <a:lstStyle/>
          <a:p>
            <a:pPr marL="0" indent="0">
              <a:buNone/>
            </a:pPr>
            <a:r>
              <a:rPr lang="en-US" sz="3600" u="sng" dirty="0">
                <a:effectLst/>
                <a:latin typeface="+mn-lt"/>
                <a:ea typeface="Times New Roman" panose="02020603050405020304" pitchFamily="18" charset="0"/>
                <a:cs typeface="Arial" panose="020B0604020202020204" pitchFamily="34" charset="0"/>
              </a:rPr>
              <a:t>Take-</a:t>
            </a:r>
            <a:r>
              <a:rPr lang="en-US" sz="3600" i="1" u="sng" dirty="0">
                <a:effectLst/>
                <a:latin typeface="+mn-lt"/>
                <a:ea typeface="Times New Roman" panose="02020603050405020304" pitchFamily="18" charset="0"/>
                <a:cs typeface="Arial" panose="020B0604020202020204" pitchFamily="34" charset="0"/>
              </a:rPr>
              <a:t>aways</a:t>
            </a:r>
            <a:r>
              <a:rPr lang="en-US" sz="3600" u="sng" dirty="0">
                <a:effectLst/>
                <a:latin typeface="+mn-lt"/>
                <a:ea typeface="Times New Roman" panose="02020603050405020304" pitchFamily="18" charset="0"/>
                <a:cs typeface="Arial" panose="020B0604020202020204" pitchFamily="34" charset="0"/>
              </a:rPr>
              <a:t>!</a:t>
            </a:r>
          </a:p>
          <a:p>
            <a:r>
              <a:rPr lang="en-US" sz="3000" dirty="0">
                <a:effectLst/>
                <a:latin typeface="+mn-lt"/>
                <a:ea typeface="Times New Roman" panose="02020603050405020304" pitchFamily="18" charset="0"/>
                <a:cs typeface="Arial" panose="020B0604020202020204" pitchFamily="34" charset="0"/>
              </a:rPr>
              <a:t> Is </a:t>
            </a:r>
            <a:r>
              <a:rPr lang="en-US" sz="3000" b="1" dirty="0">
                <a:solidFill>
                  <a:schemeClr val="accent3"/>
                </a:solidFill>
                <a:latin typeface="+mn-lt"/>
                <a:ea typeface="Times New Roman" panose="02020603050405020304" pitchFamily="18" charset="0"/>
                <a:cs typeface="Arial" panose="020B0604020202020204" pitchFamily="34" charset="0"/>
              </a:rPr>
              <a:t>7</a:t>
            </a:r>
            <a:r>
              <a:rPr lang="en-US" sz="3000" b="1" dirty="0">
                <a:solidFill>
                  <a:schemeClr val="accent3"/>
                </a:solidFill>
                <a:effectLst/>
                <a:latin typeface="+mn-lt"/>
                <a:ea typeface="Times New Roman" panose="02020603050405020304" pitchFamily="18" charset="0"/>
                <a:cs typeface="Arial" panose="020B0604020202020204" pitchFamily="34" charset="0"/>
              </a:rPr>
              <a:t>:14 </a:t>
            </a:r>
            <a:r>
              <a:rPr lang="en-US" sz="3000" dirty="0">
                <a:ea typeface="Times New Roman" panose="02020603050405020304" pitchFamily="18" charset="0"/>
                <a:cs typeface="Arial" panose="020B0604020202020204" pitchFamily="34" charset="0"/>
              </a:rPr>
              <a:t>insurmountable?</a:t>
            </a:r>
          </a:p>
          <a:p>
            <a:r>
              <a:rPr lang="en-US" sz="3000" dirty="0">
                <a:ea typeface="Times New Roman" panose="02020603050405020304" pitchFamily="18" charset="0"/>
                <a:cs typeface="Arial" panose="020B0604020202020204" pitchFamily="34" charset="0"/>
              </a:rPr>
              <a:t> Natural Christian Conflict</a:t>
            </a:r>
          </a:p>
          <a:p>
            <a:r>
              <a:rPr lang="en-US" sz="3000" dirty="0">
                <a:ea typeface="Times New Roman" panose="02020603050405020304" pitchFamily="18" charset="0"/>
                <a:cs typeface="Arial" panose="020B0604020202020204" pitchFamily="34" charset="0"/>
              </a:rPr>
              <a:t> Boundaries for Questioning Salvation</a:t>
            </a:r>
          </a:p>
          <a:p>
            <a:endParaRPr lang="en-US" sz="3000" dirty="0">
              <a:solidFill>
                <a:schemeClr val="accent3"/>
              </a:solidFill>
              <a:effectLst/>
              <a:latin typeface="+mn-lt"/>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26957161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E1788F-244A-BA1D-ED5F-C0EBFF673E11}"/>
              </a:ext>
            </a:extLst>
          </p:cNvPr>
          <p:cNvSpPr>
            <a:spLocks noGrp="1"/>
          </p:cNvSpPr>
          <p:nvPr>
            <p:ph type="title"/>
          </p:nvPr>
        </p:nvSpPr>
        <p:spPr/>
        <p:txBody>
          <a:bodyPr/>
          <a:lstStyle/>
          <a:p>
            <a:r>
              <a:rPr lang="en-US" sz="4000" dirty="0">
                <a:ea typeface="Times New Roman" panose="02020603050405020304" pitchFamily="18" charset="0"/>
                <a:cs typeface="Arial" panose="020B0604020202020204" pitchFamily="34" charset="0"/>
              </a:rPr>
              <a:t>Boundaries for </a:t>
            </a:r>
            <a:r>
              <a:rPr lang="en-US" sz="4000" dirty="0">
                <a:solidFill>
                  <a:schemeClr val="accent3"/>
                </a:solidFill>
                <a:ea typeface="Times New Roman" panose="02020603050405020304" pitchFamily="18" charset="0"/>
                <a:cs typeface="Arial" panose="020B0604020202020204" pitchFamily="34" charset="0"/>
              </a:rPr>
              <a:t>Questioning Salvation</a:t>
            </a:r>
            <a:endParaRPr lang="en-US" sz="4000" dirty="0">
              <a:solidFill>
                <a:schemeClr val="accent3"/>
              </a:solidFill>
            </a:endParaRPr>
          </a:p>
        </p:txBody>
      </p:sp>
      <p:sp>
        <p:nvSpPr>
          <p:cNvPr id="3" name="Content Placeholder 2">
            <a:extLst>
              <a:ext uri="{FF2B5EF4-FFF2-40B4-BE49-F238E27FC236}">
                <a16:creationId xmlns:a16="http://schemas.microsoft.com/office/drawing/2014/main" id="{F3564FA2-A7C8-A797-D0EF-F6573F14B897}"/>
              </a:ext>
            </a:extLst>
          </p:cNvPr>
          <p:cNvSpPr>
            <a:spLocks noGrp="1"/>
          </p:cNvSpPr>
          <p:nvPr>
            <p:ph idx="1"/>
          </p:nvPr>
        </p:nvSpPr>
        <p:spPr>
          <a:xfrm>
            <a:off x="646111" y="1563062"/>
            <a:ext cx="10979832" cy="2796667"/>
          </a:xfrm>
        </p:spPr>
        <p:txBody>
          <a:bodyPr>
            <a:normAutofit/>
          </a:bodyPr>
          <a:lstStyle/>
          <a:p>
            <a:pPr marL="0" indent="0">
              <a:buNone/>
            </a:pPr>
            <a:r>
              <a:rPr lang="en-US" sz="3000" b="1" dirty="0">
                <a:solidFill>
                  <a:schemeClr val="accent3"/>
                </a:solidFill>
              </a:rPr>
              <a:t>Heb. 10:26-27 </a:t>
            </a:r>
            <a:endParaRPr lang="en-US" sz="3000" b="1" baseline="30000" dirty="0">
              <a:solidFill>
                <a:schemeClr val="accent3"/>
              </a:solidFill>
            </a:endParaRPr>
          </a:p>
          <a:p>
            <a:pPr marL="0" indent="0">
              <a:buNone/>
            </a:pPr>
            <a:r>
              <a:rPr lang="en-US" sz="3000" dirty="0"/>
              <a:t>’For if we deliberately go on sinning after receiving the knowledge of the truth, there no longer remains a sacrifice for sins, but a terrifying expectation of judgment and the fury of a fire about to consume the adversaries. </a:t>
            </a:r>
            <a:endParaRPr lang="en-US" sz="3000" dirty="0">
              <a:solidFill>
                <a:schemeClr val="accent3"/>
              </a:solidFill>
              <a:effectLst/>
              <a:latin typeface="+mn-lt"/>
              <a:ea typeface="Times New Roman" panose="02020603050405020304" pitchFamily="18" charset="0"/>
              <a:cs typeface="Arial" panose="020B0604020202020204" pitchFamily="34" charset="0"/>
            </a:endParaRPr>
          </a:p>
        </p:txBody>
      </p:sp>
      <p:sp>
        <p:nvSpPr>
          <p:cNvPr id="4" name="Content Placeholder 2">
            <a:extLst>
              <a:ext uri="{FF2B5EF4-FFF2-40B4-BE49-F238E27FC236}">
                <a16:creationId xmlns:a16="http://schemas.microsoft.com/office/drawing/2014/main" id="{52A7133F-7A36-FCE8-C0B7-05420AFD24A0}"/>
              </a:ext>
            </a:extLst>
          </p:cNvPr>
          <p:cNvSpPr txBox="1">
            <a:spLocks/>
          </p:cNvSpPr>
          <p:nvPr/>
        </p:nvSpPr>
        <p:spPr>
          <a:xfrm>
            <a:off x="646111" y="4609139"/>
            <a:ext cx="10979832" cy="1747156"/>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a:lstStyle>
          <a:p>
            <a:pPr marL="0" marR="0" indent="0">
              <a:spcBef>
                <a:spcPts val="0"/>
              </a:spcBef>
              <a:spcAft>
                <a:spcPts val="0"/>
              </a:spcAft>
              <a:buNone/>
            </a:pPr>
            <a:r>
              <a:rPr lang="en-US" sz="3000" dirty="0">
                <a:effectLst/>
                <a:latin typeface="+mn-lt"/>
                <a:ea typeface="Times New Roman" panose="02020603050405020304" pitchFamily="18" charset="0"/>
                <a:cs typeface="Segoe UI" panose="020B0502040204020203" pitchFamily="34" charset="0"/>
              </a:rPr>
              <a:t>If we confess our sins, he is faithful and just to forgive us our sins and to cleanse us from all unrighteousness.</a:t>
            </a:r>
          </a:p>
          <a:p>
            <a:pPr marL="0" indent="0">
              <a:spcBef>
                <a:spcPts val="0"/>
              </a:spcBef>
              <a:buNone/>
            </a:pPr>
            <a:r>
              <a:rPr lang="en-US" sz="3000" b="1" dirty="0">
                <a:solidFill>
                  <a:srgbClr val="00B0F0"/>
                </a:solidFill>
                <a:effectLst/>
                <a:latin typeface="+mn-lt"/>
                <a:ea typeface="Times New Roman" panose="02020603050405020304" pitchFamily="18" charset="0"/>
                <a:cs typeface="Segoe UI" panose="020B0502040204020203" pitchFamily="34" charset="0"/>
              </a:rPr>
              <a:t>1 John 1:9</a:t>
            </a:r>
          </a:p>
        </p:txBody>
      </p:sp>
      <p:cxnSp>
        <p:nvCxnSpPr>
          <p:cNvPr id="6" name="Straight Connector 5">
            <a:extLst>
              <a:ext uri="{FF2B5EF4-FFF2-40B4-BE49-F238E27FC236}">
                <a16:creationId xmlns:a16="http://schemas.microsoft.com/office/drawing/2014/main" id="{EA7E6B6A-10A0-EF09-A674-AAD450242EAC}"/>
              </a:ext>
            </a:extLst>
          </p:cNvPr>
          <p:cNvCxnSpPr/>
          <p:nvPr/>
        </p:nvCxnSpPr>
        <p:spPr>
          <a:xfrm>
            <a:off x="646111" y="4343400"/>
            <a:ext cx="10979832" cy="0"/>
          </a:xfrm>
          <a:prstGeom prst="line">
            <a:avLst/>
          </a:prstGeom>
          <a:ln w="76200">
            <a:solidFill>
              <a:srgbClr val="69C0C5"/>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074161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6"/>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84BDF5C6-6535-6050-71A2-A12F527D3306}"/>
              </a:ext>
            </a:extLst>
          </p:cNvPr>
          <p:cNvSpPr txBox="1"/>
          <p:nvPr/>
        </p:nvSpPr>
        <p:spPr>
          <a:xfrm>
            <a:off x="1270208" y="1432665"/>
            <a:ext cx="9816891" cy="3724096"/>
          </a:xfrm>
          <a:prstGeom prst="rect">
            <a:avLst/>
          </a:prstGeom>
          <a:solidFill>
            <a:schemeClr val="tx2"/>
          </a:solidFill>
          <a:effectLst>
            <a:outerShdw blurRad="50800" dist="38100" algn="l" rotWithShape="0">
              <a:prstClr val="black">
                <a:alpha val="40000"/>
              </a:prstClr>
            </a:outerShdw>
          </a:effectLst>
        </p:spPr>
        <p:txBody>
          <a:bodyPr wrap="square" rtlCol="0">
            <a:spAutoFit/>
          </a:bodyPr>
          <a:lstStyle/>
          <a:p>
            <a:pPr algn="ctr"/>
            <a:endParaRPr lang="en-US" sz="1200" dirty="0">
              <a:solidFill>
                <a:srgbClr val="333333"/>
              </a:solidFill>
              <a:effectLst/>
              <a:latin typeface="Raleway" pitchFamily="2" charset="77"/>
              <a:ea typeface="Times New Roman" panose="02020603050405020304" pitchFamily="18" charset="0"/>
              <a:cs typeface="Times New Roman" panose="02020603050405020304" pitchFamily="18" charset="0"/>
            </a:endParaRPr>
          </a:p>
          <a:p>
            <a:pPr algn="ctr"/>
            <a:r>
              <a:rPr lang="en-US" sz="3200" dirty="0">
                <a:solidFill>
                  <a:srgbClr val="333333"/>
                </a:solidFill>
                <a:effectLst/>
                <a:ea typeface="Times New Roman" panose="02020603050405020304" pitchFamily="18" charset="0"/>
                <a:cs typeface="Times New Roman" panose="02020603050405020304" pitchFamily="18" charset="0"/>
              </a:rPr>
              <a:t>‘Yes, we will always struggle with sin, but as long as we are struggling, that means that we haven't given </a:t>
            </a:r>
            <a:r>
              <a:rPr lang="en-US" sz="3200" dirty="0">
                <a:solidFill>
                  <a:srgbClr val="333333"/>
                </a:solidFill>
                <a:ea typeface="Times New Roman" panose="02020603050405020304" pitchFamily="18" charset="0"/>
                <a:cs typeface="Times New Roman" panose="02020603050405020304" pitchFamily="18" charset="0"/>
              </a:rPr>
              <a:t>up</a:t>
            </a:r>
            <a:r>
              <a:rPr lang="en-US" sz="3200" dirty="0">
                <a:solidFill>
                  <a:srgbClr val="333333"/>
                </a:solidFill>
                <a:effectLst/>
                <a:ea typeface="Times New Roman" panose="02020603050405020304" pitchFamily="18" charset="0"/>
                <a:cs typeface="Times New Roman" panose="02020603050405020304" pitchFamily="18" charset="0"/>
              </a:rPr>
              <a:t>. </a:t>
            </a:r>
            <a:r>
              <a:rPr lang="en-US" sz="3200" u="sng" dirty="0">
                <a:solidFill>
                  <a:srgbClr val="333333"/>
                </a:solidFill>
                <a:effectLst/>
                <a:ea typeface="Times New Roman" panose="02020603050405020304" pitchFamily="18" charset="0"/>
                <a:cs typeface="Times New Roman" panose="02020603050405020304" pitchFamily="18" charset="0"/>
              </a:rPr>
              <a:t>Intentionally sinning without remorse</a:t>
            </a:r>
          </a:p>
          <a:p>
            <a:pPr algn="ctr"/>
            <a:r>
              <a:rPr lang="en-US" sz="3200" u="sng" dirty="0">
                <a:solidFill>
                  <a:srgbClr val="333333"/>
                </a:solidFill>
                <a:effectLst/>
                <a:ea typeface="Times New Roman" panose="02020603050405020304" pitchFamily="18" charset="0"/>
                <a:cs typeface="Times New Roman" panose="02020603050405020304" pitchFamily="18" charset="0"/>
              </a:rPr>
              <a:t>or a desire to repent is not something one who has truly accepted Christ will want to do</a:t>
            </a:r>
            <a:r>
              <a:rPr lang="en-US" sz="3200" dirty="0">
                <a:solidFill>
                  <a:srgbClr val="333333"/>
                </a:solidFill>
                <a:effectLst/>
                <a:ea typeface="Times New Roman" panose="02020603050405020304" pitchFamily="18" charset="0"/>
                <a:cs typeface="Times New Roman" panose="02020603050405020304" pitchFamily="18" charset="0"/>
              </a:rPr>
              <a:t>. </a:t>
            </a:r>
          </a:p>
          <a:p>
            <a:pPr algn="ctr"/>
            <a:r>
              <a:rPr lang="en-US" sz="3200" dirty="0">
                <a:solidFill>
                  <a:srgbClr val="333333"/>
                </a:solidFill>
                <a:effectLst/>
                <a:ea typeface="Times New Roman" panose="02020603050405020304" pitchFamily="18" charset="0"/>
                <a:cs typeface="Times New Roman" panose="02020603050405020304" pitchFamily="18" charset="0"/>
              </a:rPr>
              <a:t>God will forgive us when we sincerely repent. That's </a:t>
            </a:r>
            <a:r>
              <a:rPr lang="en-US" sz="3200" b="1" dirty="0">
                <a:solidFill>
                  <a:srgbClr val="333333"/>
                </a:solidFill>
                <a:effectLst/>
                <a:ea typeface="Times New Roman" panose="02020603050405020304" pitchFamily="18" charset="0"/>
                <a:cs typeface="Times New Roman" panose="02020603050405020304" pitchFamily="18" charset="0"/>
              </a:rPr>
              <a:t>true grace </a:t>
            </a:r>
            <a:r>
              <a:rPr lang="en-US" sz="3200" dirty="0">
                <a:solidFill>
                  <a:srgbClr val="333333"/>
                </a:solidFill>
                <a:effectLst/>
                <a:ea typeface="Times New Roman" panose="02020603050405020304" pitchFamily="18" charset="0"/>
                <a:cs typeface="Times New Roman" panose="02020603050405020304" pitchFamily="18" charset="0"/>
              </a:rPr>
              <a:t>for </a:t>
            </a:r>
            <a:r>
              <a:rPr lang="en-US" sz="3200" b="1" dirty="0">
                <a:solidFill>
                  <a:srgbClr val="333333"/>
                </a:solidFill>
                <a:effectLst/>
                <a:ea typeface="Times New Roman" panose="02020603050405020304" pitchFamily="18" charset="0"/>
                <a:cs typeface="Times New Roman" panose="02020603050405020304" pitchFamily="18" charset="0"/>
              </a:rPr>
              <a:t>true sin</a:t>
            </a:r>
            <a:r>
              <a:rPr lang="en-US" sz="3200" dirty="0">
                <a:solidFill>
                  <a:srgbClr val="333333"/>
                </a:solidFill>
                <a:effectLst/>
                <a:ea typeface="Times New Roman" panose="02020603050405020304" pitchFamily="18" charset="0"/>
                <a:cs typeface="Times New Roman" panose="02020603050405020304" pitchFamily="18" charset="0"/>
              </a:rPr>
              <a:t>.’ </a:t>
            </a:r>
            <a:endParaRPr lang="en-US" sz="3200" dirty="0"/>
          </a:p>
        </p:txBody>
      </p:sp>
    </p:spTree>
    <p:extLst>
      <p:ext uri="{BB962C8B-B14F-4D97-AF65-F5344CB8AC3E}">
        <p14:creationId xmlns:p14="http://schemas.microsoft.com/office/powerpoint/2010/main" val="3558648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A1271B-4824-8C4F-9542-4C5E50A81B12}"/>
              </a:ext>
            </a:extLst>
          </p:cNvPr>
          <p:cNvSpPr>
            <a:spLocks noGrp="1"/>
          </p:cNvSpPr>
          <p:nvPr>
            <p:ph type="ctrTitle"/>
          </p:nvPr>
        </p:nvSpPr>
        <p:spPr/>
        <p:txBody>
          <a:bodyPr/>
          <a:lstStyle/>
          <a:p>
            <a:r>
              <a:rPr lang="en-US" sz="8800" dirty="0">
                <a:solidFill>
                  <a:schemeClr val="tx1">
                    <a:lumMod val="85000"/>
                  </a:schemeClr>
                </a:solidFill>
              </a:rPr>
              <a:t>Romans</a:t>
            </a:r>
            <a:endParaRPr lang="en-US" sz="8800" dirty="0">
              <a:solidFill>
                <a:schemeClr val="bg1"/>
              </a:solidFill>
            </a:endParaRPr>
          </a:p>
        </p:txBody>
      </p:sp>
      <p:cxnSp>
        <p:nvCxnSpPr>
          <p:cNvPr id="4" name="Straight Connector 3">
            <a:extLst>
              <a:ext uri="{FF2B5EF4-FFF2-40B4-BE49-F238E27FC236}">
                <a16:creationId xmlns:a16="http://schemas.microsoft.com/office/drawing/2014/main" id="{DDFBB30A-D9CB-FB4C-93F7-B9679AB8E433}"/>
              </a:ext>
            </a:extLst>
          </p:cNvPr>
          <p:cNvCxnSpPr/>
          <p:nvPr/>
        </p:nvCxnSpPr>
        <p:spPr>
          <a:xfrm>
            <a:off x="1322613" y="4637316"/>
            <a:ext cx="9699171" cy="0"/>
          </a:xfrm>
          <a:prstGeom prst="line">
            <a:avLst/>
          </a:prstGeom>
          <a:ln w="57150"/>
        </p:spPr>
        <p:style>
          <a:lnRef idx="1">
            <a:schemeClr val="accent1"/>
          </a:lnRef>
          <a:fillRef idx="0">
            <a:schemeClr val="accent1"/>
          </a:fillRef>
          <a:effectRef idx="0">
            <a:schemeClr val="accent1"/>
          </a:effectRef>
          <a:fontRef idx="minor">
            <a:schemeClr val="tx1"/>
          </a:fontRef>
        </p:style>
      </p:cxnSp>
      <p:sp>
        <p:nvSpPr>
          <p:cNvPr id="11" name="Content Placeholder 2">
            <a:extLst>
              <a:ext uri="{FF2B5EF4-FFF2-40B4-BE49-F238E27FC236}">
                <a16:creationId xmlns:a16="http://schemas.microsoft.com/office/drawing/2014/main" id="{7C83A1CB-0658-1E46-B4B5-383C1506D869}"/>
              </a:ext>
            </a:extLst>
          </p:cNvPr>
          <p:cNvSpPr txBox="1">
            <a:spLocks/>
          </p:cNvSpPr>
          <p:nvPr/>
        </p:nvSpPr>
        <p:spPr>
          <a:xfrm>
            <a:off x="1215933" y="4758098"/>
            <a:ext cx="5020744" cy="720762"/>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bg2">
                  <a:lumMod val="40000"/>
                  <a:lumOff val="60000"/>
                </a:schemeClr>
              </a:buClr>
              <a:buSzPct val="80000"/>
              <a:buFont typeface="Wingdings 3" charset="2"/>
              <a:buNone/>
              <a:defRPr sz="2000" b="0" i="0" kern="1200" cap="all">
                <a:solidFill>
                  <a:schemeClr val="bg2">
                    <a:lumMod val="40000"/>
                    <a:lumOff val="60000"/>
                  </a:schemeClr>
                </a:solidFill>
                <a:latin typeface="+mj-lt"/>
                <a:ea typeface="+mj-ea"/>
                <a:cs typeface="+mj-cs"/>
              </a:defRPr>
            </a:lvl1pPr>
            <a:lvl2pPr marL="457200" indent="0" algn="ctr" defTabSz="457200" rtl="0" eaLnBrk="1" latinLnBrk="0" hangingPunct="1">
              <a:spcBef>
                <a:spcPts val="1000"/>
              </a:spcBef>
              <a:spcAft>
                <a:spcPts val="0"/>
              </a:spcAft>
              <a:buClr>
                <a:schemeClr val="bg2">
                  <a:lumMod val="40000"/>
                  <a:lumOff val="60000"/>
                </a:schemeClr>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bg2">
                  <a:lumMod val="40000"/>
                  <a:lumOff val="60000"/>
                </a:schemeClr>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bg2">
                  <a:lumMod val="40000"/>
                  <a:lumOff val="60000"/>
                </a:schemeClr>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bg2">
                  <a:lumMod val="40000"/>
                  <a:lumOff val="60000"/>
                </a:schemeClr>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bg2">
                  <a:lumMod val="40000"/>
                  <a:lumOff val="60000"/>
                </a:schemeClr>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bg2">
                  <a:lumMod val="40000"/>
                  <a:lumOff val="60000"/>
                </a:schemeClr>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bg2">
                  <a:lumMod val="40000"/>
                  <a:lumOff val="60000"/>
                </a:schemeClr>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bg2">
                  <a:lumMod val="40000"/>
                  <a:lumOff val="60000"/>
                </a:schemeClr>
              </a:buClr>
              <a:buSzPct val="80000"/>
              <a:buFont typeface="Wingdings 3" charset="2"/>
              <a:buNone/>
              <a:defRPr sz="1400" b="0" i="0" kern="1200">
                <a:solidFill>
                  <a:schemeClr val="tx1">
                    <a:tint val="75000"/>
                  </a:schemeClr>
                </a:solidFill>
                <a:latin typeface="+mj-lt"/>
                <a:ea typeface="+mj-ea"/>
                <a:cs typeface="+mj-cs"/>
              </a:defRPr>
            </a:lvl9pPr>
          </a:lstStyle>
          <a:p>
            <a:r>
              <a:rPr lang="en-US" sz="3600" i="1" dirty="0"/>
              <a:t>SUPER QUICK </a:t>
            </a:r>
            <a:r>
              <a:rPr lang="en-US" sz="3600" dirty="0">
                <a:solidFill>
                  <a:schemeClr val="bg2">
                    <a:lumMod val="60000"/>
                    <a:lumOff val="40000"/>
                  </a:schemeClr>
                </a:solidFill>
              </a:rPr>
              <a:t>Review</a:t>
            </a:r>
          </a:p>
        </p:txBody>
      </p:sp>
      <p:sp>
        <p:nvSpPr>
          <p:cNvPr id="7" name="Title 1">
            <a:extLst>
              <a:ext uri="{FF2B5EF4-FFF2-40B4-BE49-F238E27FC236}">
                <a16:creationId xmlns:a16="http://schemas.microsoft.com/office/drawing/2014/main" id="{D0238689-3E92-B348-91E4-259CB8D8F076}"/>
              </a:ext>
            </a:extLst>
          </p:cNvPr>
          <p:cNvSpPr txBox="1">
            <a:spLocks/>
          </p:cNvSpPr>
          <p:nvPr/>
        </p:nvSpPr>
        <p:spPr>
          <a:xfrm>
            <a:off x="6176905" y="4350221"/>
            <a:ext cx="3534821" cy="1040740"/>
          </a:xfrm>
          <a:prstGeom prst="rect">
            <a:avLst/>
          </a:prstGeom>
        </p:spPr>
        <p:txBody>
          <a:bodyPr vert="horz" lIns="91440" tIns="45720" rIns="91440" bIns="45720" rtlCol="0" anchor="b">
            <a:noAutofit/>
          </a:bodyPr>
          <a:lstStyle>
            <a:lvl1pPr algn="l" defTabSz="457200" rtl="0" eaLnBrk="1" latinLnBrk="0" hangingPunct="1">
              <a:spcBef>
                <a:spcPct val="0"/>
              </a:spcBef>
              <a:buNone/>
              <a:defRPr sz="7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3600" dirty="0">
                <a:solidFill>
                  <a:srgbClr val="FFC000"/>
                </a:solidFill>
              </a:rPr>
              <a:t>Ch.1 – 6 </a:t>
            </a:r>
            <a:endParaRPr lang="en-US" sz="8000" dirty="0">
              <a:solidFill>
                <a:srgbClr val="FFC000"/>
              </a:solidFill>
            </a:endParaRPr>
          </a:p>
        </p:txBody>
      </p:sp>
      <p:sp>
        <p:nvSpPr>
          <p:cNvPr id="5" name="TextBox 4">
            <a:extLst>
              <a:ext uri="{FF2B5EF4-FFF2-40B4-BE49-F238E27FC236}">
                <a16:creationId xmlns:a16="http://schemas.microsoft.com/office/drawing/2014/main" id="{87CE9368-DD50-9215-AA0E-9C37BEDF900B}"/>
              </a:ext>
            </a:extLst>
          </p:cNvPr>
          <p:cNvSpPr txBox="1"/>
          <p:nvPr/>
        </p:nvSpPr>
        <p:spPr>
          <a:xfrm>
            <a:off x="355600" y="2166271"/>
            <a:ext cx="11493500" cy="569387"/>
          </a:xfrm>
          <a:prstGeom prst="rect">
            <a:avLst/>
          </a:prstGeom>
          <a:noFill/>
        </p:spPr>
        <p:txBody>
          <a:bodyPr wrap="square">
            <a:spAutoFit/>
          </a:bodyPr>
          <a:lstStyle/>
          <a:p>
            <a:r>
              <a:rPr lang="en-US" sz="3100" dirty="0">
                <a:effectLst/>
                <a:latin typeface="Helvetica" pitchFamily="2" charset="0"/>
                <a:ea typeface="Times New Roman" panose="02020603050405020304" pitchFamily="18" charset="0"/>
                <a:cs typeface="Times New Roman" panose="02020603050405020304" pitchFamily="18" charset="0"/>
              </a:rPr>
              <a:t>“…</a:t>
            </a:r>
            <a:r>
              <a:rPr lang="en-US" sz="3100" dirty="0">
                <a:effectLst/>
                <a:latin typeface="Verdana" panose="020B0604030504040204" pitchFamily="34" charset="0"/>
                <a:ea typeface="Times New Roman" panose="02020603050405020304" pitchFamily="18" charset="0"/>
                <a:cs typeface="Times New Roman" panose="02020603050405020304" pitchFamily="18" charset="0"/>
              </a:rPr>
              <a:t>calling </a:t>
            </a:r>
            <a:r>
              <a:rPr lang="en-US" sz="3100" u="sng" dirty="0">
                <a:effectLst/>
                <a:latin typeface="Verdana" panose="020B0604030504040204" pitchFamily="34" charset="0"/>
                <a:ea typeface="Times New Roman" panose="02020603050405020304" pitchFamily="18" charset="0"/>
                <a:cs typeface="Times New Roman" panose="02020603050405020304" pitchFamily="18" charset="0"/>
              </a:rPr>
              <a:t>Gentiles</a:t>
            </a:r>
            <a:r>
              <a:rPr lang="en-US" sz="3100" dirty="0">
                <a:effectLst/>
                <a:latin typeface="Verdana" panose="020B0604030504040204" pitchFamily="34" charset="0"/>
                <a:ea typeface="Times New Roman" panose="02020603050405020304" pitchFamily="18" charset="0"/>
                <a:cs typeface="Times New Roman" panose="02020603050405020304" pitchFamily="18" charset="0"/>
              </a:rPr>
              <a:t> to the </a:t>
            </a:r>
            <a:r>
              <a:rPr lang="en-US" sz="3100" u="sng" dirty="0">
                <a:effectLst/>
                <a:latin typeface="Verdana" panose="020B0604030504040204" pitchFamily="34" charset="0"/>
                <a:ea typeface="Times New Roman" panose="02020603050405020304" pitchFamily="18" charset="0"/>
                <a:cs typeface="Times New Roman" panose="02020603050405020304" pitchFamily="18" charset="0"/>
              </a:rPr>
              <a:t>righteousness that is by faith</a:t>
            </a:r>
            <a:r>
              <a:rPr lang="en-US" sz="3100" dirty="0">
                <a:effectLst/>
                <a:latin typeface="Verdana" panose="020B0604030504040204" pitchFamily="34" charset="0"/>
                <a:ea typeface="Times New Roman" panose="02020603050405020304" pitchFamily="18" charset="0"/>
                <a:cs typeface="Times New Roman" panose="02020603050405020304" pitchFamily="18" charset="0"/>
              </a:rPr>
              <a:t>…”</a:t>
            </a:r>
            <a:r>
              <a:rPr lang="en-US" sz="3100" dirty="0">
                <a:effectLst/>
              </a:rPr>
              <a:t> </a:t>
            </a:r>
            <a:endParaRPr lang="en-US" sz="3100" dirty="0"/>
          </a:p>
        </p:txBody>
      </p:sp>
    </p:spTree>
    <p:extLst>
      <p:ext uri="{BB962C8B-B14F-4D97-AF65-F5344CB8AC3E}">
        <p14:creationId xmlns:p14="http://schemas.microsoft.com/office/powerpoint/2010/main" val="5328666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872C56-C33A-D34E-9BD4-EF9E546825C9}"/>
              </a:ext>
            </a:extLst>
          </p:cNvPr>
          <p:cNvSpPr>
            <a:spLocks noGrp="1"/>
          </p:cNvSpPr>
          <p:nvPr>
            <p:ph type="title"/>
          </p:nvPr>
        </p:nvSpPr>
        <p:spPr>
          <a:xfrm>
            <a:off x="839539" y="373224"/>
            <a:ext cx="7589565" cy="666398"/>
          </a:xfrm>
        </p:spPr>
        <p:txBody>
          <a:bodyPr/>
          <a:lstStyle/>
          <a:p>
            <a:r>
              <a:rPr lang="en-US" sz="3200" dirty="0"/>
              <a:t>Romans </a:t>
            </a:r>
            <a:r>
              <a:rPr lang="en-US" sz="3200" dirty="0">
                <a:solidFill>
                  <a:schemeClr val="accent3"/>
                </a:solidFill>
              </a:rPr>
              <a:t>Ch.6</a:t>
            </a:r>
            <a:r>
              <a:rPr lang="en-US" sz="3200" dirty="0"/>
              <a:t> – </a:t>
            </a:r>
            <a:r>
              <a:rPr lang="en-US" sz="3200" dirty="0">
                <a:solidFill>
                  <a:schemeClr val="accent3"/>
                </a:solidFill>
              </a:rPr>
              <a:t>7:6</a:t>
            </a:r>
            <a:r>
              <a:rPr lang="en-US" sz="3200" dirty="0"/>
              <a:t>	</a:t>
            </a:r>
            <a:endParaRPr lang="en-US" sz="3200" dirty="0">
              <a:solidFill>
                <a:srgbClr val="00B0F0"/>
              </a:solidFill>
            </a:endParaRPr>
          </a:p>
        </p:txBody>
      </p:sp>
      <p:sp>
        <p:nvSpPr>
          <p:cNvPr id="8" name="Content Placeholder 2">
            <a:extLst>
              <a:ext uri="{FF2B5EF4-FFF2-40B4-BE49-F238E27FC236}">
                <a16:creationId xmlns:a16="http://schemas.microsoft.com/office/drawing/2014/main" id="{84DDD160-5267-660E-D488-E7BD447B8B2B}"/>
              </a:ext>
            </a:extLst>
          </p:cNvPr>
          <p:cNvSpPr txBox="1">
            <a:spLocks/>
          </p:cNvSpPr>
          <p:nvPr/>
        </p:nvSpPr>
        <p:spPr>
          <a:xfrm>
            <a:off x="458575" y="1440570"/>
            <a:ext cx="10699281" cy="1391626"/>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a:lstStyle>
          <a:p>
            <a:pPr marL="0" indent="0">
              <a:spcBef>
                <a:spcPts val="0"/>
              </a:spcBef>
              <a:buNone/>
            </a:pPr>
            <a:r>
              <a:rPr lang="en-US" sz="3000" dirty="0">
                <a:latin typeface="+mn-lt"/>
                <a:ea typeface="Times New Roman" panose="02020603050405020304" pitchFamily="18" charset="0"/>
              </a:rPr>
              <a:t>														   </a:t>
            </a:r>
          </a:p>
          <a:p>
            <a:pPr marL="0" indent="0">
              <a:spcBef>
                <a:spcPts val="0"/>
              </a:spcBef>
              <a:buNone/>
            </a:pPr>
            <a:r>
              <a:rPr lang="en-US" sz="3200" dirty="0">
                <a:latin typeface="+mn-lt"/>
                <a:ea typeface="Times New Roman" panose="02020603050405020304" pitchFamily="18" charset="0"/>
              </a:rPr>
              <a:t>     </a:t>
            </a:r>
            <a:r>
              <a:rPr lang="en-US" sz="3200" u="sng" dirty="0">
                <a:latin typeface="+mn-lt"/>
                <a:ea typeface="Times New Roman" panose="02020603050405020304" pitchFamily="18" charset="0"/>
              </a:rPr>
              <a:t>We died to sin, how can we live in it any longer? </a:t>
            </a:r>
            <a:endParaRPr lang="en-US" sz="3200" u="sng" dirty="0">
              <a:solidFill>
                <a:schemeClr val="accent4">
                  <a:lumMod val="60000"/>
                  <a:lumOff val="40000"/>
                </a:schemeClr>
              </a:solidFill>
              <a:latin typeface="+mn-lt"/>
            </a:endParaRPr>
          </a:p>
        </p:txBody>
      </p:sp>
      <p:sp>
        <p:nvSpPr>
          <p:cNvPr id="9" name="Content Placeholder 2">
            <a:extLst>
              <a:ext uri="{FF2B5EF4-FFF2-40B4-BE49-F238E27FC236}">
                <a16:creationId xmlns:a16="http://schemas.microsoft.com/office/drawing/2014/main" id="{723B74EA-6773-2C3C-4CAD-F08060CF661A}"/>
              </a:ext>
            </a:extLst>
          </p:cNvPr>
          <p:cNvSpPr txBox="1">
            <a:spLocks/>
          </p:cNvSpPr>
          <p:nvPr/>
        </p:nvSpPr>
        <p:spPr>
          <a:xfrm>
            <a:off x="3008285" y="3088187"/>
            <a:ext cx="7221891" cy="2374045"/>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a:lstStyle>
          <a:p>
            <a:pPr>
              <a:spcBef>
                <a:spcPts val="0"/>
              </a:spcBef>
              <a:buFont typeface="Arial" panose="020B0604020202020204" pitchFamily="34" charset="0"/>
              <a:buChar char="•"/>
            </a:pPr>
            <a:r>
              <a:rPr lang="en-US" sz="3600" b="1" dirty="0">
                <a:latin typeface="+mn-lt"/>
                <a:ea typeface="Times New Roman" panose="02020603050405020304" pitchFamily="18" charset="0"/>
              </a:rPr>
              <a:t>Baptism 		</a:t>
            </a:r>
            <a:r>
              <a:rPr lang="en-US" sz="3600" dirty="0">
                <a:solidFill>
                  <a:schemeClr val="accent3"/>
                </a:solidFill>
                <a:latin typeface="+mn-lt"/>
                <a:ea typeface="Times New Roman" panose="02020603050405020304" pitchFamily="18" charset="0"/>
              </a:rPr>
              <a:t>(6:3-7)</a:t>
            </a:r>
          </a:p>
          <a:p>
            <a:pPr>
              <a:spcBef>
                <a:spcPts val="0"/>
              </a:spcBef>
              <a:buFont typeface="Arial" panose="020B0604020202020204" pitchFamily="34" charset="0"/>
              <a:buChar char="•"/>
            </a:pPr>
            <a:r>
              <a:rPr lang="en-US" sz="3600" b="1" dirty="0">
                <a:latin typeface="+mn-lt"/>
              </a:rPr>
              <a:t>Slavery  		</a:t>
            </a:r>
            <a:r>
              <a:rPr lang="en-US" sz="3600" dirty="0">
                <a:solidFill>
                  <a:schemeClr val="accent3"/>
                </a:solidFill>
                <a:latin typeface="+mn-lt"/>
              </a:rPr>
              <a:t>(6:14-23)</a:t>
            </a:r>
          </a:p>
          <a:p>
            <a:pPr>
              <a:spcBef>
                <a:spcPts val="0"/>
              </a:spcBef>
              <a:buFont typeface="Arial" panose="020B0604020202020204" pitchFamily="34" charset="0"/>
              <a:buChar char="•"/>
            </a:pPr>
            <a:r>
              <a:rPr lang="en-US" sz="3600" b="1" dirty="0">
                <a:latin typeface="+mn-lt"/>
              </a:rPr>
              <a:t>Marriage	</a:t>
            </a:r>
            <a:r>
              <a:rPr lang="en-US" sz="3600" dirty="0">
                <a:solidFill>
                  <a:schemeClr val="accent3"/>
                </a:solidFill>
                <a:latin typeface="+mn-lt"/>
              </a:rPr>
              <a:t>(7:1-6)</a:t>
            </a:r>
            <a:endParaRPr lang="en-US" sz="4400" dirty="0">
              <a:solidFill>
                <a:schemeClr val="accent3"/>
              </a:solidFill>
              <a:latin typeface="+mn-lt"/>
            </a:endParaRPr>
          </a:p>
        </p:txBody>
      </p:sp>
    </p:spTree>
    <p:extLst>
      <p:ext uri="{BB962C8B-B14F-4D97-AF65-F5344CB8AC3E}">
        <p14:creationId xmlns:p14="http://schemas.microsoft.com/office/powerpoint/2010/main" val="37941590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872C56-C33A-D34E-9BD4-EF9E546825C9}"/>
              </a:ext>
            </a:extLst>
          </p:cNvPr>
          <p:cNvSpPr>
            <a:spLocks noGrp="1"/>
          </p:cNvSpPr>
          <p:nvPr>
            <p:ph type="title"/>
          </p:nvPr>
        </p:nvSpPr>
        <p:spPr>
          <a:xfrm>
            <a:off x="839539" y="373224"/>
            <a:ext cx="7589565" cy="666398"/>
          </a:xfrm>
        </p:spPr>
        <p:txBody>
          <a:bodyPr/>
          <a:lstStyle/>
          <a:p>
            <a:r>
              <a:rPr lang="en-US" sz="3200" dirty="0"/>
              <a:t>Romans </a:t>
            </a:r>
            <a:r>
              <a:rPr lang="en-US" sz="3200" dirty="0">
                <a:solidFill>
                  <a:schemeClr val="accent3"/>
                </a:solidFill>
              </a:rPr>
              <a:t>7:1-6	</a:t>
            </a:r>
          </a:p>
        </p:txBody>
      </p:sp>
      <p:sp>
        <p:nvSpPr>
          <p:cNvPr id="9" name="Content Placeholder 2">
            <a:extLst>
              <a:ext uri="{FF2B5EF4-FFF2-40B4-BE49-F238E27FC236}">
                <a16:creationId xmlns:a16="http://schemas.microsoft.com/office/drawing/2014/main" id="{723B74EA-6773-2C3C-4CAD-F08060CF661A}"/>
              </a:ext>
            </a:extLst>
          </p:cNvPr>
          <p:cNvSpPr txBox="1">
            <a:spLocks/>
          </p:cNvSpPr>
          <p:nvPr/>
        </p:nvSpPr>
        <p:spPr>
          <a:xfrm>
            <a:off x="839540" y="1507488"/>
            <a:ext cx="10319872" cy="4482765"/>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a:lstStyle>
          <a:p>
            <a:pPr marL="0" indent="0">
              <a:spcBef>
                <a:spcPts val="0"/>
              </a:spcBef>
              <a:buNone/>
            </a:pPr>
            <a:r>
              <a:rPr lang="en-US" sz="3000" b="1" i="1" dirty="0">
                <a:solidFill>
                  <a:schemeClr val="accent4">
                    <a:lumMod val="60000"/>
                    <a:lumOff val="40000"/>
                  </a:schemeClr>
                </a:solidFill>
                <a:latin typeface="+mn-lt"/>
              </a:rPr>
              <a:t>Marriage Illustration</a:t>
            </a:r>
          </a:p>
          <a:p>
            <a:pPr marL="0" indent="0">
              <a:spcBef>
                <a:spcPts val="0"/>
              </a:spcBef>
              <a:buNone/>
            </a:pPr>
            <a:endParaRPr lang="en-US" sz="3000" b="1" dirty="0">
              <a:latin typeface="+mn-lt"/>
            </a:endParaRPr>
          </a:p>
          <a:p>
            <a:pPr marL="0" marR="0" indent="0">
              <a:spcBef>
                <a:spcPts val="0"/>
              </a:spcBef>
              <a:spcAft>
                <a:spcPts val="0"/>
              </a:spcAft>
              <a:buNone/>
            </a:pPr>
            <a:r>
              <a:rPr lang="en-US" sz="3000" dirty="0">
                <a:effectLst/>
                <a:latin typeface="Helvetica" pitchFamily="2" charset="0"/>
                <a:ea typeface="Times New Roman" panose="02020603050405020304" pitchFamily="18" charset="0"/>
              </a:rPr>
              <a:t>1. </a:t>
            </a:r>
            <a:r>
              <a:rPr lang="en-US" sz="3000" dirty="0">
                <a:latin typeface="Helvetica" pitchFamily="2" charset="0"/>
                <a:ea typeface="Times New Roman" panose="02020603050405020304" pitchFamily="18" charset="0"/>
              </a:rPr>
              <a:t>Connection</a:t>
            </a:r>
            <a:r>
              <a:rPr lang="en-US" sz="3000" dirty="0">
                <a:effectLst/>
                <a:latin typeface="Helvetica" pitchFamily="2" charset="0"/>
                <a:ea typeface="Times New Roman" panose="02020603050405020304" pitchFamily="18" charset="0"/>
              </a:rPr>
              <a:t> between the </a:t>
            </a:r>
            <a:r>
              <a:rPr lang="en-US" sz="3000" i="1" dirty="0">
                <a:effectLst/>
                <a:latin typeface="Helvetica" pitchFamily="2" charset="0"/>
                <a:ea typeface="Times New Roman" panose="02020603050405020304" pitchFamily="18" charset="0"/>
              </a:rPr>
              <a:t>married woman</a:t>
            </a:r>
            <a:r>
              <a:rPr lang="en-US" sz="3000" dirty="0">
                <a:effectLst/>
                <a:latin typeface="Helvetica" pitchFamily="2" charset="0"/>
                <a:ea typeface="Times New Roman" panose="02020603050405020304" pitchFamily="18" charset="0"/>
              </a:rPr>
              <a:t>, the </a:t>
            </a:r>
            <a:r>
              <a:rPr lang="en-US" sz="3000" i="1" dirty="0">
                <a:effectLst/>
                <a:latin typeface="Helvetica" pitchFamily="2" charset="0"/>
                <a:ea typeface="Times New Roman" panose="02020603050405020304" pitchFamily="18" charset="0"/>
              </a:rPr>
              <a:t>husband</a:t>
            </a:r>
            <a:r>
              <a:rPr lang="en-US" sz="3000" dirty="0">
                <a:effectLst/>
                <a:latin typeface="Helvetica" pitchFamily="2" charset="0"/>
                <a:ea typeface="Times New Roman" panose="02020603050405020304" pitchFamily="18" charset="0"/>
              </a:rPr>
              <a:t>,    </a:t>
            </a:r>
          </a:p>
          <a:p>
            <a:pPr marL="0" marR="0" indent="0">
              <a:spcBef>
                <a:spcPts val="0"/>
              </a:spcBef>
              <a:spcAft>
                <a:spcPts val="0"/>
              </a:spcAft>
              <a:buNone/>
            </a:pPr>
            <a:r>
              <a:rPr lang="en-US" sz="3000" dirty="0">
                <a:effectLst/>
                <a:latin typeface="Helvetica" pitchFamily="2" charset="0"/>
                <a:ea typeface="Times New Roman" panose="02020603050405020304" pitchFamily="18" charset="0"/>
              </a:rPr>
              <a:t>     the </a:t>
            </a:r>
            <a:r>
              <a:rPr lang="en-US" sz="3000" i="1" dirty="0">
                <a:effectLst/>
                <a:latin typeface="Helvetica" pitchFamily="2" charset="0"/>
                <a:ea typeface="Times New Roman" panose="02020603050405020304" pitchFamily="18" charset="0"/>
              </a:rPr>
              <a:t>law </a:t>
            </a:r>
            <a:r>
              <a:rPr lang="en-US" sz="3000" dirty="0">
                <a:effectLst/>
                <a:latin typeface="Helvetica" pitchFamily="2" charset="0"/>
                <a:ea typeface="Times New Roman" panose="02020603050405020304" pitchFamily="18" charset="0"/>
              </a:rPr>
              <a:t>and </a:t>
            </a:r>
            <a:r>
              <a:rPr lang="en-US" sz="3000" i="1" dirty="0">
                <a:effectLst/>
                <a:latin typeface="Helvetica" pitchFamily="2" charset="0"/>
                <a:ea typeface="Times New Roman" panose="02020603050405020304" pitchFamily="18" charset="0"/>
              </a:rPr>
              <a:t>death.</a:t>
            </a:r>
            <a:endParaRPr lang="en-US" sz="3000" dirty="0">
              <a:effectLst/>
              <a:latin typeface="Times New Roman" panose="02020603050405020304" pitchFamily="18" charset="0"/>
              <a:ea typeface="Times New Roman" panose="02020603050405020304" pitchFamily="18" charset="0"/>
            </a:endParaRPr>
          </a:p>
          <a:p>
            <a:pPr marL="0" marR="0" indent="0">
              <a:spcBef>
                <a:spcPts val="0"/>
              </a:spcBef>
              <a:spcAft>
                <a:spcPts val="0"/>
              </a:spcAft>
              <a:buNone/>
            </a:pPr>
            <a:r>
              <a:rPr lang="en-US" sz="3000" dirty="0">
                <a:effectLst/>
                <a:latin typeface="Helvetica" pitchFamily="2" charset="0"/>
                <a:ea typeface="Times New Roman" panose="02020603050405020304" pitchFamily="18" charset="0"/>
              </a:rPr>
              <a:t> </a:t>
            </a:r>
            <a:endParaRPr lang="en-US" sz="3000" dirty="0">
              <a:effectLst/>
              <a:latin typeface="Times New Roman" panose="02020603050405020304" pitchFamily="18" charset="0"/>
              <a:ea typeface="Times New Roman" panose="02020603050405020304" pitchFamily="18" charset="0"/>
            </a:endParaRPr>
          </a:p>
          <a:p>
            <a:pPr marL="0" marR="0" indent="0">
              <a:spcBef>
                <a:spcPts val="0"/>
              </a:spcBef>
              <a:spcAft>
                <a:spcPts val="0"/>
              </a:spcAft>
              <a:buNone/>
            </a:pPr>
            <a:r>
              <a:rPr lang="en-US" sz="3000" dirty="0">
                <a:effectLst/>
                <a:latin typeface="Helvetica" pitchFamily="2" charset="0"/>
                <a:ea typeface="Times New Roman" panose="02020603050405020304" pitchFamily="18" charset="0"/>
              </a:rPr>
              <a:t>2. Paul’s use of </a:t>
            </a:r>
            <a:r>
              <a:rPr lang="en-US" sz="3000" i="1" dirty="0">
                <a:effectLst/>
                <a:latin typeface="Helvetica" pitchFamily="2" charset="0"/>
                <a:ea typeface="Times New Roman" panose="02020603050405020304" pitchFamily="18" charset="0"/>
              </a:rPr>
              <a:t>law</a:t>
            </a:r>
            <a:r>
              <a:rPr lang="en-US" sz="3000" dirty="0">
                <a:effectLst/>
                <a:latin typeface="Helvetica" pitchFamily="2" charset="0"/>
                <a:ea typeface="Times New Roman" panose="02020603050405020304" pitchFamily="18" charset="0"/>
              </a:rPr>
              <a:t> is fidelity in marriage. </a:t>
            </a:r>
            <a:r>
              <a:rPr lang="en-US" sz="3000">
                <a:effectLst/>
                <a:latin typeface="Helvetica" pitchFamily="2" charset="0"/>
                <a:ea typeface="Times New Roman" panose="02020603050405020304" pitchFamily="18" charset="0"/>
              </a:rPr>
              <a:t>Conclusions?</a:t>
            </a:r>
            <a:endParaRPr lang="en-US" sz="3000" dirty="0">
              <a:effectLst/>
              <a:latin typeface="Times New Roman" panose="02020603050405020304" pitchFamily="18" charset="0"/>
              <a:ea typeface="Times New Roman" panose="02020603050405020304" pitchFamily="18" charset="0"/>
            </a:endParaRPr>
          </a:p>
          <a:p>
            <a:pPr marL="0" indent="0">
              <a:spcBef>
                <a:spcPts val="0"/>
              </a:spcBef>
              <a:buNone/>
            </a:pPr>
            <a:endParaRPr lang="en-US" sz="4400" dirty="0">
              <a:solidFill>
                <a:schemeClr val="accent3"/>
              </a:solidFill>
              <a:latin typeface="+mn-lt"/>
            </a:endParaRPr>
          </a:p>
        </p:txBody>
      </p:sp>
    </p:spTree>
    <p:extLst>
      <p:ext uri="{BB962C8B-B14F-4D97-AF65-F5344CB8AC3E}">
        <p14:creationId xmlns:p14="http://schemas.microsoft.com/office/powerpoint/2010/main" val="39563408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872C56-C33A-D34E-9BD4-EF9E546825C9}"/>
              </a:ext>
            </a:extLst>
          </p:cNvPr>
          <p:cNvSpPr>
            <a:spLocks noGrp="1"/>
          </p:cNvSpPr>
          <p:nvPr>
            <p:ph type="title"/>
          </p:nvPr>
        </p:nvSpPr>
        <p:spPr>
          <a:xfrm>
            <a:off x="839540" y="373224"/>
            <a:ext cx="6573720" cy="666398"/>
          </a:xfrm>
        </p:spPr>
        <p:txBody>
          <a:bodyPr/>
          <a:lstStyle/>
          <a:p>
            <a:r>
              <a:rPr lang="en-US" sz="3200" dirty="0"/>
              <a:t>Romans 7	</a:t>
            </a:r>
            <a:r>
              <a:rPr lang="en-US" sz="3200" dirty="0">
                <a:solidFill>
                  <a:srgbClr val="00B0F0"/>
                </a:solidFill>
              </a:rPr>
              <a:t>(1984 NIV)	</a:t>
            </a:r>
          </a:p>
        </p:txBody>
      </p:sp>
      <p:sp>
        <p:nvSpPr>
          <p:cNvPr id="3" name="Content Placeholder 2">
            <a:extLst>
              <a:ext uri="{FF2B5EF4-FFF2-40B4-BE49-F238E27FC236}">
                <a16:creationId xmlns:a16="http://schemas.microsoft.com/office/drawing/2014/main" id="{C6C8C1A6-6F6F-6F44-AE58-8DB8CB9A6318}"/>
              </a:ext>
            </a:extLst>
          </p:cNvPr>
          <p:cNvSpPr>
            <a:spLocks noGrp="1"/>
          </p:cNvSpPr>
          <p:nvPr>
            <p:ph idx="1"/>
          </p:nvPr>
        </p:nvSpPr>
        <p:spPr>
          <a:xfrm>
            <a:off x="376935" y="1290453"/>
            <a:ext cx="10607740" cy="4825337"/>
          </a:xfrm>
        </p:spPr>
        <p:txBody>
          <a:bodyPr>
            <a:noAutofit/>
          </a:bodyPr>
          <a:lstStyle/>
          <a:p>
            <a:pPr marL="0" marR="0" indent="0">
              <a:spcBef>
                <a:spcPts val="0"/>
              </a:spcBef>
              <a:spcAft>
                <a:spcPts val="0"/>
              </a:spcAft>
              <a:buNone/>
            </a:pPr>
            <a:r>
              <a:rPr lang="en-US" sz="2800" b="1" baseline="30000" dirty="0">
                <a:solidFill>
                  <a:schemeClr val="accent3"/>
                </a:solidFill>
                <a:effectLst/>
                <a:latin typeface="Verdana" panose="020B0604030504040204" pitchFamily="34" charset="0"/>
                <a:ea typeface="Times New Roman" panose="02020603050405020304" pitchFamily="18" charset="0"/>
              </a:rPr>
              <a:t>1</a:t>
            </a:r>
            <a:r>
              <a:rPr lang="en-US" sz="2800" b="1" baseline="30000" dirty="0">
                <a:effectLst/>
                <a:latin typeface="Verdana" panose="020B0604030504040204" pitchFamily="34" charset="0"/>
                <a:ea typeface="Times New Roman" panose="02020603050405020304" pitchFamily="18" charset="0"/>
              </a:rPr>
              <a:t> </a:t>
            </a:r>
            <a:r>
              <a:rPr lang="en-US" sz="2800" dirty="0">
                <a:effectLst/>
                <a:latin typeface="Verdana" panose="020B0604030504040204" pitchFamily="34" charset="0"/>
                <a:ea typeface="Times New Roman" panose="02020603050405020304" pitchFamily="18" charset="0"/>
              </a:rPr>
              <a:t>Do you not know, brothers--for I am speaking to men who know the law--that the law has authority over a man only as long as he lives?</a:t>
            </a:r>
            <a:r>
              <a:rPr lang="en-US" sz="2800" b="1" baseline="30000" dirty="0">
                <a:effectLst/>
                <a:latin typeface="Verdana" panose="020B0604030504040204" pitchFamily="34" charset="0"/>
                <a:ea typeface="Times New Roman" panose="02020603050405020304" pitchFamily="18" charset="0"/>
              </a:rPr>
              <a:t> </a:t>
            </a:r>
            <a:r>
              <a:rPr lang="en-US" sz="2800" b="1" baseline="30000" dirty="0">
                <a:solidFill>
                  <a:schemeClr val="accent3"/>
                </a:solidFill>
                <a:effectLst/>
                <a:latin typeface="Verdana" panose="020B0604030504040204" pitchFamily="34" charset="0"/>
                <a:ea typeface="Times New Roman" panose="02020603050405020304" pitchFamily="18" charset="0"/>
              </a:rPr>
              <a:t>2</a:t>
            </a:r>
            <a:r>
              <a:rPr lang="en-US" sz="2800" b="1" baseline="30000" dirty="0">
                <a:effectLst/>
                <a:latin typeface="Verdana" panose="020B0604030504040204" pitchFamily="34" charset="0"/>
                <a:ea typeface="Times New Roman" panose="02020603050405020304" pitchFamily="18" charset="0"/>
              </a:rPr>
              <a:t> </a:t>
            </a:r>
            <a:r>
              <a:rPr lang="en-US" sz="2800" dirty="0">
                <a:effectLst/>
                <a:latin typeface="Verdana" panose="020B0604030504040204" pitchFamily="34" charset="0"/>
                <a:ea typeface="Times New Roman" panose="02020603050405020304" pitchFamily="18" charset="0"/>
              </a:rPr>
              <a:t>For example, by law a married woman is bound to her husband as long as he is alive, but if her husband dies, she is released from the law of marriage. </a:t>
            </a:r>
            <a:r>
              <a:rPr lang="en-US" sz="2800" b="1" baseline="30000" dirty="0">
                <a:solidFill>
                  <a:schemeClr val="accent3"/>
                </a:solidFill>
                <a:effectLst/>
                <a:latin typeface="Verdana" panose="020B0604030504040204" pitchFamily="34" charset="0"/>
                <a:ea typeface="Times New Roman" panose="02020603050405020304" pitchFamily="18" charset="0"/>
              </a:rPr>
              <a:t>3</a:t>
            </a:r>
            <a:r>
              <a:rPr lang="en-US" sz="2800" dirty="0">
                <a:effectLst/>
                <a:latin typeface="Times New Roman" panose="02020603050405020304" pitchFamily="18" charset="0"/>
                <a:ea typeface="Times New Roman" panose="02020603050405020304" pitchFamily="18" charset="0"/>
              </a:rPr>
              <a:t> </a:t>
            </a:r>
            <a:r>
              <a:rPr lang="en-US" sz="2800" dirty="0">
                <a:effectLst/>
                <a:latin typeface="Verdana" panose="020B0604030504040204" pitchFamily="34" charset="0"/>
                <a:ea typeface="Times New Roman" panose="02020603050405020304" pitchFamily="18" charset="0"/>
              </a:rPr>
              <a:t>So then, if she marries another man while her husband is still alive, she is called an adulteress. But if her husband dies, she is released from that law and is not an adulteress, even though she marries another man. </a:t>
            </a:r>
            <a:r>
              <a:rPr lang="en-US" sz="2800" dirty="0">
                <a:effectLst/>
                <a:latin typeface="Verdana" panose="020B0604030504040204" pitchFamily="34" charset="0"/>
                <a:ea typeface="Times New Roman" panose="02020603050405020304" pitchFamily="18" charset="0"/>
                <a:cs typeface="Times New Roman" panose="02020603050405020304" pitchFamily="18" charset="0"/>
              </a:rPr>
              <a:t>way of the written code. </a:t>
            </a:r>
            <a:r>
              <a:rPr lang="en-US" sz="2800" dirty="0">
                <a:effectLst/>
              </a:rPr>
              <a:t> </a:t>
            </a:r>
            <a:endParaRPr lang="en-US" sz="2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7840718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872C56-C33A-D34E-9BD4-EF9E546825C9}"/>
              </a:ext>
            </a:extLst>
          </p:cNvPr>
          <p:cNvSpPr>
            <a:spLocks noGrp="1"/>
          </p:cNvSpPr>
          <p:nvPr>
            <p:ph type="title"/>
          </p:nvPr>
        </p:nvSpPr>
        <p:spPr>
          <a:xfrm>
            <a:off x="839540" y="373224"/>
            <a:ext cx="6573720" cy="666398"/>
          </a:xfrm>
        </p:spPr>
        <p:txBody>
          <a:bodyPr/>
          <a:lstStyle/>
          <a:p>
            <a:r>
              <a:rPr lang="en-US" sz="3200" dirty="0"/>
              <a:t>Romans 7	</a:t>
            </a:r>
            <a:r>
              <a:rPr lang="en-US" sz="3200" dirty="0">
                <a:solidFill>
                  <a:srgbClr val="00B0F0"/>
                </a:solidFill>
              </a:rPr>
              <a:t>(1984 NIV)	</a:t>
            </a:r>
          </a:p>
        </p:txBody>
      </p:sp>
      <p:sp>
        <p:nvSpPr>
          <p:cNvPr id="3" name="Content Placeholder 2">
            <a:extLst>
              <a:ext uri="{FF2B5EF4-FFF2-40B4-BE49-F238E27FC236}">
                <a16:creationId xmlns:a16="http://schemas.microsoft.com/office/drawing/2014/main" id="{C6C8C1A6-6F6F-6F44-AE58-8DB8CB9A6318}"/>
              </a:ext>
            </a:extLst>
          </p:cNvPr>
          <p:cNvSpPr>
            <a:spLocks noGrp="1"/>
          </p:cNvSpPr>
          <p:nvPr>
            <p:ph idx="1"/>
          </p:nvPr>
        </p:nvSpPr>
        <p:spPr>
          <a:xfrm>
            <a:off x="376935" y="1290453"/>
            <a:ext cx="10964000" cy="4932215"/>
          </a:xfrm>
        </p:spPr>
        <p:txBody>
          <a:bodyPr>
            <a:noAutofit/>
          </a:bodyPr>
          <a:lstStyle/>
          <a:p>
            <a:pPr marL="0" indent="0">
              <a:buNone/>
            </a:pPr>
            <a:r>
              <a:rPr lang="en-US" sz="2800" b="1" baseline="30000" dirty="0">
                <a:solidFill>
                  <a:schemeClr val="accent3"/>
                </a:solidFill>
                <a:effectLst/>
                <a:latin typeface="Verdana" panose="020B0604030504040204" pitchFamily="34" charset="0"/>
                <a:ea typeface="Times New Roman" panose="02020603050405020304" pitchFamily="18" charset="0"/>
                <a:cs typeface="Times New Roman" panose="02020603050405020304" pitchFamily="18" charset="0"/>
              </a:rPr>
              <a:t>4</a:t>
            </a:r>
            <a:r>
              <a:rPr lang="en-US" sz="2800" b="1" baseline="30000" dirty="0">
                <a:effectLst/>
                <a:latin typeface="Verdana" panose="020B0604030504040204" pitchFamily="34" charset="0"/>
                <a:ea typeface="Times New Roman" panose="02020603050405020304" pitchFamily="18" charset="0"/>
                <a:cs typeface="Times New Roman" panose="02020603050405020304" pitchFamily="18" charset="0"/>
              </a:rPr>
              <a:t> </a:t>
            </a:r>
            <a:r>
              <a:rPr lang="en-US" sz="2800" dirty="0">
                <a:effectLst/>
                <a:latin typeface="Verdana" panose="020B0604030504040204" pitchFamily="34" charset="0"/>
                <a:ea typeface="Times New Roman" panose="02020603050405020304" pitchFamily="18" charset="0"/>
                <a:cs typeface="Times New Roman" panose="02020603050405020304" pitchFamily="18" charset="0"/>
              </a:rPr>
              <a:t>So, my brothers, you also died to the law through the body of Christ, that you might belong to another, to him who was raised from the dead, in order that we might bear fruit to God.</a:t>
            </a:r>
            <a:r>
              <a:rPr lang="en-US" sz="2800" b="1" baseline="30000" dirty="0">
                <a:effectLst/>
                <a:latin typeface="Verdana" panose="020B0604030504040204" pitchFamily="34" charset="0"/>
                <a:ea typeface="Times New Roman" panose="02020603050405020304" pitchFamily="18" charset="0"/>
                <a:cs typeface="Times New Roman" panose="02020603050405020304" pitchFamily="18" charset="0"/>
              </a:rPr>
              <a:t> </a:t>
            </a:r>
            <a:r>
              <a:rPr lang="en-US" sz="2800" b="1" baseline="30000" dirty="0">
                <a:solidFill>
                  <a:schemeClr val="accent3"/>
                </a:solidFill>
                <a:effectLst/>
                <a:latin typeface="Verdana" panose="020B0604030504040204" pitchFamily="34" charset="0"/>
                <a:ea typeface="Times New Roman" panose="02020603050405020304" pitchFamily="18" charset="0"/>
                <a:cs typeface="Times New Roman" panose="02020603050405020304" pitchFamily="18" charset="0"/>
              </a:rPr>
              <a:t>5 </a:t>
            </a:r>
            <a:r>
              <a:rPr lang="en-US" sz="2800" dirty="0">
                <a:effectLst/>
                <a:latin typeface="Verdana" panose="020B0604030504040204" pitchFamily="34" charset="0"/>
                <a:ea typeface="Times New Roman" panose="02020603050405020304" pitchFamily="18" charset="0"/>
                <a:cs typeface="Times New Roman" panose="02020603050405020304" pitchFamily="18" charset="0"/>
              </a:rPr>
              <a:t>For when we were controlled by the sinful nature, the sinful passions aroused by the law were at work in our bodies, so that we bore fruit for death.</a:t>
            </a:r>
            <a:r>
              <a:rPr lang="en-US" sz="2800" b="1" baseline="30000" dirty="0">
                <a:effectLst/>
                <a:latin typeface="Verdana" panose="020B0604030504040204" pitchFamily="34" charset="0"/>
                <a:ea typeface="Times New Roman" panose="02020603050405020304" pitchFamily="18" charset="0"/>
                <a:cs typeface="Times New Roman" panose="02020603050405020304" pitchFamily="18" charset="0"/>
              </a:rPr>
              <a:t> </a:t>
            </a:r>
            <a:r>
              <a:rPr lang="en-US" sz="2800" b="1" baseline="30000" dirty="0">
                <a:solidFill>
                  <a:schemeClr val="accent3"/>
                </a:solidFill>
                <a:effectLst/>
                <a:latin typeface="Verdana" panose="020B0604030504040204" pitchFamily="34" charset="0"/>
                <a:ea typeface="Times New Roman" panose="02020603050405020304" pitchFamily="18" charset="0"/>
                <a:cs typeface="Times New Roman" panose="02020603050405020304" pitchFamily="18" charset="0"/>
              </a:rPr>
              <a:t>6</a:t>
            </a:r>
            <a:r>
              <a:rPr lang="en-US" sz="2800" dirty="0">
                <a:effectLst/>
                <a:latin typeface="Verdana" panose="020B0604030504040204" pitchFamily="34" charset="0"/>
                <a:ea typeface="Times New Roman" panose="02020603050405020304" pitchFamily="18" charset="0"/>
                <a:cs typeface="Times New Roman" panose="02020603050405020304" pitchFamily="18" charset="0"/>
              </a:rPr>
              <a:t>But now, by dying to what once bound us, we have been released from the law so that we serve in the new way of the Spirit, and not in the old way of the written code. </a:t>
            </a:r>
            <a:r>
              <a:rPr lang="en-US" sz="2800" dirty="0">
                <a:effectLst/>
              </a:rPr>
              <a:t> </a:t>
            </a:r>
            <a:endParaRPr lang="en-US" sz="2800" dirty="0">
              <a:effectLst/>
              <a:latin typeface="Times New Roman" panose="02020603050405020304" pitchFamily="18" charset="0"/>
              <a:ea typeface="Times New Roman" panose="02020603050405020304" pitchFamily="18" charset="0"/>
            </a:endParaRPr>
          </a:p>
        </p:txBody>
      </p:sp>
      <p:cxnSp>
        <p:nvCxnSpPr>
          <p:cNvPr id="5" name="Straight Connector 4">
            <a:extLst>
              <a:ext uri="{FF2B5EF4-FFF2-40B4-BE49-F238E27FC236}">
                <a16:creationId xmlns:a16="http://schemas.microsoft.com/office/drawing/2014/main" id="{169406F9-01DE-BAE3-8F33-A9F19A39F2D9}"/>
              </a:ext>
            </a:extLst>
          </p:cNvPr>
          <p:cNvCxnSpPr/>
          <p:nvPr/>
        </p:nvCxnSpPr>
        <p:spPr>
          <a:xfrm>
            <a:off x="3804557" y="1779815"/>
            <a:ext cx="4278086" cy="0"/>
          </a:xfrm>
          <a:prstGeom prst="line">
            <a:avLst/>
          </a:prstGeom>
          <a:ln w="28575"/>
        </p:spPr>
        <p:style>
          <a:lnRef idx="1">
            <a:schemeClr val="accent2"/>
          </a:lnRef>
          <a:fillRef idx="0">
            <a:schemeClr val="accent2"/>
          </a:fillRef>
          <a:effectRef idx="0">
            <a:schemeClr val="accent2"/>
          </a:effectRef>
          <a:fontRef idx="minor">
            <a:schemeClr val="tx1"/>
          </a:fontRef>
        </p:style>
      </p:cxnSp>
      <p:cxnSp>
        <p:nvCxnSpPr>
          <p:cNvPr id="6" name="Straight Connector 5">
            <a:extLst>
              <a:ext uri="{FF2B5EF4-FFF2-40B4-BE49-F238E27FC236}">
                <a16:creationId xmlns:a16="http://schemas.microsoft.com/office/drawing/2014/main" id="{D177917F-D597-557E-9A7D-BDF99B79C20F}"/>
              </a:ext>
            </a:extLst>
          </p:cNvPr>
          <p:cNvCxnSpPr>
            <a:cxnSpLocks/>
          </p:cNvCxnSpPr>
          <p:nvPr/>
        </p:nvCxnSpPr>
        <p:spPr>
          <a:xfrm>
            <a:off x="5900052" y="4332515"/>
            <a:ext cx="5121734" cy="0"/>
          </a:xfrm>
          <a:prstGeom prst="line">
            <a:avLst/>
          </a:prstGeom>
          <a:ln w="28575"/>
        </p:spPr>
        <p:style>
          <a:lnRef idx="1">
            <a:schemeClr val="accent2"/>
          </a:lnRef>
          <a:fillRef idx="0">
            <a:schemeClr val="accent2"/>
          </a:fillRef>
          <a:effectRef idx="0">
            <a:schemeClr val="accent2"/>
          </a:effectRef>
          <a:fontRef idx="minor">
            <a:schemeClr val="tx1"/>
          </a:fontRef>
        </p:style>
      </p:cxnSp>
      <p:cxnSp>
        <p:nvCxnSpPr>
          <p:cNvPr id="8" name="Straight Connector 7">
            <a:extLst>
              <a:ext uri="{FF2B5EF4-FFF2-40B4-BE49-F238E27FC236}">
                <a16:creationId xmlns:a16="http://schemas.microsoft.com/office/drawing/2014/main" id="{EB677DAD-7E19-368D-6CE9-81B9C1BFF971}"/>
              </a:ext>
            </a:extLst>
          </p:cNvPr>
          <p:cNvCxnSpPr>
            <a:cxnSpLocks/>
          </p:cNvCxnSpPr>
          <p:nvPr/>
        </p:nvCxnSpPr>
        <p:spPr>
          <a:xfrm>
            <a:off x="451751" y="4746172"/>
            <a:ext cx="1279078" cy="0"/>
          </a:xfrm>
          <a:prstGeom prst="line">
            <a:avLst/>
          </a:prstGeom>
          <a:ln w="28575"/>
        </p:spPr>
        <p:style>
          <a:lnRef idx="1">
            <a:schemeClr val="accent2"/>
          </a:lnRef>
          <a:fillRef idx="0">
            <a:schemeClr val="accent2"/>
          </a:fillRef>
          <a:effectRef idx="0">
            <a:schemeClr val="accent2"/>
          </a:effectRef>
          <a:fontRef idx="minor">
            <a:schemeClr val="tx1"/>
          </a:fontRef>
        </p:style>
      </p:cxnSp>
      <p:sp>
        <p:nvSpPr>
          <p:cNvPr id="10" name="Content Placeholder 2">
            <a:extLst>
              <a:ext uri="{FF2B5EF4-FFF2-40B4-BE49-F238E27FC236}">
                <a16:creationId xmlns:a16="http://schemas.microsoft.com/office/drawing/2014/main" id="{63178281-83EF-FDDA-C329-92B93CB201CA}"/>
              </a:ext>
            </a:extLst>
          </p:cNvPr>
          <p:cNvSpPr txBox="1">
            <a:spLocks/>
          </p:cNvSpPr>
          <p:nvPr/>
        </p:nvSpPr>
        <p:spPr>
          <a:xfrm>
            <a:off x="391891" y="1849340"/>
            <a:ext cx="11234054" cy="1417606"/>
          </a:xfrm>
          <a:prstGeom prst="rect">
            <a:avLst/>
          </a:prstGeom>
          <a:solidFill>
            <a:srgbClr val="0E3846"/>
          </a:solidFill>
          <a:ln>
            <a:solidFill>
              <a:schemeClr val="tx1"/>
            </a:solidFill>
          </a:ln>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a:lstStyle>
          <a:p>
            <a:pPr marL="0" indent="0">
              <a:spcBef>
                <a:spcPts val="0"/>
              </a:spcBef>
              <a:buFont typeface="Wingdings 3" charset="2"/>
              <a:buNone/>
            </a:pPr>
            <a:r>
              <a:rPr lang="en-US" sz="2700" b="1" baseline="30000" dirty="0">
                <a:solidFill>
                  <a:srgbClr val="FFC000"/>
                </a:solidFill>
                <a:latin typeface="Verdana" panose="020B0604030504040204" pitchFamily="34" charset="0"/>
                <a:ea typeface="Times New Roman" panose="02020603050405020304" pitchFamily="18" charset="0"/>
              </a:rPr>
              <a:t>6:11</a:t>
            </a:r>
            <a:r>
              <a:rPr lang="en-US" sz="2700" b="1" baseline="30000" dirty="0">
                <a:latin typeface="Verdana" panose="020B0604030504040204" pitchFamily="34" charset="0"/>
                <a:ea typeface="Times New Roman" panose="02020603050405020304" pitchFamily="18" charset="0"/>
              </a:rPr>
              <a:t>  </a:t>
            </a:r>
            <a:r>
              <a:rPr lang="en-US" sz="2700" dirty="0">
                <a:latin typeface="Verdana" panose="020B0604030504040204" pitchFamily="34" charset="0"/>
                <a:ea typeface="Times New Roman" panose="02020603050405020304" pitchFamily="18" charset="0"/>
              </a:rPr>
              <a:t>In the same way, count yourselves </a:t>
            </a:r>
            <a:r>
              <a:rPr lang="en-US" sz="2700" u="sng" dirty="0">
                <a:latin typeface="Verdana" panose="020B0604030504040204" pitchFamily="34" charset="0"/>
                <a:ea typeface="Times New Roman" panose="02020603050405020304" pitchFamily="18" charset="0"/>
              </a:rPr>
              <a:t>dead to sin</a:t>
            </a:r>
            <a:r>
              <a:rPr lang="en-US" sz="2700" dirty="0">
                <a:latin typeface="Verdana" panose="020B0604030504040204" pitchFamily="34" charset="0"/>
                <a:ea typeface="Times New Roman" panose="02020603050405020304" pitchFamily="18" charset="0"/>
              </a:rPr>
              <a:t> but alive to God in Christ Jesus. </a:t>
            </a:r>
            <a:endParaRPr lang="en-US" sz="2700" dirty="0">
              <a:latin typeface="Times New Roman" panose="02020603050405020304" pitchFamily="18" charset="0"/>
              <a:ea typeface="Times New Roman" panose="02020603050405020304" pitchFamily="18" charset="0"/>
            </a:endParaRPr>
          </a:p>
        </p:txBody>
      </p:sp>
      <p:sp>
        <p:nvSpPr>
          <p:cNvPr id="11" name="Content Placeholder 2">
            <a:extLst>
              <a:ext uri="{FF2B5EF4-FFF2-40B4-BE49-F238E27FC236}">
                <a16:creationId xmlns:a16="http://schemas.microsoft.com/office/drawing/2014/main" id="{52507A9D-D404-330B-F415-18046A29487F}"/>
              </a:ext>
            </a:extLst>
          </p:cNvPr>
          <p:cNvSpPr txBox="1">
            <a:spLocks/>
          </p:cNvSpPr>
          <p:nvPr/>
        </p:nvSpPr>
        <p:spPr>
          <a:xfrm>
            <a:off x="408218" y="4805062"/>
            <a:ext cx="11234054" cy="1417606"/>
          </a:xfrm>
          <a:prstGeom prst="rect">
            <a:avLst/>
          </a:prstGeom>
          <a:solidFill>
            <a:srgbClr val="0E3846"/>
          </a:solidFill>
          <a:ln>
            <a:solidFill>
              <a:schemeClr val="tx1"/>
            </a:solidFill>
          </a:ln>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a:lstStyle>
          <a:p>
            <a:pPr marL="0" indent="0">
              <a:spcBef>
                <a:spcPts val="0"/>
              </a:spcBef>
              <a:buFont typeface="Wingdings 3" charset="2"/>
              <a:buNone/>
            </a:pPr>
            <a:r>
              <a:rPr lang="en-US" sz="2700" b="1" baseline="30000" dirty="0">
                <a:solidFill>
                  <a:srgbClr val="FFC000"/>
                </a:solidFill>
                <a:latin typeface="Verdana" panose="020B0604030504040204" pitchFamily="34" charset="0"/>
                <a:ea typeface="Times New Roman" panose="02020603050405020304" pitchFamily="18" charset="0"/>
              </a:rPr>
              <a:t>6:18</a:t>
            </a:r>
            <a:r>
              <a:rPr lang="en-US" sz="2700" b="1" baseline="30000" dirty="0">
                <a:latin typeface="Verdana" panose="020B0604030504040204" pitchFamily="34" charset="0"/>
                <a:ea typeface="Times New Roman" panose="02020603050405020304" pitchFamily="18" charset="0"/>
              </a:rPr>
              <a:t>  </a:t>
            </a:r>
            <a:r>
              <a:rPr lang="en-US" sz="2700" dirty="0">
                <a:latin typeface="Verdana" panose="020B0604030504040204" pitchFamily="34" charset="0"/>
                <a:ea typeface="Times New Roman" panose="02020603050405020304" pitchFamily="18" charset="0"/>
              </a:rPr>
              <a:t>You have been </a:t>
            </a:r>
            <a:r>
              <a:rPr lang="en-US" sz="2700" u="sng" dirty="0">
                <a:latin typeface="Verdana" panose="020B0604030504040204" pitchFamily="34" charset="0"/>
                <a:ea typeface="Times New Roman" panose="02020603050405020304" pitchFamily="18" charset="0"/>
              </a:rPr>
              <a:t>set free from sin</a:t>
            </a:r>
            <a:r>
              <a:rPr lang="en-US" sz="2700" dirty="0">
                <a:latin typeface="Verdana" panose="020B0604030504040204" pitchFamily="34" charset="0"/>
                <a:ea typeface="Times New Roman" panose="02020603050405020304" pitchFamily="18" charset="0"/>
              </a:rPr>
              <a:t>. </a:t>
            </a:r>
            <a:endParaRPr lang="en-US" sz="2700"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9586951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872C56-C33A-D34E-9BD4-EF9E546825C9}"/>
              </a:ext>
            </a:extLst>
          </p:cNvPr>
          <p:cNvSpPr>
            <a:spLocks noGrp="1"/>
          </p:cNvSpPr>
          <p:nvPr>
            <p:ph type="title"/>
          </p:nvPr>
        </p:nvSpPr>
        <p:spPr>
          <a:xfrm>
            <a:off x="839540" y="373224"/>
            <a:ext cx="6573720" cy="666398"/>
          </a:xfrm>
        </p:spPr>
        <p:txBody>
          <a:bodyPr/>
          <a:lstStyle/>
          <a:p>
            <a:r>
              <a:rPr lang="en-US" sz="3200" dirty="0"/>
              <a:t>Romans 7	</a:t>
            </a:r>
            <a:r>
              <a:rPr lang="en-US" sz="3200" dirty="0">
                <a:solidFill>
                  <a:srgbClr val="00B0F0"/>
                </a:solidFill>
              </a:rPr>
              <a:t>(1984 NIV)	</a:t>
            </a:r>
          </a:p>
        </p:txBody>
      </p:sp>
      <p:sp>
        <p:nvSpPr>
          <p:cNvPr id="3" name="Content Placeholder 2">
            <a:extLst>
              <a:ext uri="{FF2B5EF4-FFF2-40B4-BE49-F238E27FC236}">
                <a16:creationId xmlns:a16="http://schemas.microsoft.com/office/drawing/2014/main" id="{C6C8C1A6-6F6F-6F44-AE58-8DB8CB9A6318}"/>
              </a:ext>
            </a:extLst>
          </p:cNvPr>
          <p:cNvSpPr>
            <a:spLocks noGrp="1"/>
          </p:cNvSpPr>
          <p:nvPr>
            <p:ph idx="1"/>
          </p:nvPr>
        </p:nvSpPr>
        <p:spPr>
          <a:xfrm>
            <a:off x="376935" y="1290453"/>
            <a:ext cx="10964000" cy="4932215"/>
          </a:xfrm>
        </p:spPr>
        <p:txBody>
          <a:bodyPr>
            <a:noAutofit/>
          </a:bodyPr>
          <a:lstStyle/>
          <a:p>
            <a:pPr marL="0" indent="0">
              <a:buNone/>
            </a:pPr>
            <a:r>
              <a:rPr lang="en-US" sz="2800" b="1" baseline="30000" dirty="0">
                <a:solidFill>
                  <a:schemeClr val="accent3"/>
                </a:solidFill>
                <a:effectLst/>
                <a:latin typeface="Verdana" panose="020B0604030504040204" pitchFamily="34" charset="0"/>
                <a:ea typeface="Times New Roman" panose="02020603050405020304" pitchFamily="18" charset="0"/>
                <a:cs typeface="Times New Roman" panose="02020603050405020304" pitchFamily="18" charset="0"/>
              </a:rPr>
              <a:t>4</a:t>
            </a:r>
            <a:r>
              <a:rPr lang="en-US" sz="2800" b="1" baseline="30000" dirty="0">
                <a:effectLst/>
                <a:latin typeface="Verdana" panose="020B0604030504040204" pitchFamily="34" charset="0"/>
                <a:ea typeface="Times New Roman" panose="02020603050405020304" pitchFamily="18" charset="0"/>
                <a:cs typeface="Times New Roman" panose="02020603050405020304" pitchFamily="18" charset="0"/>
              </a:rPr>
              <a:t> </a:t>
            </a:r>
            <a:r>
              <a:rPr lang="en-US" sz="2800" dirty="0">
                <a:effectLst/>
                <a:latin typeface="Verdana" panose="020B0604030504040204" pitchFamily="34" charset="0"/>
                <a:ea typeface="Times New Roman" panose="02020603050405020304" pitchFamily="18" charset="0"/>
                <a:cs typeface="Times New Roman" panose="02020603050405020304" pitchFamily="18" charset="0"/>
              </a:rPr>
              <a:t>So, my brothers, you also died to the law through the body of Christ, that you might belong to another, to him who was raised from the dead, in order that we might bear fruit to God.</a:t>
            </a:r>
            <a:r>
              <a:rPr lang="en-US" sz="2800" b="1" baseline="30000" dirty="0">
                <a:effectLst/>
                <a:latin typeface="Verdana" panose="020B0604030504040204" pitchFamily="34" charset="0"/>
                <a:ea typeface="Times New Roman" panose="02020603050405020304" pitchFamily="18" charset="0"/>
                <a:cs typeface="Times New Roman" panose="02020603050405020304" pitchFamily="18" charset="0"/>
              </a:rPr>
              <a:t> </a:t>
            </a:r>
            <a:r>
              <a:rPr lang="en-US" sz="2800" b="1" baseline="30000" dirty="0">
                <a:solidFill>
                  <a:schemeClr val="accent3"/>
                </a:solidFill>
                <a:effectLst/>
                <a:latin typeface="Verdana" panose="020B0604030504040204" pitchFamily="34" charset="0"/>
                <a:ea typeface="Times New Roman" panose="02020603050405020304" pitchFamily="18" charset="0"/>
                <a:cs typeface="Times New Roman" panose="02020603050405020304" pitchFamily="18" charset="0"/>
              </a:rPr>
              <a:t>5 </a:t>
            </a:r>
            <a:r>
              <a:rPr lang="en-US" sz="2800" dirty="0">
                <a:effectLst/>
                <a:latin typeface="Verdana" panose="020B0604030504040204" pitchFamily="34" charset="0"/>
                <a:ea typeface="Times New Roman" panose="02020603050405020304" pitchFamily="18" charset="0"/>
                <a:cs typeface="Times New Roman" panose="02020603050405020304" pitchFamily="18" charset="0"/>
              </a:rPr>
              <a:t>For when we were controlled by the sinful nature, the sinful passions aroused by the law were at work in our bodies, so that we bore fruit for death.</a:t>
            </a:r>
            <a:r>
              <a:rPr lang="en-US" sz="2800" b="1" baseline="30000" dirty="0">
                <a:effectLst/>
                <a:latin typeface="Verdana" panose="020B0604030504040204" pitchFamily="34" charset="0"/>
                <a:ea typeface="Times New Roman" panose="02020603050405020304" pitchFamily="18" charset="0"/>
                <a:cs typeface="Times New Roman" panose="02020603050405020304" pitchFamily="18" charset="0"/>
              </a:rPr>
              <a:t> </a:t>
            </a:r>
            <a:r>
              <a:rPr lang="en-US" sz="2800" b="1" baseline="30000" dirty="0">
                <a:solidFill>
                  <a:schemeClr val="accent3"/>
                </a:solidFill>
                <a:effectLst/>
                <a:latin typeface="Verdana" panose="020B0604030504040204" pitchFamily="34" charset="0"/>
                <a:ea typeface="Times New Roman" panose="02020603050405020304" pitchFamily="18" charset="0"/>
                <a:cs typeface="Times New Roman" panose="02020603050405020304" pitchFamily="18" charset="0"/>
              </a:rPr>
              <a:t>6</a:t>
            </a:r>
            <a:r>
              <a:rPr lang="en-US" sz="2800" dirty="0">
                <a:effectLst/>
                <a:latin typeface="Verdana" panose="020B0604030504040204" pitchFamily="34" charset="0"/>
                <a:ea typeface="Times New Roman" panose="02020603050405020304" pitchFamily="18" charset="0"/>
                <a:cs typeface="Times New Roman" panose="02020603050405020304" pitchFamily="18" charset="0"/>
              </a:rPr>
              <a:t>But now, by dying to what once bound us, we have been released from the law so that we serve in the new way of the Spirit, and not in the old way of the written code. </a:t>
            </a:r>
            <a:r>
              <a:rPr lang="en-US" sz="2800" dirty="0">
                <a:effectLst/>
              </a:rPr>
              <a:t> </a:t>
            </a:r>
            <a:endParaRPr lang="en-US" sz="2800" dirty="0">
              <a:effectLst/>
              <a:latin typeface="Times New Roman" panose="02020603050405020304" pitchFamily="18" charset="0"/>
              <a:ea typeface="Times New Roman" panose="02020603050405020304" pitchFamily="18" charset="0"/>
            </a:endParaRPr>
          </a:p>
        </p:txBody>
      </p:sp>
      <p:cxnSp>
        <p:nvCxnSpPr>
          <p:cNvPr id="4" name="Straight Connector 3">
            <a:extLst>
              <a:ext uri="{FF2B5EF4-FFF2-40B4-BE49-F238E27FC236}">
                <a16:creationId xmlns:a16="http://schemas.microsoft.com/office/drawing/2014/main" id="{EF9A69E3-81A0-0EE0-28D5-F29A928808BD}"/>
              </a:ext>
            </a:extLst>
          </p:cNvPr>
          <p:cNvCxnSpPr>
            <a:cxnSpLocks/>
          </p:cNvCxnSpPr>
          <p:nvPr/>
        </p:nvCxnSpPr>
        <p:spPr>
          <a:xfrm>
            <a:off x="1616528" y="5176158"/>
            <a:ext cx="5551715" cy="0"/>
          </a:xfrm>
          <a:prstGeom prst="line">
            <a:avLst/>
          </a:prstGeom>
          <a:ln w="28575">
            <a:solidFill>
              <a:srgbClr val="00B0F0"/>
            </a:solidFill>
          </a:ln>
        </p:spPr>
        <p:style>
          <a:lnRef idx="1">
            <a:schemeClr val="accent2"/>
          </a:lnRef>
          <a:fillRef idx="0">
            <a:schemeClr val="accent2"/>
          </a:fillRef>
          <a:effectRef idx="0">
            <a:schemeClr val="accent2"/>
          </a:effectRef>
          <a:fontRef idx="minor">
            <a:schemeClr val="tx1"/>
          </a:fontRef>
        </p:style>
      </p:cxnSp>
    </p:spTree>
    <p:extLst>
      <p:ext uri="{BB962C8B-B14F-4D97-AF65-F5344CB8AC3E}">
        <p14:creationId xmlns:p14="http://schemas.microsoft.com/office/powerpoint/2010/main" val="3736626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872C56-C33A-D34E-9BD4-EF9E546825C9}"/>
              </a:ext>
            </a:extLst>
          </p:cNvPr>
          <p:cNvSpPr>
            <a:spLocks noGrp="1"/>
          </p:cNvSpPr>
          <p:nvPr>
            <p:ph type="title"/>
          </p:nvPr>
        </p:nvSpPr>
        <p:spPr>
          <a:xfrm>
            <a:off x="839540" y="373224"/>
            <a:ext cx="6573720" cy="666398"/>
          </a:xfrm>
        </p:spPr>
        <p:txBody>
          <a:bodyPr/>
          <a:lstStyle/>
          <a:p>
            <a:r>
              <a:rPr lang="en-US" sz="3200" dirty="0"/>
              <a:t>Romans 7	</a:t>
            </a:r>
            <a:r>
              <a:rPr lang="en-US" sz="3200" dirty="0">
                <a:solidFill>
                  <a:srgbClr val="00B0F0"/>
                </a:solidFill>
              </a:rPr>
              <a:t>(1984 NIV)	</a:t>
            </a:r>
          </a:p>
        </p:txBody>
      </p:sp>
      <p:sp>
        <p:nvSpPr>
          <p:cNvPr id="3" name="Content Placeholder 2">
            <a:extLst>
              <a:ext uri="{FF2B5EF4-FFF2-40B4-BE49-F238E27FC236}">
                <a16:creationId xmlns:a16="http://schemas.microsoft.com/office/drawing/2014/main" id="{C6C8C1A6-6F6F-6F44-AE58-8DB8CB9A6318}"/>
              </a:ext>
            </a:extLst>
          </p:cNvPr>
          <p:cNvSpPr>
            <a:spLocks noGrp="1"/>
          </p:cNvSpPr>
          <p:nvPr>
            <p:ph idx="1"/>
          </p:nvPr>
        </p:nvSpPr>
        <p:spPr>
          <a:xfrm>
            <a:off x="376935" y="1290453"/>
            <a:ext cx="10964000" cy="4932215"/>
          </a:xfrm>
        </p:spPr>
        <p:txBody>
          <a:bodyPr>
            <a:noAutofit/>
          </a:bodyPr>
          <a:lstStyle/>
          <a:p>
            <a:pPr marL="0" indent="0">
              <a:buNone/>
            </a:pPr>
            <a:r>
              <a:rPr lang="en-US" sz="2800" b="1" baseline="30000" dirty="0">
                <a:solidFill>
                  <a:schemeClr val="accent4">
                    <a:lumMod val="60000"/>
                    <a:lumOff val="40000"/>
                  </a:schemeClr>
                </a:solidFill>
                <a:effectLst/>
                <a:latin typeface="Verdana" panose="020B0604030504040204" pitchFamily="34" charset="0"/>
                <a:ea typeface="Times New Roman" panose="02020603050405020304" pitchFamily="18" charset="0"/>
                <a:cs typeface="Times New Roman" panose="02020603050405020304" pitchFamily="18" charset="0"/>
              </a:rPr>
              <a:t>4 </a:t>
            </a:r>
            <a:r>
              <a:rPr lang="en-US" sz="2800" dirty="0">
                <a:solidFill>
                  <a:schemeClr val="accent4">
                    <a:lumMod val="60000"/>
                    <a:lumOff val="40000"/>
                  </a:schemeClr>
                </a:solidFill>
                <a:effectLst/>
                <a:latin typeface="Verdana" panose="020B0604030504040204" pitchFamily="34" charset="0"/>
                <a:ea typeface="Times New Roman" panose="02020603050405020304" pitchFamily="18" charset="0"/>
                <a:cs typeface="Times New Roman" panose="02020603050405020304" pitchFamily="18" charset="0"/>
              </a:rPr>
              <a:t>So, my brothers, you also died to the law through the body of Christ, that you might belong to another, to him who was raised from the dead, in order that we might bear fruit to God.</a:t>
            </a:r>
            <a:r>
              <a:rPr lang="en-US" sz="2800" b="1" baseline="30000" dirty="0">
                <a:solidFill>
                  <a:schemeClr val="accent4">
                    <a:lumMod val="60000"/>
                    <a:lumOff val="40000"/>
                  </a:schemeClr>
                </a:solidFill>
                <a:effectLst/>
                <a:latin typeface="Verdana" panose="020B0604030504040204" pitchFamily="34" charset="0"/>
                <a:ea typeface="Times New Roman" panose="02020603050405020304" pitchFamily="18" charset="0"/>
                <a:cs typeface="Times New Roman" panose="02020603050405020304" pitchFamily="18" charset="0"/>
              </a:rPr>
              <a:t> </a:t>
            </a:r>
            <a:r>
              <a:rPr lang="en-US" sz="2800" b="1" baseline="30000" dirty="0">
                <a:solidFill>
                  <a:schemeClr val="accent3"/>
                </a:solidFill>
                <a:effectLst/>
                <a:latin typeface="Verdana" panose="020B0604030504040204" pitchFamily="34" charset="0"/>
                <a:ea typeface="Times New Roman" panose="02020603050405020304" pitchFamily="18" charset="0"/>
                <a:cs typeface="Times New Roman" panose="02020603050405020304" pitchFamily="18" charset="0"/>
              </a:rPr>
              <a:t>5 </a:t>
            </a:r>
            <a:r>
              <a:rPr lang="en-US" sz="2800" dirty="0">
                <a:solidFill>
                  <a:schemeClr val="accent4">
                    <a:lumMod val="60000"/>
                    <a:lumOff val="40000"/>
                  </a:schemeClr>
                </a:solidFill>
                <a:effectLst/>
                <a:latin typeface="Verdana" panose="020B0604030504040204" pitchFamily="34" charset="0"/>
                <a:ea typeface="Times New Roman" panose="02020603050405020304" pitchFamily="18" charset="0"/>
                <a:cs typeface="Times New Roman" panose="02020603050405020304" pitchFamily="18" charset="0"/>
              </a:rPr>
              <a:t>For when we were controlled by the sinful nature, </a:t>
            </a:r>
            <a:r>
              <a:rPr lang="en-US" sz="2800" dirty="0">
                <a:effectLst/>
                <a:latin typeface="Verdana" panose="020B0604030504040204" pitchFamily="34" charset="0"/>
                <a:ea typeface="Times New Roman" panose="02020603050405020304" pitchFamily="18" charset="0"/>
                <a:cs typeface="Times New Roman" panose="02020603050405020304" pitchFamily="18" charset="0"/>
              </a:rPr>
              <a:t>the sinful passions aroused by the law were at work in our bodies, so that we bore fruit for death.</a:t>
            </a:r>
            <a:r>
              <a:rPr lang="en-US" sz="2800" b="1" baseline="30000" dirty="0">
                <a:effectLst/>
                <a:latin typeface="Verdana" panose="020B0604030504040204" pitchFamily="34" charset="0"/>
                <a:ea typeface="Times New Roman" panose="02020603050405020304" pitchFamily="18" charset="0"/>
                <a:cs typeface="Times New Roman" panose="02020603050405020304" pitchFamily="18" charset="0"/>
              </a:rPr>
              <a:t> </a:t>
            </a:r>
            <a:r>
              <a:rPr lang="en-US" sz="2800" b="1" baseline="30000" dirty="0">
                <a:solidFill>
                  <a:schemeClr val="accent4">
                    <a:lumMod val="60000"/>
                    <a:lumOff val="40000"/>
                  </a:schemeClr>
                </a:solidFill>
                <a:effectLst/>
                <a:latin typeface="Verdana" panose="020B0604030504040204" pitchFamily="34" charset="0"/>
                <a:ea typeface="Times New Roman" panose="02020603050405020304" pitchFamily="18" charset="0"/>
                <a:cs typeface="Times New Roman" panose="02020603050405020304" pitchFamily="18" charset="0"/>
              </a:rPr>
              <a:t>6</a:t>
            </a:r>
            <a:r>
              <a:rPr lang="en-US" sz="2800" dirty="0">
                <a:solidFill>
                  <a:schemeClr val="accent4">
                    <a:lumMod val="60000"/>
                    <a:lumOff val="40000"/>
                  </a:schemeClr>
                </a:solidFill>
                <a:effectLst/>
                <a:latin typeface="Verdana" panose="020B0604030504040204" pitchFamily="34" charset="0"/>
                <a:ea typeface="Times New Roman" panose="02020603050405020304" pitchFamily="18" charset="0"/>
                <a:cs typeface="Times New Roman" panose="02020603050405020304" pitchFamily="18" charset="0"/>
              </a:rPr>
              <a:t>But now, by dying to what once bound us, we have been released from the law so that we serve in the new way of the Spirit, and not in the old way of the written code. </a:t>
            </a:r>
            <a:r>
              <a:rPr lang="en-US" sz="2800" dirty="0">
                <a:solidFill>
                  <a:schemeClr val="accent4">
                    <a:lumMod val="60000"/>
                    <a:lumOff val="40000"/>
                  </a:schemeClr>
                </a:solidFill>
                <a:effectLst/>
              </a:rPr>
              <a:t> </a:t>
            </a:r>
            <a:endParaRPr lang="en-US" sz="2800" dirty="0">
              <a:solidFill>
                <a:schemeClr val="accent4">
                  <a:lumMod val="60000"/>
                  <a:lumOff val="40000"/>
                </a:schemeClr>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568322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{32AFA091-DA1A-6B4B-814B-C52743ACC06D}tf10001062</Template>
  <TotalTime>46103</TotalTime>
  <Words>2213</Words>
  <Application>Microsoft Macintosh PowerPoint</Application>
  <PresentationFormat>Widescreen</PresentationFormat>
  <Paragraphs>106</Paragraphs>
  <Slides>28</Slides>
  <Notes>2</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28</vt:i4>
      </vt:variant>
    </vt:vector>
  </HeadingPairs>
  <TitlesOfParts>
    <vt:vector size="37" baseType="lpstr">
      <vt:lpstr>Arial</vt:lpstr>
      <vt:lpstr>Calibri</vt:lpstr>
      <vt:lpstr>Century Gothic</vt:lpstr>
      <vt:lpstr>Helvetica</vt:lpstr>
      <vt:lpstr>Raleway</vt:lpstr>
      <vt:lpstr>Times New Roman</vt:lpstr>
      <vt:lpstr>Verdana</vt:lpstr>
      <vt:lpstr>Wingdings 3</vt:lpstr>
      <vt:lpstr>Ion</vt:lpstr>
      <vt:lpstr>Romans  </vt:lpstr>
      <vt:lpstr>Why learn hermeneutics?</vt:lpstr>
      <vt:lpstr>Romans</vt:lpstr>
      <vt:lpstr>Romans Ch.6 – 7:6 </vt:lpstr>
      <vt:lpstr>Romans 7:1-6 </vt:lpstr>
      <vt:lpstr>Romans 7 (1984 NIV) </vt:lpstr>
      <vt:lpstr>Romans 7 (1984 NIV) </vt:lpstr>
      <vt:lpstr>Romans 7 (1984 NIV) </vt:lpstr>
      <vt:lpstr>Romans 7 (1984 NIV) </vt:lpstr>
      <vt:lpstr>Romans 7 (1984 NIV) </vt:lpstr>
      <vt:lpstr>Romans 7 (1984 NIV) </vt:lpstr>
      <vt:lpstr>Romans 7 (1984 NIV) </vt:lpstr>
      <vt:lpstr>Romans 7 (1984 NIV) </vt:lpstr>
      <vt:lpstr>PowerPoint Presentation</vt:lpstr>
      <vt:lpstr>PowerPoint Presentation</vt:lpstr>
      <vt:lpstr>Romans 7 (1984 NIV) </vt:lpstr>
      <vt:lpstr>Romans 7 (1984 NIV) </vt:lpstr>
      <vt:lpstr>Romans 7 (1984 NIV) </vt:lpstr>
      <vt:lpstr>Two views: Romans 7:14-25</vt:lpstr>
      <vt:lpstr>Romans 7-8  (1984 NIV) </vt:lpstr>
      <vt:lpstr>Two views: Romans 7:14-25</vt:lpstr>
      <vt:lpstr>Two views: Romans 7:14-25</vt:lpstr>
      <vt:lpstr>Two views: Romans 7:14-25</vt:lpstr>
      <vt:lpstr>Two views: Romans 7:14-25</vt:lpstr>
      <vt:lpstr>Two views: Romans 7:14-25</vt:lpstr>
      <vt:lpstr>Two views: Romans 7:14-25</vt:lpstr>
      <vt:lpstr>Boundaries for Questioning Salvation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Romans 1</dc:title>
  <dc:creator>deanna Stevens</dc:creator>
  <cp:lastModifiedBy>David Stevens</cp:lastModifiedBy>
  <cp:revision>527</cp:revision>
  <dcterms:created xsi:type="dcterms:W3CDTF">2020-04-24T17:03:55Z</dcterms:created>
  <dcterms:modified xsi:type="dcterms:W3CDTF">2023-05-21T11:56:23Z</dcterms:modified>
</cp:coreProperties>
</file>