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  <p:sldMasterId id="2147483967" r:id="rId6"/>
  </p:sldMasterIdLst>
  <p:notesMasterIdLst>
    <p:notesMasterId r:id="rId18"/>
  </p:notesMasterIdLst>
  <p:handoutMasterIdLst>
    <p:handoutMasterId r:id="rId19"/>
  </p:handoutMasterIdLst>
  <p:sldIdLst>
    <p:sldId id="6118" r:id="rId7"/>
    <p:sldId id="6161" r:id="rId8"/>
    <p:sldId id="6162" r:id="rId9"/>
    <p:sldId id="6163" r:id="rId10"/>
    <p:sldId id="6164" r:id="rId11"/>
    <p:sldId id="6165" r:id="rId12"/>
    <p:sldId id="6166" r:id="rId13"/>
    <p:sldId id="6167" r:id="rId14"/>
    <p:sldId id="6160" r:id="rId15"/>
    <p:sldId id="6114" r:id="rId16"/>
    <p:sldId id="6130" r:id="rId17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6118"/>
            <p14:sldId id="6161"/>
            <p14:sldId id="6162"/>
            <p14:sldId id="6163"/>
            <p14:sldId id="6164"/>
            <p14:sldId id="6165"/>
            <p14:sldId id="6166"/>
            <p14:sldId id="6167"/>
            <p14:sldId id="6160"/>
            <p14:sldId id="6114"/>
            <p14:sldId id="61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FF"/>
    <a:srgbClr val="FF40FF"/>
    <a:srgbClr val="F545BC"/>
    <a:srgbClr val="0DB079"/>
    <a:srgbClr val="005493"/>
    <a:srgbClr val="009193"/>
    <a:srgbClr val="941651"/>
    <a:srgbClr val="008F00"/>
    <a:srgbClr val="11B098"/>
    <a:srgbClr val="CD46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843" autoAdjust="0"/>
    <p:restoredTop sz="95493" autoAdjust="0"/>
  </p:normalViewPr>
  <p:slideViewPr>
    <p:cSldViewPr>
      <p:cViewPr varScale="1">
        <p:scale>
          <a:sx n="103" d="100"/>
          <a:sy n="103" d="100"/>
        </p:scale>
        <p:origin x="114" y="1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6/11/2023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9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909842-E1E6-4E45-A22C-74687541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248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			1	2	3	4	5	6	7	</a:t>
            </a:r>
          </a:p>
          <a:p>
            <a:r>
              <a:rPr lang="en-US" dirty="0"/>
              <a:t>		     |       |	     |       |       |       |       |      |       </a:t>
            </a:r>
          </a:p>
          <a:p>
            <a:endParaRPr lang="en-US" dirty="0"/>
          </a:p>
          <a:p>
            <a:r>
              <a:rPr lang="en-US" sz="3200" dirty="0"/>
              <a:t>1. Beginnings</a:t>
            </a:r>
          </a:p>
          <a:p>
            <a:r>
              <a:rPr lang="en-US" sz="3200" dirty="0"/>
              <a:t>2. Patriarchs</a:t>
            </a:r>
          </a:p>
          <a:p>
            <a:r>
              <a:rPr lang="en-US" sz="3200" dirty="0"/>
              <a:t>3. Sojourn / Conquest / Settlement</a:t>
            </a:r>
          </a:p>
          <a:p>
            <a:r>
              <a:rPr lang="en-US" sz="3200" dirty="0"/>
              <a:t>4. United Monarchy</a:t>
            </a:r>
          </a:p>
          <a:p>
            <a:r>
              <a:rPr lang="en-US" sz="3200" dirty="0"/>
              <a:t>5. Divided Monarchy</a:t>
            </a:r>
          </a:p>
          <a:p>
            <a:r>
              <a:rPr lang="en-US" sz="3200" dirty="0"/>
              <a:t>6. Exile</a:t>
            </a:r>
          </a:p>
          <a:p>
            <a:r>
              <a:rPr lang="en-US" sz="3200" dirty="0"/>
              <a:t>7. Return from Exile / Post-exilic Judaism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FE1D660-59DA-DF12-C413-DEBF6EBE19E0}"/>
              </a:ext>
            </a:extLst>
          </p:cNvPr>
          <p:cNvCxnSpPr>
            <a:cxnSpLocks/>
          </p:cNvCxnSpPr>
          <p:nvPr/>
        </p:nvCxnSpPr>
        <p:spPr>
          <a:xfrm>
            <a:off x="1447800" y="1066800"/>
            <a:ext cx="7391400" cy="0"/>
          </a:xfrm>
          <a:prstGeom prst="straightConnector1">
            <a:avLst/>
          </a:prstGeom>
          <a:ln w="1270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2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DDFBC7-6BBF-F623-5FEA-6C0A9D709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26" name="Picture 2" descr="Aquarium Fish Images - Free Download on Freepik">
            <a:extLst>
              <a:ext uri="{FF2B5EF4-FFF2-40B4-BE49-F238E27FC236}">
                <a16:creationId xmlns:a16="http://schemas.microsoft.com/office/drawing/2014/main" id="{59E2F211-7DF7-A823-DD08-7AF9D7B9FC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3" r="8097"/>
          <a:stretch/>
        </p:blipFill>
        <p:spPr bwMode="auto">
          <a:xfrm>
            <a:off x="300037" y="1495588"/>
            <a:ext cx="4512070" cy="307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750+ Fish Tank Pictures | Download Free Images on Unsplash">
            <a:extLst>
              <a:ext uri="{FF2B5EF4-FFF2-40B4-BE49-F238E27FC236}">
                <a16:creationId xmlns:a16="http://schemas.microsoft.com/office/drawing/2014/main" id="{62F136E1-0352-17AA-5A2C-C22F383874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94" t="4636"/>
          <a:stretch/>
        </p:blipFill>
        <p:spPr bwMode="auto">
          <a:xfrm>
            <a:off x="7413230" y="1371600"/>
            <a:ext cx="4512070" cy="390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45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1BDDF-FCD5-C0FC-2DB2-A51C2945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8" name="Graphic 7" descr="Man with solid fill">
            <a:extLst>
              <a:ext uri="{FF2B5EF4-FFF2-40B4-BE49-F238E27FC236}">
                <a16:creationId xmlns:a16="http://schemas.microsoft.com/office/drawing/2014/main" id="{34FC4BA7-AE37-30A8-7706-A9DE89C52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0627" y="2359603"/>
            <a:ext cx="1358604" cy="1358604"/>
          </a:xfrm>
          <a:prstGeom prst="rect">
            <a:avLst/>
          </a:prstGeom>
        </p:spPr>
      </p:pic>
      <p:pic>
        <p:nvPicPr>
          <p:cNvPr id="10" name="Graphic 9" descr="Woman with solid fill">
            <a:extLst>
              <a:ext uri="{FF2B5EF4-FFF2-40B4-BE49-F238E27FC236}">
                <a16:creationId xmlns:a16="http://schemas.microsoft.com/office/drawing/2014/main" id="{9FF8C884-25E1-138C-3C31-4906C25070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77118" y="2341727"/>
            <a:ext cx="1341239" cy="1341239"/>
          </a:xfrm>
          <a:prstGeom prst="rect">
            <a:avLst/>
          </a:prstGeom>
        </p:spPr>
      </p:pic>
      <p:pic>
        <p:nvPicPr>
          <p:cNvPr id="18" name="Graphic 17" descr="Man with solid fill">
            <a:extLst>
              <a:ext uri="{FF2B5EF4-FFF2-40B4-BE49-F238E27FC236}">
                <a16:creationId xmlns:a16="http://schemas.microsoft.com/office/drawing/2014/main" id="{E9E9E2C5-725C-F482-D403-B0677A601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8143" y="2343702"/>
            <a:ext cx="1341239" cy="1341239"/>
          </a:xfrm>
          <a:prstGeom prst="rect">
            <a:avLst/>
          </a:prstGeom>
        </p:spPr>
      </p:pic>
      <p:pic>
        <p:nvPicPr>
          <p:cNvPr id="24" name="Graphic 23" descr="Woman with solid fill">
            <a:extLst>
              <a:ext uri="{FF2B5EF4-FFF2-40B4-BE49-F238E27FC236}">
                <a16:creationId xmlns:a16="http://schemas.microsoft.com/office/drawing/2014/main" id="{54B49E12-CF99-A586-8ED0-A28BAE56F5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70009" y="2355138"/>
            <a:ext cx="1341239" cy="1341239"/>
          </a:xfrm>
          <a:prstGeom prst="rect">
            <a:avLst/>
          </a:prstGeom>
        </p:spPr>
      </p:pic>
      <p:pic>
        <p:nvPicPr>
          <p:cNvPr id="27" name="Graphic 26" descr="Woman with solid fill">
            <a:extLst>
              <a:ext uri="{FF2B5EF4-FFF2-40B4-BE49-F238E27FC236}">
                <a16:creationId xmlns:a16="http://schemas.microsoft.com/office/drawing/2014/main" id="{57EDF0A4-5DC2-787C-A8F6-5AA4F9F5E8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48688" y="2370394"/>
            <a:ext cx="1341239" cy="1341239"/>
          </a:xfrm>
          <a:prstGeom prst="rect">
            <a:avLst/>
          </a:prstGeom>
        </p:spPr>
      </p:pic>
      <p:pic>
        <p:nvPicPr>
          <p:cNvPr id="3" name="Graphic 2" descr="Man and woman with solid fill">
            <a:extLst>
              <a:ext uri="{FF2B5EF4-FFF2-40B4-BE49-F238E27FC236}">
                <a16:creationId xmlns:a16="http://schemas.microsoft.com/office/drawing/2014/main" id="{97085D28-F2C9-2ED2-EBF4-9FA73078DA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86357" y="2289459"/>
            <a:ext cx="1546287" cy="1546287"/>
          </a:xfrm>
          <a:prstGeom prst="rect">
            <a:avLst/>
          </a:prstGeom>
        </p:spPr>
      </p:pic>
      <p:pic>
        <p:nvPicPr>
          <p:cNvPr id="4" name="Graphic 3" descr="Man and woman with solid fill">
            <a:extLst>
              <a:ext uri="{FF2B5EF4-FFF2-40B4-BE49-F238E27FC236}">
                <a16:creationId xmlns:a16="http://schemas.microsoft.com/office/drawing/2014/main" id="{BE5B7138-73D6-3B6F-5EB2-70FC16E251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71263" y="2252613"/>
            <a:ext cx="1546287" cy="1546287"/>
          </a:xfrm>
          <a:prstGeom prst="rect">
            <a:avLst/>
          </a:prstGeom>
        </p:spPr>
      </p:pic>
      <p:pic>
        <p:nvPicPr>
          <p:cNvPr id="5" name="Graphic 4" descr="Man and woman with solid fill">
            <a:extLst>
              <a:ext uri="{FF2B5EF4-FFF2-40B4-BE49-F238E27FC236}">
                <a16:creationId xmlns:a16="http://schemas.microsoft.com/office/drawing/2014/main" id="{E551C394-55D2-5858-DAE2-260278F4DD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57990" y="2265761"/>
            <a:ext cx="1546287" cy="1546287"/>
          </a:xfrm>
          <a:prstGeom prst="rect">
            <a:avLst/>
          </a:prstGeom>
        </p:spPr>
      </p:pic>
      <p:pic>
        <p:nvPicPr>
          <p:cNvPr id="6" name="Graphic 5" descr="Children with solid fill">
            <a:extLst>
              <a:ext uri="{FF2B5EF4-FFF2-40B4-BE49-F238E27FC236}">
                <a16:creationId xmlns:a16="http://schemas.microsoft.com/office/drawing/2014/main" id="{1C995B51-836E-5BAB-B990-3A60D4331D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72383" y="3581400"/>
            <a:ext cx="1281742" cy="1281742"/>
          </a:xfrm>
          <a:prstGeom prst="rect">
            <a:avLst/>
          </a:prstGeom>
        </p:spPr>
      </p:pic>
      <p:pic>
        <p:nvPicPr>
          <p:cNvPr id="7" name="Graphic 6" descr="Children with solid fill">
            <a:extLst>
              <a:ext uri="{FF2B5EF4-FFF2-40B4-BE49-F238E27FC236}">
                <a16:creationId xmlns:a16="http://schemas.microsoft.com/office/drawing/2014/main" id="{6C176C78-0BD9-DA72-696A-E3BB4B9E66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853176" y="3581400"/>
            <a:ext cx="1281742" cy="1281742"/>
          </a:xfrm>
          <a:prstGeom prst="rect">
            <a:avLst/>
          </a:prstGeom>
        </p:spPr>
      </p:pic>
      <p:pic>
        <p:nvPicPr>
          <p:cNvPr id="9" name="Graphic 8" descr="Children with solid fill">
            <a:extLst>
              <a:ext uri="{FF2B5EF4-FFF2-40B4-BE49-F238E27FC236}">
                <a16:creationId xmlns:a16="http://schemas.microsoft.com/office/drawing/2014/main" id="{4F746C6F-B98D-F31F-7402-D9C207E1E8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79310" y="3581400"/>
            <a:ext cx="1281742" cy="1281742"/>
          </a:xfrm>
          <a:prstGeom prst="rect">
            <a:avLst/>
          </a:prstGeom>
        </p:spPr>
      </p:pic>
      <p:pic>
        <p:nvPicPr>
          <p:cNvPr id="11" name="Graphic 10" descr="Children with solid fill">
            <a:extLst>
              <a:ext uri="{FF2B5EF4-FFF2-40B4-BE49-F238E27FC236}">
                <a16:creationId xmlns:a16="http://schemas.microsoft.com/office/drawing/2014/main" id="{5FD25505-4A74-F693-99F6-513C15416A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342319" y="3621927"/>
            <a:ext cx="1281742" cy="1281742"/>
          </a:xfrm>
          <a:prstGeom prst="rect">
            <a:avLst/>
          </a:prstGeom>
        </p:spPr>
      </p:pic>
      <p:pic>
        <p:nvPicPr>
          <p:cNvPr id="12" name="Graphic 11" descr="Man and woman with solid fill">
            <a:extLst>
              <a:ext uri="{FF2B5EF4-FFF2-40B4-BE49-F238E27FC236}">
                <a16:creationId xmlns:a16="http://schemas.microsoft.com/office/drawing/2014/main" id="{667D5C51-C606-6B9E-86D4-06F4BC7110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51603" y="2249249"/>
            <a:ext cx="1546287" cy="1546287"/>
          </a:xfrm>
          <a:prstGeom prst="rect">
            <a:avLst/>
          </a:prstGeom>
        </p:spPr>
      </p:pic>
      <p:pic>
        <p:nvPicPr>
          <p:cNvPr id="13" name="Graphic 12" descr="Man and woman with solid fill">
            <a:extLst>
              <a:ext uri="{FF2B5EF4-FFF2-40B4-BE49-F238E27FC236}">
                <a16:creationId xmlns:a16="http://schemas.microsoft.com/office/drawing/2014/main" id="{1F34D9B8-92BC-BE2D-FB8A-64461D9B4D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92683" y="2256121"/>
            <a:ext cx="1546287" cy="1546287"/>
          </a:xfrm>
          <a:prstGeom prst="rect">
            <a:avLst/>
          </a:prstGeom>
        </p:spPr>
      </p:pic>
      <p:pic>
        <p:nvPicPr>
          <p:cNvPr id="19" name="Graphic 18" descr="Children with solid fill">
            <a:extLst>
              <a:ext uri="{FF2B5EF4-FFF2-40B4-BE49-F238E27FC236}">
                <a16:creationId xmlns:a16="http://schemas.microsoft.com/office/drawing/2014/main" id="{3A3D349B-9FB7-F050-646B-BF13341F7A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24955" y="3543185"/>
            <a:ext cx="1281742" cy="1281742"/>
          </a:xfrm>
          <a:prstGeom prst="rect">
            <a:avLst/>
          </a:prstGeom>
        </p:spPr>
      </p:pic>
      <p:pic>
        <p:nvPicPr>
          <p:cNvPr id="15" name="Graphic 14" descr="Man with solid fill">
            <a:extLst>
              <a:ext uri="{FF2B5EF4-FFF2-40B4-BE49-F238E27FC236}">
                <a16:creationId xmlns:a16="http://schemas.microsoft.com/office/drawing/2014/main" id="{B05EAF94-3BD8-9B70-62EF-4E796B6F820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73989" y="312991"/>
            <a:ext cx="1750759" cy="1750759"/>
          </a:xfrm>
          <a:prstGeom prst="rect">
            <a:avLst/>
          </a:prstGeom>
        </p:spPr>
      </p:pic>
      <p:pic>
        <p:nvPicPr>
          <p:cNvPr id="16" name="Graphic 15" descr="Woman with solid fill">
            <a:extLst>
              <a:ext uri="{FF2B5EF4-FFF2-40B4-BE49-F238E27FC236}">
                <a16:creationId xmlns:a16="http://schemas.microsoft.com/office/drawing/2014/main" id="{CDE956AA-B7A7-665B-72F9-7C7A27E003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22312" y="723498"/>
            <a:ext cx="1341239" cy="1341239"/>
          </a:xfrm>
          <a:prstGeom prst="rect">
            <a:avLst/>
          </a:pr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80953653-CEDC-78D0-D5FE-A4142D31F0F2}"/>
              </a:ext>
            </a:extLst>
          </p:cNvPr>
          <p:cNvSpPr/>
          <p:nvPr/>
        </p:nvSpPr>
        <p:spPr>
          <a:xfrm>
            <a:off x="3409136" y="2209800"/>
            <a:ext cx="693855" cy="1645437"/>
          </a:xfrm>
          <a:prstGeom prst="ellipse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1488D862-7E13-6D91-87CF-BC314E38418C}"/>
              </a:ext>
            </a:extLst>
          </p:cNvPr>
          <p:cNvSpPr/>
          <p:nvPr/>
        </p:nvSpPr>
        <p:spPr>
          <a:xfrm>
            <a:off x="4189959" y="3739918"/>
            <a:ext cx="425277" cy="979199"/>
          </a:xfrm>
          <a:prstGeom prst="ellipse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29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909842-E1E6-4E45-A22C-74687541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477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1. Beginnings</a:t>
            </a:r>
            <a:br>
              <a:rPr lang="en-US" dirty="0">
                <a:solidFill>
                  <a:srgbClr val="FFC000"/>
                </a:solidFill>
              </a:rPr>
            </a:br>
            <a:r>
              <a:rPr lang="en-US" dirty="0"/>
              <a:t>	Genesis 1-10</a:t>
            </a:r>
          </a:p>
          <a:p>
            <a:r>
              <a:rPr lang="en-US" dirty="0"/>
              <a:t>		</a:t>
            </a:r>
            <a:r>
              <a:rPr lang="en-US" i="1" dirty="0"/>
              <a:t>(First Part of Genesis)</a:t>
            </a:r>
          </a:p>
        </p:txBody>
      </p:sp>
    </p:spTree>
    <p:extLst>
      <p:ext uri="{BB962C8B-B14F-4D97-AF65-F5344CB8AC3E}">
        <p14:creationId xmlns:p14="http://schemas.microsoft.com/office/powerpoint/2010/main" val="403698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909842-E1E6-4E45-A22C-74687541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477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2. Patriarchs</a:t>
            </a:r>
          </a:p>
          <a:p>
            <a:r>
              <a:rPr lang="en-US" dirty="0"/>
              <a:t>		Genesis 11 to Exodus 14</a:t>
            </a:r>
          </a:p>
          <a:p>
            <a:r>
              <a:rPr lang="en-US" dirty="0"/>
              <a:t>		</a:t>
            </a:r>
            <a:r>
              <a:rPr lang="en-US" i="1" dirty="0"/>
              <a:t>(Most of Genesis and first part of Exodus)</a:t>
            </a:r>
          </a:p>
        </p:txBody>
      </p:sp>
    </p:spTree>
    <p:extLst>
      <p:ext uri="{BB962C8B-B14F-4D97-AF65-F5344CB8AC3E}">
        <p14:creationId xmlns:p14="http://schemas.microsoft.com/office/powerpoint/2010/main" val="310417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909842-E1E6-4E45-A22C-74687541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477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3. Sojourn / Conquest / Settlement</a:t>
            </a:r>
          </a:p>
          <a:p>
            <a:pPr marL="640080" indent="0"/>
            <a:r>
              <a:rPr lang="en-US" dirty="0"/>
              <a:t>Exodus 15-40, Leviticus, Numbers, Deuteronomy, Joshua, Judges, Ruth</a:t>
            </a:r>
          </a:p>
          <a:p>
            <a:pPr marL="640080" indent="0"/>
            <a:r>
              <a:rPr lang="en-US" i="1" dirty="0"/>
              <a:t>(Most of Exodus to the end of Ruth)</a:t>
            </a:r>
          </a:p>
        </p:txBody>
      </p:sp>
    </p:spTree>
    <p:extLst>
      <p:ext uri="{BB962C8B-B14F-4D97-AF65-F5344CB8AC3E}">
        <p14:creationId xmlns:p14="http://schemas.microsoft.com/office/powerpoint/2010/main" val="28060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909842-E1E6-4E45-A22C-74687541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477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4. United Monarchy</a:t>
            </a:r>
          </a:p>
          <a:p>
            <a:pPr marL="640080" indent="0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and 2</a:t>
            </a:r>
            <a:r>
              <a:rPr lang="en-US" baseline="30000" dirty="0"/>
              <a:t>nd</a:t>
            </a:r>
            <a:r>
              <a:rPr lang="en-US" dirty="0"/>
              <a:t> Samuel, 1</a:t>
            </a:r>
            <a:r>
              <a:rPr lang="en-US" baseline="30000" dirty="0"/>
              <a:t>st</a:t>
            </a:r>
            <a:r>
              <a:rPr lang="en-US" dirty="0"/>
              <a:t> Kings 1-11, 1</a:t>
            </a:r>
            <a:r>
              <a:rPr lang="en-US" baseline="30000" dirty="0"/>
              <a:t>st</a:t>
            </a:r>
            <a:r>
              <a:rPr lang="en-US" dirty="0"/>
              <a:t> Chronicles, </a:t>
            </a:r>
            <a:br>
              <a:rPr lang="en-US" dirty="0"/>
            </a:b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 Chronicles 1-9</a:t>
            </a:r>
          </a:p>
          <a:p>
            <a:pPr marL="640080" indent="0"/>
            <a:r>
              <a:rPr lang="en-US" i="1" dirty="0"/>
              <a:t>(1</a:t>
            </a:r>
            <a:r>
              <a:rPr lang="en-US" i="1" baseline="30000" dirty="0"/>
              <a:t>st</a:t>
            </a:r>
            <a:r>
              <a:rPr lang="en-US" i="1" dirty="0"/>
              <a:t> and 2</a:t>
            </a:r>
            <a:r>
              <a:rPr lang="en-US" i="1" baseline="30000" dirty="0"/>
              <a:t>nd</a:t>
            </a:r>
            <a:r>
              <a:rPr lang="en-US" i="1" dirty="0"/>
              <a:t> Samuel, first part of 1</a:t>
            </a:r>
            <a:r>
              <a:rPr lang="en-US" i="1" baseline="30000" dirty="0"/>
              <a:t>st</a:t>
            </a:r>
            <a:r>
              <a:rPr lang="en-US" i="1" dirty="0"/>
              <a:t> Kings, 1</a:t>
            </a:r>
            <a:r>
              <a:rPr lang="en-US" i="1" baseline="30000" dirty="0"/>
              <a:t>st</a:t>
            </a:r>
            <a:r>
              <a:rPr lang="en-US" i="1" dirty="0"/>
              <a:t> Chronicles, first part of 2</a:t>
            </a:r>
            <a:r>
              <a:rPr lang="en-US" i="1" baseline="30000" dirty="0"/>
              <a:t>nd</a:t>
            </a:r>
            <a:r>
              <a:rPr lang="en-US" i="1" dirty="0"/>
              <a:t> Chronicles)</a:t>
            </a:r>
          </a:p>
        </p:txBody>
      </p:sp>
    </p:spTree>
    <p:extLst>
      <p:ext uri="{BB962C8B-B14F-4D97-AF65-F5344CB8AC3E}">
        <p14:creationId xmlns:p14="http://schemas.microsoft.com/office/powerpoint/2010/main" val="77418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909842-E1E6-4E45-A22C-74687541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477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5. Divided Monarchy</a:t>
            </a:r>
          </a:p>
          <a:p>
            <a:pPr marL="640080" indent="0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Kings 12-25, 2</a:t>
            </a:r>
            <a:r>
              <a:rPr lang="en-US" baseline="30000" dirty="0"/>
              <a:t>nd</a:t>
            </a:r>
            <a:r>
              <a:rPr lang="en-US" dirty="0"/>
              <a:t> Kings 1-16, 2 Chronicles 10-36</a:t>
            </a:r>
          </a:p>
          <a:p>
            <a:pPr marL="640080" indent="0"/>
            <a:r>
              <a:rPr lang="en-US" i="1" dirty="0"/>
              <a:t>(Second half of 1</a:t>
            </a:r>
            <a:r>
              <a:rPr lang="en-US" i="1" baseline="30000" dirty="0"/>
              <a:t>st</a:t>
            </a:r>
            <a:r>
              <a:rPr lang="en-US" i="1" dirty="0"/>
              <a:t> Kings to first half of 2</a:t>
            </a:r>
            <a:r>
              <a:rPr lang="en-US" i="1" baseline="30000" dirty="0"/>
              <a:t>nd</a:t>
            </a:r>
            <a:r>
              <a:rPr lang="en-US" i="1" dirty="0"/>
              <a:t> Kings and most of 2</a:t>
            </a:r>
            <a:r>
              <a:rPr lang="en-US" i="1" baseline="30000" dirty="0"/>
              <a:t>nd</a:t>
            </a:r>
            <a:r>
              <a:rPr lang="en-US" i="1" dirty="0"/>
              <a:t> Chronicles)</a:t>
            </a:r>
          </a:p>
        </p:txBody>
      </p:sp>
    </p:spTree>
    <p:extLst>
      <p:ext uri="{BB962C8B-B14F-4D97-AF65-F5344CB8AC3E}">
        <p14:creationId xmlns:p14="http://schemas.microsoft.com/office/powerpoint/2010/main" val="2526819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909842-E1E6-4E45-A22C-74687541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477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6. Exile</a:t>
            </a:r>
          </a:p>
          <a:p>
            <a:r>
              <a:rPr lang="en-US" dirty="0"/>
              <a:t>		2</a:t>
            </a:r>
            <a:r>
              <a:rPr lang="en-US" baseline="30000" dirty="0"/>
              <a:t>nd</a:t>
            </a:r>
            <a:r>
              <a:rPr lang="en-US" dirty="0"/>
              <a:t> Kings 17–25</a:t>
            </a:r>
          </a:p>
          <a:p>
            <a:r>
              <a:rPr lang="en-US" dirty="0"/>
              <a:t>		</a:t>
            </a:r>
            <a:r>
              <a:rPr lang="en-US" i="1" dirty="0"/>
              <a:t>(Last half of 2</a:t>
            </a:r>
            <a:r>
              <a:rPr lang="en-US" i="1" baseline="30000" dirty="0"/>
              <a:t>nd</a:t>
            </a:r>
            <a:r>
              <a:rPr lang="en-US" i="1" dirty="0"/>
              <a:t> Kings)</a:t>
            </a:r>
          </a:p>
        </p:txBody>
      </p:sp>
    </p:spTree>
    <p:extLst>
      <p:ext uri="{BB962C8B-B14F-4D97-AF65-F5344CB8AC3E}">
        <p14:creationId xmlns:p14="http://schemas.microsoft.com/office/powerpoint/2010/main" val="96625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909842-E1E6-4E45-A22C-74687541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4770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7. Return from Exile / Post-exilic Judaism</a:t>
            </a:r>
          </a:p>
          <a:p>
            <a:r>
              <a:rPr lang="en-US" dirty="0"/>
              <a:t>		Ezra, Nehemiah, Esther</a:t>
            </a:r>
          </a:p>
        </p:txBody>
      </p:sp>
    </p:spTree>
    <p:extLst>
      <p:ext uri="{BB962C8B-B14F-4D97-AF65-F5344CB8AC3E}">
        <p14:creationId xmlns:p14="http://schemas.microsoft.com/office/powerpoint/2010/main" val="333332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909842-E1E6-4E45-A22C-74687541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477000"/>
          </a:xfrm>
        </p:spPr>
        <p:txBody>
          <a:bodyPr>
            <a:normAutofit fontScale="92500" lnSpcReduction="10000"/>
          </a:bodyPr>
          <a:lstStyle/>
          <a:p>
            <a:r>
              <a:rPr lang="en-US" sz="2500" b="1" dirty="0">
                <a:solidFill>
                  <a:srgbClr val="FFC000"/>
                </a:solidFill>
              </a:rPr>
              <a:t>1. Beginnings</a:t>
            </a:r>
            <a:br>
              <a:rPr lang="en-US" sz="2500" dirty="0">
                <a:solidFill>
                  <a:srgbClr val="FFC000"/>
                </a:solidFill>
              </a:rPr>
            </a:br>
            <a:r>
              <a:rPr lang="en-US" sz="2500" dirty="0"/>
              <a:t>	- Genesis 1-10</a:t>
            </a:r>
          </a:p>
          <a:p>
            <a:r>
              <a:rPr lang="en-US" sz="2500" b="1" dirty="0">
                <a:solidFill>
                  <a:srgbClr val="FFC000"/>
                </a:solidFill>
              </a:rPr>
              <a:t>2. Patriarchs</a:t>
            </a:r>
          </a:p>
          <a:p>
            <a:r>
              <a:rPr lang="en-US" sz="2500" dirty="0"/>
              <a:t>		- Genesis 11 to Exodus 14</a:t>
            </a:r>
          </a:p>
          <a:p>
            <a:r>
              <a:rPr lang="en-US" sz="2500" b="1" dirty="0">
                <a:solidFill>
                  <a:srgbClr val="FFC000"/>
                </a:solidFill>
              </a:rPr>
              <a:t>3. Sojourn / Conquest / Settlement</a:t>
            </a:r>
          </a:p>
          <a:p>
            <a:r>
              <a:rPr lang="en-US" sz="2500" dirty="0"/>
              <a:t>		- Exodus 15 to Ruth </a:t>
            </a:r>
          </a:p>
          <a:p>
            <a:r>
              <a:rPr lang="en-US" sz="2500" b="1" dirty="0">
                <a:solidFill>
                  <a:srgbClr val="FFC000"/>
                </a:solidFill>
              </a:rPr>
              <a:t>4. United Monarchy</a:t>
            </a:r>
          </a:p>
          <a:p>
            <a:r>
              <a:rPr lang="en-US" sz="2500" dirty="0"/>
              <a:t>		- 1</a:t>
            </a:r>
            <a:r>
              <a:rPr lang="en-US" sz="2500" baseline="30000" dirty="0"/>
              <a:t>st</a:t>
            </a:r>
            <a:r>
              <a:rPr lang="en-US" sz="2500" dirty="0"/>
              <a:t> and 2</a:t>
            </a:r>
            <a:r>
              <a:rPr lang="en-US" sz="2500" baseline="30000" dirty="0"/>
              <a:t>nd</a:t>
            </a:r>
            <a:r>
              <a:rPr lang="en-US" sz="2500" dirty="0"/>
              <a:t> Samuel, 1 Kings 1-11, 1 Chronicles 1 to 2 Chronicles 9</a:t>
            </a:r>
          </a:p>
          <a:p>
            <a:r>
              <a:rPr lang="en-US" sz="2500" b="1" dirty="0">
                <a:solidFill>
                  <a:srgbClr val="FFC000"/>
                </a:solidFill>
              </a:rPr>
              <a:t>5. Divided Monarchy</a:t>
            </a:r>
          </a:p>
          <a:p>
            <a:r>
              <a:rPr lang="en-US" sz="2500" dirty="0"/>
              <a:t>		- 1 Kings 12 to 2 Kings 16, 2 Chronicles 10-36</a:t>
            </a:r>
          </a:p>
          <a:p>
            <a:r>
              <a:rPr lang="en-US" sz="2500" b="1" dirty="0">
                <a:solidFill>
                  <a:srgbClr val="FFC000"/>
                </a:solidFill>
              </a:rPr>
              <a:t>6. Exile</a:t>
            </a:r>
          </a:p>
          <a:p>
            <a:r>
              <a:rPr lang="en-US" sz="2500" dirty="0"/>
              <a:t>		- 2 Kings 17–25</a:t>
            </a:r>
          </a:p>
          <a:p>
            <a:r>
              <a:rPr lang="en-US" sz="2500" b="1" dirty="0">
                <a:solidFill>
                  <a:srgbClr val="FFC000"/>
                </a:solidFill>
              </a:rPr>
              <a:t>7. Return from Exile / Post-exilic Judaism</a:t>
            </a:r>
          </a:p>
          <a:p>
            <a:r>
              <a:rPr lang="en-US" sz="2500" dirty="0"/>
              <a:t>		- Ezra, Nehemiah, Esther</a:t>
            </a:r>
          </a:p>
        </p:txBody>
      </p:sp>
    </p:spTree>
    <p:extLst>
      <p:ext uri="{BB962C8B-B14F-4D97-AF65-F5344CB8AC3E}">
        <p14:creationId xmlns:p14="http://schemas.microsoft.com/office/powerpoint/2010/main" val="3714061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21901</TotalTime>
  <Words>336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  <vt:variant>
        <vt:lpstr>Custom Shows</vt:lpstr>
      </vt:variant>
      <vt:variant>
        <vt:i4>1</vt:i4>
      </vt:variant>
    </vt:vector>
  </HeadingPairs>
  <TitlesOfParts>
    <vt:vector size="20" baseType="lpstr">
      <vt:lpstr>Arial</vt:lpstr>
      <vt:lpstr>Calibri</vt:lpstr>
      <vt:lpstr>1_WJB1</vt:lpstr>
      <vt:lpstr>7_WJB1</vt:lpstr>
      <vt:lpstr>WJB1</vt:lpstr>
      <vt:lpstr>8_WJB1</vt:lpstr>
      <vt:lpstr>9_WJB1</vt:lpstr>
      <vt:lpstr>10_WJB1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1225</cp:revision>
  <cp:lastPrinted>2023-06-11T12:32:53Z</cp:lastPrinted>
  <dcterms:created xsi:type="dcterms:W3CDTF">2021-01-08T23:52:50Z</dcterms:created>
  <dcterms:modified xsi:type="dcterms:W3CDTF">2023-06-11T16:06:47Z</dcterms:modified>
</cp:coreProperties>
</file>