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 id="2147483914" r:id="rId4"/>
    <p:sldMasterId id="2147483942" r:id="rId5"/>
    <p:sldMasterId id="2147483958" r:id="rId6"/>
    <p:sldMasterId id="2147483967" r:id="rId7"/>
  </p:sldMasterIdLst>
  <p:notesMasterIdLst>
    <p:notesMasterId r:id="rId28"/>
  </p:notesMasterIdLst>
  <p:handoutMasterIdLst>
    <p:handoutMasterId r:id="rId29"/>
  </p:handoutMasterIdLst>
  <p:sldIdLst>
    <p:sldId id="274" r:id="rId8"/>
    <p:sldId id="6296" r:id="rId9"/>
    <p:sldId id="257" r:id="rId10"/>
    <p:sldId id="258" r:id="rId11"/>
    <p:sldId id="259" r:id="rId12"/>
    <p:sldId id="260" r:id="rId13"/>
    <p:sldId id="6294" r:id="rId14"/>
    <p:sldId id="6295" r:id="rId15"/>
    <p:sldId id="261" r:id="rId16"/>
    <p:sldId id="262" r:id="rId17"/>
    <p:sldId id="264" r:id="rId18"/>
    <p:sldId id="6261" r:id="rId19"/>
    <p:sldId id="266" r:id="rId20"/>
    <p:sldId id="267" r:id="rId21"/>
    <p:sldId id="268" r:id="rId22"/>
    <p:sldId id="269" r:id="rId23"/>
    <p:sldId id="270" r:id="rId24"/>
    <p:sldId id="271" r:id="rId25"/>
    <p:sldId id="6262" r:id="rId26"/>
    <p:sldId id="272" r:id="rId27"/>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274"/>
            <p14:sldId id="6296"/>
            <p14:sldId id="257"/>
            <p14:sldId id="258"/>
            <p14:sldId id="259"/>
            <p14:sldId id="260"/>
            <p14:sldId id="6294"/>
            <p14:sldId id="6295"/>
            <p14:sldId id="261"/>
            <p14:sldId id="262"/>
            <p14:sldId id="264"/>
            <p14:sldId id="6261"/>
            <p14:sldId id="266"/>
            <p14:sldId id="267"/>
            <p14:sldId id="268"/>
            <p14:sldId id="269"/>
            <p14:sldId id="270"/>
            <p14:sldId id="271"/>
            <p14:sldId id="6262"/>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493"/>
    <a:srgbClr val="009193"/>
    <a:srgbClr val="0096FF"/>
    <a:srgbClr val="FF40FF"/>
    <a:srgbClr val="F545BC"/>
    <a:srgbClr val="0DB079"/>
    <a:srgbClr val="941651"/>
    <a:srgbClr val="008F00"/>
    <a:srgbClr val="11B098"/>
    <a:srgbClr val="CD4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93" autoAdjust="0"/>
    <p:restoredTop sz="95032" autoAdjust="0"/>
  </p:normalViewPr>
  <p:slideViewPr>
    <p:cSldViewPr>
      <p:cViewPr varScale="1">
        <p:scale>
          <a:sx n="78" d="100"/>
          <a:sy n="78" d="100"/>
        </p:scale>
        <p:origin x="114" y="216"/>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7/30/2023</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7/30/2023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03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7/30/2023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7/30/2023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4B45-A3AE-484D-A367-B437A1736B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F6987-BBAF-4007-9268-E9C6AD215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B0A15D-ED9C-48D7-AF79-D62564545BCE}"/>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5" name="Footer Placeholder 4">
            <a:extLst>
              <a:ext uri="{FF2B5EF4-FFF2-40B4-BE49-F238E27FC236}">
                <a16:creationId xmlns:a16="http://schemas.microsoft.com/office/drawing/2014/main" id="{654866BF-77DD-48EF-80B6-B4D89EAEF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402C34-A627-4C0F-A546-2D819728D86F}"/>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91838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E6B4E-56F7-4B77-AA69-DCEECB874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3AFC6B-D62C-4031-86E8-140CAC52D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F953-2832-4EDC-98A1-3D3F6B34C47A}"/>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5" name="Footer Placeholder 4">
            <a:extLst>
              <a:ext uri="{FF2B5EF4-FFF2-40B4-BE49-F238E27FC236}">
                <a16:creationId xmlns:a16="http://schemas.microsoft.com/office/drawing/2014/main" id="{B02AF778-FB68-414E-BB55-4777BBA8D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5892D-848F-4102-B793-CE060E6090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52257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546DA-E639-48CE-9387-4E0EF4E712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F634A7-4061-47AC-BFCD-B931317679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32285B-7B63-40FD-8AA9-D8D19E30A939}"/>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5" name="Footer Placeholder 4">
            <a:extLst>
              <a:ext uri="{FF2B5EF4-FFF2-40B4-BE49-F238E27FC236}">
                <a16:creationId xmlns:a16="http://schemas.microsoft.com/office/drawing/2014/main" id="{A8291185-BD51-48B3-8666-AEB3BC14A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FB554-91F1-420F-B080-94C671B25A34}"/>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882537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C771-D93A-4CA5-A49F-9D55650EE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34B508-8B13-4A25-82DF-BEB7AA13B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BF924-81CD-41DE-9E33-0DDB10E6AE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8906D4-1E60-4EC0-B25B-F5ABF294C3AA}"/>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6" name="Footer Placeholder 5">
            <a:extLst>
              <a:ext uri="{FF2B5EF4-FFF2-40B4-BE49-F238E27FC236}">
                <a16:creationId xmlns:a16="http://schemas.microsoft.com/office/drawing/2014/main" id="{4AEFD5BB-9AE7-45D1-868B-70AA3121A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DCE5F3-3B9F-497A-88B8-68D418573725}"/>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229899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1284-9774-40D9-92E7-11E4F6F76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D7C29-5FD1-4F36-A2FB-EAF6B4FA82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6516E-79D8-4713-A1AB-2910AA06F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FB589-1C13-4262-BA69-883FFF0E1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89A82-28A6-43A2-93BC-D27D0F7B0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46607-118F-4EF5-8C53-36480352CBFA}"/>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8" name="Footer Placeholder 7">
            <a:extLst>
              <a:ext uri="{FF2B5EF4-FFF2-40B4-BE49-F238E27FC236}">
                <a16:creationId xmlns:a16="http://schemas.microsoft.com/office/drawing/2014/main" id="{D5F9D3AB-837F-464E-98AC-1F65BD124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8D3F5F-A9DE-4748-ADCD-09A64097683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423532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87F45-5C20-4AB2-AFC9-D7B90A8A72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064808-4B91-4B1D-914D-6C4B0F0A976D}"/>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4" name="Footer Placeholder 3">
            <a:extLst>
              <a:ext uri="{FF2B5EF4-FFF2-40B4-BE49-F238E27FC236}">
                <a16:creationId xmlns:a16="http://schemas.microsoft.com/office/drawing/2014/main" id="{E2E49865-26AA-48E8-BA9A-967162EF3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76A1B-AB00-4706-876D-6745CDDDD94E}"/>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776416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26194-D847-4260-A022-5B7D64E13CB7}"/>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3" name="Footer Placeholder 2">
            <a:extLst>
              <a:ext uri="{FF2B5EF4-FFF2-40B4-BE49-F238E27FC236}">
                <a16:creationId xmlns:a16="http://schemas.microsoft.com/office/drawing/2014/main" id="{85722458-D4EA-49BE-A253-3AB0DD77D5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6F23E-A3E4-4BE3-901C-F6ADDE059177}"/>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572772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EE84-F3E6-45B1-9F82-73F23B9E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12956-97C2-4BBF-8998-110E8E80BC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CE1141-EC34-49D9-91DD-276096CC4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08D307-F895-4776-AADD-8E627654983B}"/>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6" name="Footer Placeholder 5">
            <a:extLst>
              <a:ext uri="{FF2B5EF4-FFF2-40B4-BE49-F238E27FC236}">
                <a16:creationId xmlns:a16="http://schemas.microsoft.com/office/drawing/2014/main" id="{FC329B82-62CC-49D3-AA07-AE256C68D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B0B1A-D776-4F70-BA00-3DA21F5B3530}"/>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91903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B14E4-CD2D-4D3D-8A32-F354CE411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60F97-1005-42A7-ACE4-99D7565D2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CE5FA-6CC5-4AE1-8350-23AAF173D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C351E-80E4-44B8-89AC-549F900DD31E}"/>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6" name="Footer Placeholder 5">
            <a:extLst>
              <a:ext uri="{FF2B5EF4-FFF2-40B4-BE49-F238E27FC236}">
                <a16:creationId xmlns:a16="http://schemas.microsoft.com/office/drawing/2014/main" id="{589AB1ED-5209-4DBB-A464-B4FD7F160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78FB9-8011-4032-AEF2-90E25AB8492B}"/>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193053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DA6E-6EA5-4E83-8935-6E06E599AE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EC00C2-A001-44E0-A5C1-4C5448AC4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E2E14-228B-4BE1-8DF9-BCF890E62884}"/>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5" name="Footer Placeholder 4">
            <a:extLst>
              <a:ext uri="{FF2B5EF4-FFF2-40B4-BE49-F238E27FC236}">
                <a16:creationId xmlns:a16="http://schemas.microsoft.com/office/drawing/2014/main" id="{8D136C5E-AF28-4EE2-82B1-BB67C5A05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D123B-5B16-4448-9ADB-F59B179F8ABA}"/>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3989748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D19D9A-8EE8-4269-8501-0B9DA1E6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E18A5-8B58-4E8A-AAC6-2D6BF6DA3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88EE-70B7-45F6-993B-83FFADFD04B6}"/>
              </a:ext>
            </a:extLst>
          </p:cNvPr>
          <p:cNvSpPr>
            <a:spLocks noGrp="1"/>
          </p:cNvSpPr>
          <p:nvPr>
            <p:ph type="dt" sz="half" idx="10"/>
          </p:nvPr>
        </p:nvSpPr>
        <p:spPr/>
        <p:txBody>
          <a:bodyPr/>
          <a:lstStyle/>
          <a:p>
            <a:fld id="{3ADF8B1F-AF72-4863-A568-DED20017467D}" type="datetimeFigureOut">
              <a:rPr lang="en-US" smtClean="0"/>
              <a:t>7/30/2023</a:t>
            </a:fld>
            <a:endParaRPr lang="en-US"/>
          </a:p>
        </p:txBody>
      </p:sp>
      <p:sp>
        <p:nvSpPr>
          <p:cNvPr id="5" name="Footer Placeholder 4">
            <a:extLst>
              <a:ext uri="{FF2B5EF4-FFF2-40B4-BE49-F238E27FC236}">
                <a16:creationId xmlns:a16="http://schemas.microsoft.com/office/drawing/2014/main" id="{D7F23557-4788-4BE6-A6C4-CC786DA31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32C1F-C6AC-4834-9E0B-C2550BAE6B61}"/>
              </a:ext>
            </a:extLst>
          </p:cNvPr>
          <p:cNvSpPr>
            <a:spLocks noGrp="1"/>
          </p:cNvSpPr>
          <p:nvPr>
            <p:ph type="sldNum" sz="quarter" idx="12"/>
          </p:nvPr>
        </p:nvSpPr>
        <p:spPr/>
        <p:txBody>
          <a:bodyPr/>
          <a:lstStyle/>
          <a:p>
            <a:fld id="{78241602-0B6A-4A26-903F-E20F24ED46A2}" type="slidenum">
              <a:rPr lang="en-US" smtClean="0"/>
              <a:t>‹#›</a:t>
            </a:fld>
            <a:endParaRPr lang="en-US"/>
          </a:p>
        </p:txBody>
      </p:sp>
    </p:spTree>
    <p:extLst>
      <p:ext uri="{BB962C8B-B14F-4D97-AF65-F5344CB8AC3E}">
        <p14:creationId xmlns:p14="http://schemas.microsoft.com/office/powerpoint/2010/main" val="18798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7/30/2023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7/30/2023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7/30/2023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7/30/2023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7/30/2023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7/30/2023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7/30/2023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7/30/2023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21DC6-E42A-4548-9941-75A6147D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F5237F-84D9-4A99-A146-A0B650AD9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9D590-AFB4-43B6-A8CD-7B02B56F0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F8B1F-AF72-4863-A568-DED20017467D}" type="datetimeFigureOut">
              <a:rPr lang="en-US" smtClean="0"/>
              <a:t>7/30/2023</a:t>
            </a:fld>
            <a:endParaRPr lang="en-US"/>
          </a:p>
        </p:txBody>
      </p:sp>
      <p:sp>
        <p:nvSpPr>
          <p:cNvPr id="5" name="Footer Placeholder 4">
            <a:extLst>
              <a:ext uri="{FF2B5EF4-FFF2-40B4-BE49-F238E27FC236}">
                <a16:creationId xmlns:a16="http://schemas.microsoft.com/office/drawing/2014/main" id="{E2785E4E-D03E-49CE-84D1-18B10D049E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07A96-76AF-4470-9A72-93F2680C0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41602-0B6A-4A26-903F-E20F24ED46A2}" type="slidenum">
              <a:rPr lang="en-US" smtClean="0"/>
              <a:t>‹#›</a:t>
            </a:fld>
            <a:endParaRPr lang="en-US"/>
          </a:p>
        </p:txBody>
      </p:sp>
    </p:spTree>
    <p:extLst>
      <p:ext uri="{BB962C8B-B14F-4D97-AF65-F5344CB8AC3E}">
        <p14:creationId xmlns:p14="http://schemas.microsoft.com/office/powerpoint/2010/main" val="209408812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7/30/2023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7/30/2023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9EE16E-50F5-A890-7A8E-D6627E9583A4}"/>
              </a:ext>
            </a:extLst>
          </p:cNvPr>
          <p:cNvPicPr>
            <a:picLocks noChangeAspect="1"/>
          </p:cNvPicPr>
          <p:nvPr/>
        </p:nvPicPr>
        <p:blipFill>
          <a:blip r:embed="rId2" cstate="print">
            <a:extLst>
              <a:ext uri="{28A0092B-C50C-407E-A947-70E740481C1C}">
                <a14:useLocalDpi xmlns:a14="http://schemas.microsoft.com/office/drawing/2010/main" val="0"/>
              </a:ext>
            </a:extLst>
          </a:blip>
          <a:srcRect t="4545" b="4545"/>
          <a:stretch/>
        </p:blipFill>
        <p:spPr>
          <a:xfrm>
            <a:off x="1315084" y="918640"/>
            <a:ext cx="3382257" cy="4589025"/>
          </a:xfrm>
          <a:prstGeom prst="rect">
            <a:avLst/>
          </a:prstGeom>
        </p:spPr>
      </p:pic>
      <p:sp>
        <p:nvSpPr>
          <p:cNvPr id="3" name="Content Placeholder 2">
            <a:extLst>
              <a:ext uri="{FF2B5EF4-FFF2-40B4-BE49-F238E27FC236}">
                <a16:creationId xmlns:a16="http://schemas.microsoft.com/office/drawing/2014/main" id="{43CB53B2-6058-589D-B4EF-86969EDB2BD4}"/>
              </a:ext>
            </a:extLst>
          </p:cNvPr>
          <p:cNvSpPr>
            <a:spLocks noGrp="1"/>
          </p:cNvSpPr>
          <p:nvPr>
            <p:ph idx="1"/>
          </p:nvPr>
        </p:nvSpPr>
        <p:spPr>
          <a:xfrm>
            <a:off x="5596502" y="661481"/>
            <a:ext cx="5754896" cy="5408579"/>
          </a:xfrm>
        </p:spPr>
        <p:txBody>
          <a:bodyPr anchor="t">
            <a:noAutofit/>
          </a:bodyPr>
          <a:lstStyle/>
          <a:p>
            <a:pPr marL="0" indent="0">
              <a:buNone/>
            </a:pPr>
            <a:r>
              <a:rPr lang="en-US" sz="4200" dirty="0"/>
              <a:t>“All arguments for an absolute authority must ultimately appeal to that authority for proof; otherwise, the authority would not be an absolute or highest authority.”</a:t>
            </a:r>
          </a:p>
          <a:p>
            <a:pPr marL="0" indent="0">
              <a:buNone/>
            </a:pPr>
            <a:r>
              <a:rPr lang="en-US" sz="1800" dirty="0"/>
              <a:t>Wayne Grudem, </a:t>
            </a:r>
            <a:r>
              <a:rPr lang="en-US" sz="1800" i="1" dirty="0"/>
              <a:t>Systematic Theology</a:t>
            </a:r>
            <a:endParaRPr lang="en-US" sz="1800" dirty="0"/>
          </a:p>
        </p:txBody>
      </p:sp>
      <p:sp>
        <p:nvSpPr>
          <p:cNvPr id="39" name="Rectangle 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1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B1FFB-90CC-1727-30F0-34242B0C0657}"/>
              </a:ext>
            </a:extLst>
          </p:cNvPr>
          <p:cNvSpPr>
            <a:spLocks noGrp="1"/>
          </p:cNvSpPr>
          <p:nvPr>
            <p:ph type="title"/>
          </p:nvPr>
        </p:nvSpPr>
        <p:spPr>
          <a:xfrm>
            <a:off x="656823" y="962166"/>
            <a:ext cx="3103808" cy="4421876"/>
          </a:xfrm>
        </p:spPr>
        <p:txBody>
          <a:bodyPr anchor="t">
            <a:normAutofit/>
          </a:bodyPr>
          <a:lstStyle/>
          <a:p>
            <a:pPr algn="r"/>
            <a:r>
              <a:rPr lang="en-US" sz="4000" dirty="0"/>
              <a:t>Christ’s Displayed Authority</a:t>
            </a:r>
          </a:p>
        </p:txBody>
      </p:sp>
      <p:sp>
        <p:nvSpPr>
          <p:cNvPr id="17" name="Content Placeholder 2">
            <a:extLst>
              <a:ext uri="{FF2B5EF4-FFF2-40B4-BE49-F238E27FC236}">
                <a16:creationId xmlns:a16="http://schemas.microsoft.com/office/drawing/2014/main" id="{12C103AA-BD69-01E2-2963-B0A43356BE55}"/>
              </a:ext>
            </a:extLst>
          </p:cNvPr>
          <p:cNvSpPr>
            <a:spLocks noGrp="1"/>
          </p:cNvSpPr>
          <p:nvPr>
            <p:ph idx="1"/>
          </p:nvPr>
        </p:nvSpPr>
        <p:spPr>
          <a:xfrm>
            <a:off x="4117209" y="760036"/>
            <a:ext cx="6858113" cy="5337928"/>
          </a:xfrm>
        </p:spPr>
        <p:txBody>
          <a:bodyPr anchor="t">
            <a:normAutofit/>
          </a:bodyPr>
          <a:lstStyle/>
          <a:p>
            <a:pPr>
              <a:lnSpc>
                <a:spcPct val="150000"/>
              </a:lnSpc>
            </a:pPr>
            <a:r>
              <a:rPr lang="en-US" b="1" dirty="0"/>
              <a:t>Authority to forgive </a:t>
            </a:r>
            <a:r>
              <a:rPr lang="en-US" dirty="0"/>
              <a:t>(Mark 2:5)</a:t>
            </a:r>
          </a:p>
          <a:p>
            <a:pPr>
              <a:lnSpc>
                <a:spcPct val="150000"/>
              </a:lnSpc>
            </a:pPr>
            <a:r>
              <a:rPr lang="en-US" b="1" dirty="0"/>
              <a:t>Authority to judge </a:t>
            </a:r>
            <a:r>
              <a:rPr lang="en-US" dirty="0"/>
              <a:t>(Matthew 25:31-46)</a:t>
            </a:r>
          </a:p>
          <a:p>
            <a:pPr>
              <a:lnSpc>
                <a:spcPct val="150000"/>
              </a:lnSpc>
            </a:pPr>
            <a:r>
              <a:rPr lang="en-US" b="1" dirty="0"/>
              <a:t>Authority over angels </a:t>
            </a:r>
            <a:r>
              <a:rPr lang="en-US" dirty="0"/>
              <a:t>(Matthew 13:41)</a:t>
            </a:r>
          </a:p>
          <a:p>
            <a:pPr>
              <a:lnSpc>
                <a:spcPct val="150000"/>
              </a:lnSpc>
            </a:pPr>
            <a:r>
              <a:rPr lang="en-US" b="1" dirty="0"/>
              <a:t>Authority over the Sabbath </a:t>
            </a:r>
            <a:r>
              <a:rPr lang="en-US" dirty="0"/>
              <a:t>(Mark 2:27-28)</a:t>
            </a:r>
          </a:p>
          <a:p>
            <a:pPr>
              <a:lnSpc>
                <a:spcPct val="150000"/>
              </a:lnSpc>
            </a:pPr>
            <a:r>
              <a:rPr lang="en-US" b="1" dirty="0"/>
              <a:t>Authority over dietary laws </a:t>
            </a:r>
            <a:r>
              <a:rPr lang="en-US" dirty="0"/>
              <a:t>(Mark 7:14-15)</a:t>
            </a:r>
          </a:p>
          <a:p>
            <a:pPr>
              <a:lnSpc>
                <a:spcPct val="150000"/>
              </a:lnSpc>
            </a:pPr>
            <a:r>
              <a:rPr lang="en-US" b="1" dirty="0"/>
              <a:t>Authority in his commands </a:t>
            </a:r>
            <a:r>
              <a:rPr lang="en-US" dirty="0"/>
              <a:t>(John 14:23)</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6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57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9EE16E-50F5-A890-7A8E-D6627E9583A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4717" b="4717"/>
          <a:stretch/>
        </p:blipFill>
        <p:spPr>
          <a:xfrm>
            <a:off x="1315084" y="918640"/>
            <a:ext cx="3382257" cy="4589025"/>
          </a:xfrm>
          <a:prstGeom prst="rect">
            <a:avLst/>
          </a:prstGeom>
        </p:spPr>
      </p:pic>
      <p:sp>
        <p:nvSpPr>
          <p:cNvPr id="3" name="Content Placeholder 2">
            <a:extLst>
              <a:ext uri="{FF2B5EF4-FFF2-40B4-BE49-F238E27FC236}">
                <a16:creationId xmlns:a16="http://schemas.microsoft.com/office/drawing/2014/main" id="{43CB53B2-6058-589D-B4EF-86969EDB2BD4}"/>
              </a:ext>
            </a:extLst>
          </p:cNvPr>
          <p:cNvSpPr>
            <a:spLocks noGrp="1"/>
          </p:cNvSpPr>
          <p:nvPr>
            <p:ph idx="1"/>
          </p:nvPr>
        </p:nvSpPr>
        <p:spPr>
          <a:xfrm>
            <a:off x="5596502" y="2405894"/>
            <a:ext cx="5754896" cy="3197464"/>
          </a:xfrm>
        </p:spPr>
        <p:txBody>
          <a:bodyPr anchor="t">
            <a:normAutofit fontScale="92500" lnSpcReduction="20000"/>
          </a:bodyPr>
          <a:lstStyle/>
          <a:p>
            <a:pPr marL="0" indent="0">
              <a:buNone/>
            </a:pPr>
            <a:r>
              <a:rPr lang="en-US" sz="4600" dirty="0"/>
              <a:t>“Jesus and the Scriptures are both authoritative; yet the latter is an authority because of and on behalf of the former…” </a:t>
            </a:r>
          </a:p>
          <a:p>
            <a:pPr marL="0" indent="0">
              <a:buNone/>
            </a:pPr>
            <a:r>
              <a:rPr lang="en-US" sz="1800" dirty="0"/>
              <a:t>Edith M. Humphrey, </a:t>
            </a:r>
            <a:r>
              <a:rPr lang="en-US" sz="1800" i="1" dirty="0"/>
              <a:t>Jesus and Scripture</a:t>
            </a:r>
            <a:endParaRPr lang="en-US" sz="1800" dirty="0"/>
          </a:p>
        </p:txBody>
      </p:sp>
      <p:sp>
        <p:nvSpPr>
          <p:cNvPr id="39" name="Rectangle 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63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9EE16E-50F5-A890-7A8E-D6627E9583A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4717" b="4717"/>
          <a:stretch/>
        </p:blipFill>
        <p:spPr>
          <a:xfrm>
            <a:off x="1315084" y="918640"/>
            <a:ext cx="3382257" cy="4589025"/>
          </a:xfrm>
          <a:prstGeom prst="rect">
            <a:avLst/>
          </a:prstGeom>
        </p:spPr>
      </p:pic>
      <p:sp>
        <p:nvSpPr>
          <p:cNvPr id="3" name="Content Placeholder 2">
            <a:extLst>
              <a:ext uri="{FF2B5EF4-FFF2-40B4-BE49-F238E27FC236}">
                <a16:creationId xmlns:a16="http://schemas.microsoft.com/office/drawing/2014/main" id="{43CB53B2-6058-589D-B4EF-86969EDB2BD4}"/>
              </a:ext>
            </a:extLst>
          </p:cNvPr>
          <p:cNvSpPr>
            <a:spLocks noGrp="1"/>
          </p:cNvSpPr>
          <p:nvPr>
            <p:ph idx="1"/>
          </p:nvPr>
        </p:nvSpPr>
        <p:spPr>
          <a:xfrm>
            <a:off x="5596502" y="2405894"/>
            <a:ext cx="5754896" cy="3197464"/>
          </a:xfrm>
        </p:spPr>
        <p:txBody>
          <a:bodyPr anchor="t">
            <a:normAutofit lnSpcReduction="10000"/>
          </a:bodyPr>
          <a:lstStyle/>
          <a:p>
            <a:pPr marL="0" indent="0">
              <a:buNone/>
            </a:pPr>
            <a:r>
              <a:rPr lang="en-US" sz="4600" dirty="0"/>
              <a:t>“The One we adore; the other we honor because of that One who is all lovely…”</a:t>
            </a:r>
          </a:p>
          <a:p>
            <a:pPr marL="0" indent="0">
              <a:buNone/>
            </a:pPr>
            <a:endParaRPr lang="en-US" sz="1800" dirty="0"/>
          </a:p>
          <a:p>
            <a:pPr marL="0" indent="0">
              <a:buNone/>
            </a:pPr>
            <a:r>
              <a:rPr lang="en-US" sz="1800" dirty="0"/>
              <a:t>Edith M. Humphrey, </a:t>
            </a:r>
            <a:r>
              <a:rPr lang="en-US" sz="1800" i="1" dirty="0"/>
              <a:t>Jesus and Scripture</a:t>
            </a:r>
            <a:endParaRPr lang="en-US" sz="1800" dirty="0"/>
          </a:p>
        </p:txBody>
      </p:sp>
      <p:sp>
        <p:nvSpPr>
          <p:cNvPr id="39" name="Rectangle 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7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9EE16E-50F5-A890-7A8E-D6627E9583A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t="4717" b="4717"/>
          <a:stretch/>
        </p:blipFill>
        <p:spPr>
          <a:xfrm>
            <a:off x="1315084" y="918640"/>
            <a:ext cx="3382257" cy="4589025"/>
          </a:xfrm>
          <a:prstGeom prst="rect">
            <a:avLst/>
          </a:prstGeom>
        </p:spPr>
      </p:pic>
      <p:sp>
        <p:nvSpPr>
          <p:cNvPr id="3" name="Content Placeholder 2">
            <a:extLst>
              <a:ext uri="{FF2B5EF4-FFF2-40B4-BE49-F238E27FC236}">
                <a16:creationId xmlns:a16="http://schemas.microsoft.com/office/drawing/2014/main" id="{43CB53B2-6058-589D-B4EF-86969EDB2BD4}"/>
              </a:ext>
            </a:extLst>
          </p:cNvPr>
          <p:cNvSpPr>
            <a:spLocks noGrp="1"/>
          </p:cNvSpPr>
          <p:nvPr>
            <p:ph idx="1"/>
          </p:nvPr>
        </p:nvSpPr>
        <p:spPr>
          <a:xfrm>
            <a:off x="5596502" y="661481"/>
            <a:ext cx="5754896" cy="5408579"/>
          </a:xfrm>
        </p:spPr>
        <p:txBody>
          <a:bodyPr anchor="t">
            <a:noAutofit/>
          </a:bodyPr>
          <a:lstStyle/>
          <a:p>
            <a:pPr marL="0" indent="0">
              <a:buNone/>
            </a:pPr>
            <a:r>
              <a:rPr lang="en-US" sz="4200" dirty="0"/>
              <a:t>“In the Scriptures, letters, words, sentences, precepts, propositions, and stories are dignified and pressed into service by that One who is God’s first, perfect, and ultimate Word.”</a:t>
            </a:r>
          </a:p>
          <a:p>
            <a:pPr marL="0" indent="0">
              <a:buNone/>
            </a:pPr>
            <a:r>
              <a:rPr lang="en-US" sz="1800" dirty="0"/>
              <a:t>Edith M. Humphrey, </a:t>
            </a:r>
            <a:r>
              <a:rPr lang="en-US" sz="1800" i="1" dirty="0"/>
              <a:t>Jesus and Scripture</a:t>
            </a:r>
            <a:endParaRPr lang="en-US" sz="1800" dirty="0"/>
          </a:p>
        </p:txBody>
      </p:sp>
      <p:sp>
        <p:nvSpPr>
          <p:cNvPr id="39" name="Rectangle 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70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B1FFB-90CC-1727-30F0-34242B0C0657}"/>
              </a:ext>
            </a:extLst>
          </p:cNvPr>
          <p:cNvSpPr>
            <a:spLocks noGrp="1"/>
          </p:cNvSpPr>
          <p:nvPr>
            <p:ph type="title"/>
          </p:nvPr>
        </p:nvSpPr>
        <p:spPr>
          <a:xfrm>
            <a:off x="656823" y="962166"/>
            <a:ext cx="3103808" cy="4421876"/>
          </a:xfrm>
        </p:spPr>
        <p:txBody>
          <a:bodyPr anchor="t">
            <a:normAutofit/>
          </a:bodyPr>
          <a:lstStyle/>
          <a:p>
            <a:pPr algn="r"/>
            <a:r>
              <a:rPr lang="en-US" sz="4000" dirty="0"/>
              <a:t>Promise of the Spirit</a:t>
            </a:r>
          </a:p>
        </p:txBody>
      </p:sp>
      <p:sp>
        <p:nvSpPr>
          <p:cNvPr id="17" name="Content Placeholder 2">
            <a:extLst>
              <a:ext uri="{FF2B5EF4-FFF2-40B4-BE49-F238E27FC236}">
                <a16:creationId xmlns:a16="http://schemas.microsoft.com/office/drawing/2014/main" id="{12C103AA-BD69-01E2-2963-B0A43356BE55}"/>
              </a:ext>
            </a:extLst>
          </p:cNvPr>
          <p:cNvSpPr>
            <a:spLocks noGrp="1"/>
          </p:cNvSpPr>
          <p:nvPr>
            <p:ph idx="1"/>
          </p:nvPr>
        </p:nvSpPr>
        <p:spPr>
          <a:xfrm>
            <a:off x="4117209" y="760036"/>
            <a:ext cx="6858113" cy="5337928"/>
          </a:xfrm>
        </p:spPr>
        <p:txBody>
          <a:bodyPr anchor="t">
            <a:normAutofit/>
          </a:bodyPr>
          <a:lstStyle/>
          <a:p>
            <a:pPr>
              <a:lnSpc>
                <a:spcPct val="100000"/>
              </a:lnSpc>
            </a:pPr>
            <a:r>
              <a:rPr lang="en-US" sz="3200" b="1" dirty="0"/>
              <a:t>John 14:26 </a:t>
            </a:r>
            <a:r>
              <a:rPr lang="en-US" sz="3200" dirty="0"/>
              <a:t>“But the Helper, the Holy Spirit, whom the Father will send in my name, he will teach you all things and bring to your remembrance all that I have said to you</a:t>
            </a:r>
            <a:r>
              <a:rPr lang="en-US" sz="3200" b="1" dirty="0"/>
              <a:t>.</a:t>
            </a:r>
            <a:endParaRPr lang="en-US" sz="3200" dirty="0"/>
          </a:p>
          <a:p>
            <a:pPr>
              <a:lnSpc>
                <a:spcPct val="100000"/>
              </a:lnSpc>
            </a:pPr>
            <a:endParaRPr lang="en-US" sz="3200" b="1" dirty="0"/>
          </a:p>
          <a:p>
            <a:pPr>
              <a:lnSpc>
                <a:spcPct val="100000"/>
              </a:lnSpc>
            </a:pPr>
            <a:r>
              <a:rPr lang="en-US" sz="3200" b="1" dirty="0"/>
              <a:t>John 16:13 </a:t>
            </a:r>
            <a:r>
              <a:rPr lang="en-US" sz="3200" dirty="0"/>
              <a:t>“When the Spirit of truth comes, he will guide you into all the truth.”</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4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B1FFB-90CC-1727-30F0-34242B0C0657}"/>
              </a:ext>
            </a:extLst>
          </p:cNvPr>
          <p:cNvSpPr>
            <a:spLocks noGrp="1"/>
          </p:cNvSpPr>
          <p:nvPr>
            <p:ph type="title"/>
          </p:nvPr>
        </p:nvSpPr>
        <p:spPr>
          <a:xfrm>
            <a:off x="656823" y="962166"/>
            <a:ext cx="3103808" cy="4421876"/>
          </a:xfrm>
        </p:spPr>
        <p:txBody>
          <a:bodyPr anchor="t">
            <a:normAutofit/>
          </a:bodyPr>
          <a:lstStyle/>
          <a:p>
            <a:pPr algn="r"/>
            <a:r>
              <a:rPr lang="en-US" sz="4000" dirty="0"/>
              <a:t>Authority of the Apostles</a:t>
            </a:r>
          </a:p>
        </p:txBody>
      </p:sp>
      <p:sp>
        <p:nvSpPr>
          <p:cNvPr id="17" name="Content Placeholder 2">
            <a:extLst>
              <a:ext uri="{FF2B5EF4-FFF2-40B4-BE49-F238E27FC236}">
                <a16:creationId xmlns:a16="http://schemas.microsoft.com/office/drawing/2014/main" id="{12C103AA-BD69-01E2-2963-B0A43356BE55}"/>
              </a:ext>
            </a:extLst>
          </p:cNvPr>
          <p:cNvSpPr>
            <a:spLocks noGrp="1"/>
          </p:cNvSpPr>
          <p:nvPr>
            <p:ph idx="1"/>
          </p:nvPr>
        </p:nvSpPr>
        <p:spPr>
          <a:xfrm>
            <a:off x="4114800" y="504140"/>
            <a:ext cx="6858113" cy="5337928"/>
          </a:xfrm>
        </p:spPr>
        <p:txBody>
          <a:bodyPr anchor="t">
            <a:normAutofit fontScale="92500"/>
          </a:bodyPr>
          <a:lstStyle/>
          <a:p>
            <a:pPr>
              <a:lnSpc>
                <a:spcPct val="100000"/>
              </a:lnSpc>
            </a:pPr>
            <a:r>
              <a:rPr lang="en-US" sz="3200" b="1" dirty="0"/>
              <a:t>Matthew 10:14-15</a:t>
            </a:r>
          </a:p>
          <a:p>
            <a:pPr>
              <a:lnSpc>
                <a:spcPct val="100000"/>
              </a:lnSpc>
            </a:pPr>
            <a:r>
              <a:rPr lang="en-US" sz="3200" b="1" dirty="0"/>
              <a:t>Matthew 28:18-20</a:t>
            </a:r>
          </a:p>
          <a:p>
            <a:pPr>
              <a:lnSpc>
                <a:spcPct val="100000"/>
              </a:lnSpc>
            </a:pPr>
            <a:r>
              <a:rPr lang="en-US" sz="3200" b="1" dirty="0"/>
              <a:t>Luke 10:16 </a:t>
            </a:r>
            <a:r>
              <a:rPr lang="en-US" sz="3200" b="0" i="0" dirty="0">
                <a:solidFill>
                  <a:srgbClr val="000000"/>
                </a:solidFill>
                <a:effectLst/>
                <a:latin typeface="system-ui"/>
              </a:rPr>
              <a:t>“The one who hears you hears me, and the one who rejects you rejects me, and the one who rejects me rejects him who sent me.”</a:t>
            </a:r>
          </a:p>
          <a:p>
            <a:pPr>
              <a:lnSpc>
                <a:spcPct val="100000"/>
              </a:lnSpc>
            </a:pPr>
            <a:r>
              <a:rPr lang="en-US" sz="3200" b="1" dirty="0"/>
              <a:t>John 13:20 </a:t>
            </a:r>
            <a:r>
              <a:rPr lang="en-US" sz="3200" dirty="0"/>
              <a:t>“</a:t>
            </a:r>
            <a:r>
              <a:rPr lang="en-US" sz="3200" b="0" i="0" dirty="0">
                <a:solidFill>
                  <a:srgbClr val="000000"/>
                </a:solidFill>
                <a:effectLst/>
                <a:latin typeface="system-ui"/>
              </a:rPr>
              <a:t>Truly, truly, I say to you, whoever receives the one I send receives me, and whoever receives me receives the one who sent me.”</a:t>
            </a:r>
            <a:endParaRPr lang="en-US" sz="3200" dirty="0"/>
          </a:p>
          <a:p>
            <a:pPr>
              <a:lnSpc>
                <a:spcPct val="100000"/>
              </a:lnSpc>
            </a:pPr>
            <a:endParaRPr lang="en-US"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9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22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ED6C-8A48-421A-ADF2-3AFB31B038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43060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0B1FFB-90CC-1727-30F0-34242B0C0657}"/>
              </a:ext>
            </a:extLst>
          </p:cNvPr>
          <p:cNvSpPr>
            <a:spLocks noGrp="1"/>
          </p:cNvSpPr>
          <p:nvPr>
            <p:ph type="title"/>
          </p:nvPr>
        </p:nvSpPr>
        <p:spPr>
          <a:xfrm>
            <a:off x="656823" y="962166"/>
            <a:ext cx="3103808" cy="4421876"/>
          </a:xfrm>
        </p:spPr>
        <p:txBody>
          <a:bodyPr anchor="t">
            <a:normAutofit/>
          </a:bodyPr>
          <a:lstStyle/>
          <a:p>
            <a:pPr algn="r"/>
            <a:r>
              <a:rPr lang="en-US" sz="4000" dirty="0"/>
              <a:t>Luke 5:36-39</a:t>
            </a:r>
          </a:p>
        </p:txBody>
      </p:sp>
      <p:sp>
        <p:nvSpPr>
          <p:cNvPr id="17" name="Content Placeholder 2">
            <a:extLst>
              <a:ext uri="{FF2B5EF4-FFF2-40B4-BE49-F238E27FC236}">
                <a16:creationId xmlns:a16="http://schemas.microsoft.com/office/drawing/2014/main" id="{12C103AA-BD69-01E2-2963-B0A43356BE55}"/>
              </a:ext>
            </a:extLst>
          </p:cNvPr>
          <p:cNvSpPr>
            <a:spLocks noGrp="1"/>
          </p:cNvSpPr>
          <p:nvPr>
            <p:ph idx="1"/>
          </p:nvPr>
        </p:nvSpPr>
        <p:spPr>
          <a:xfrm>
            <a:off x="4117209" y="760036"/>
            <a:ext cx="6858113" cy="5337928"/>
          </a:xfrm>
        </p:spPr>
        <p:txBody>
          <a:bodyPr anchor="t">
            <a:normAutofit/>
          </a:bodyPr>
          <a:lstStyle/>
          <a:p>
            <a:pPr marL="0" indent="0">
              <a:lnSpc>
                <a:spcPct val="100000"/>
              </a:lnSpc>
              <a:buNone/>
            </a:pPr>
            <a:r>
              <a:rPr lang="en-US" dirty="0"/>
              <a:t>“He also told them a parable: “No one tears a piece from a new garment and puts it on an old garment. If he does, he will tear the new, and the piece from the new will not match the old. And no one puts new wine into old wineskins. If he does, the new wine will burst the skins and it will be spilled, and the skins will be destroyed. But new wine must be put into fresh wineskins. And no one after drinking old wine desires new, for he says, ‘The old is good.’”</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3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person wearing glasses&#10;&#10;Description automatically generated">
            <a:extLst>
              <a:ext uri="{FF2B5EF4-FFF2-40B4-BE49-F238E27FC236}">
                <a16:creationId xmlns:a16="http://schemas.microsoft.com/office/drawing/2014/main" id="{A90AB47A-1703-5359-CDC9-A1C021860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81" y="918640"/>
            <a:ext cx="3235262" cy="4589025"/>
          </a:xfrm>
          <a:prstGeom prst="rect">
            <a:avLst/>
          </a:prstGeom>
        </p:spPr>
      </p:pic>
      <p:sp>
        <p:nvSpPr>
          <p:cNvPr id="3" name="Content Placeholder 2">
            <a:extLst>
              <a:ext uri="{FF2B5EF4-FFF2-40B4-BE49-F238E27FC236}">
                <a16:creationId xmlns:a16="http://schemas.microsoft.com/office/drawing/2014/main" id="{9DDBC81D-0FED-50E0-6016-51D140074FC9}"/>
              </a:ext>
            </a:extLst>
          </p:cNvPr>
          <p:cNvSpPr>
            <a:spLocks noGrp="1"/>
          </p:cNvSpPr>
          <p:nvPr>
            <p:ph idx="1"/>
          </p:nvPr>
        </p:nvSpPr>
        <p:spPr>
          <a:xfrm>
            <a:off x="5420413" y="918640"/>
            <a:ext cx="6334812" cy="4684718"/>
          </a:xfrm>
        </p:spPr>
        <p:txBody>
          <a:bodyPr anchor="t">
            <a:normAutofit/>
          </a:bodyPr>
          <a:lstStyle/>
          <a:p>
            <a:pPr marL="0" indent="0">
              <a:buNone/>
            </a:pPr>
            <a:r>
              <a:rPr lang="en-US" sz="4600" dirty="0"/>
              <a:t>“Authority is the right to command belief and action.”</a:t>
            </a:r>
          </a:p>
          <a:p>
            <a:pPr marL="0" indent="0">
              <a:buNone/>
            </a:pPr>
            <a:endParaRPr lang="en-US" sz="2000" dirty="0"/>
          </a:p>
          <a:p>
            <a:pPr marL="0" indent="0">
              <a:buNone/>
            </a:pPr>
            <a:r>
              <a:rPr lang="en-US" sz="2000" dirty="0"/>
              <a:t>Erickson J. Millard </a:t>
            </a:r>
            <a:r>
              <a:rPr lang="en-US" sz="2000" i="1" dirty="0"/>
              <a:t>Christian Theology, Third Edition</a:t>
            </a:r>
            <a:endParaRPr lang="en-US" sz="2000" dirty="0"/>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person wearing glasses&#10;&#10;Description automatically generated">
            <a:extLst>
              <a:ext uri="{FF2B5EF4-FFF2-40B4-BE49-F238E27FC236}">
                <a16:creationId xmlns:a16="http://schemas.microsoft.com/office/drawing/2014/main" id="{A90AB47A-1703-5359-CDC9-A1C021860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81" y="918640"/>
            <a:ext cx="3235262" cy="4589025"/>
          </a:xfrm>
          <a:prstGeom prst="rect">
            <a:avLst/>
          </a:prstGeom>
        </p:spPr>
      </p:pic>
      <p:sp>
        <p:nvSpPr>
          <p:cNvPr id="3" name="Content Placeholder 2">
            <a:extLst>
              <a:ext uri="{FF2B5EF4-FFF2-40B4-BE49-F238E27FC236}">
                <a16:creationId xmlns:a16="http://schemas.microsoft.com/office/drawing/2014/main" id="{9DDBC81D-0FED-50E0-6016-51D140074FC9}"/>
              </a:ext>
            </a:extLst>
          </p:cNvPr>
          <p:cNvSpPr>
            <a:spLocks noGrp="1"/>
          </p:cNvSpPr>
          <p:nvPr>
            <p:ph idx="1"/>
          </p:nvPr>
        </p:nvSpPr>
        <p:spPr>
          <a:xfrm>
            <a:off x="5420413" y="918640"/>
            <a:ext cx="6334812" cy="4684718"/>
          </a:xfrm>
        </p:spPr>
        <p:txBody>
          <a:bodyPr anchor="t">
            <a:normAutofit fontScale="85000" lnSpcReduction="20000"/>
          </a:bodyPr>
          <a:lstStyle/>
          <a:p>
            <a:pPr marL="0" indent="0">
              <a:buNone/>
            </a:pPr>
            <a:r>
              <a:rPr lang="en-US" sz="5400" dirty="0"/>
              <a:t>“God himself is the ultimate authority in religious matters. He has the right, both by virtue of who he is and what he does, to establish the standard for belief and practice…”</a:t>
            </a:r>
            <a:endParaRPr lang="en-US" sz="2000" dirty="0"/>
          </a:p>
          <a:p>
            <a:pPr marL="0" indent="0">
              <a:buNone/>
            </a:pPr>
            <a:endParaRPr lang="en-US" sz="2000" dirty="0"/>
          </a:p>
          <a:p>
            <a:pPr marL="0" indent="0">
              <a:buNone/>
            </a:pPr>
            <a:r>
              <a:rPr lang="en-US" sz="2000" dirty="0"/>
              <a:t>Erickson J. Millard </a:t>
            </a:r>
            <a:r>
              <a:rPr lang="en-US" sz="2000" i="1" dirty="0"/>
              <a:t>Christian Theology, Third Edition</a:t>
            </a:r>
            <a:endParaRPr lang="en-US" sz="2000" dirty="0"/>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25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person wearing glasses&#10;&#10;Description automatically generated">
            <a:extLst>
              <a:ext uri="{FF2B5EF4-FFF2-40B4-BE49-F238E27FC236}">
                <a16:creationId xmlns:a16="http://schemas.microsoft.com/office/drawing/2014/main" id="{A90AB47A-1703-5359-CDC9-A1C021860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581" y="918640"/>
            <a:ext cx="3235262" cy="4589025"/>
          </a:xfrm>
          <a:prstGeom prst="rect">
            <a:avLst/>
          </a:prstGeom>
        </p:spPr>
      </p:pic>
      <p:sp>
        <p:nvSpPr>
          <p:cNvPr id="3" name="Content Placeholder 2">
            <a:extLst>
              <a:ext uri="{FF2B5EF4-FFF2-40B4-BE49-F238E27FC236}">
                <a16:creationId xmlns:a16="http://schemas.microsoft.com/office/drawing/2014/main" id="{9DDBC81D-0FED-50E0-6016-51D140074FC9}"/>
              </a:ext>
            </a:extLst>
          </p:cNvPr>
          <p:cNvSpPr>
            <a:spLocks noGrp="1"/>
          </p:cNvSpPr>
          <p:nvPr>
            <p:ph idx="1"/>
          </p:nvPr>
        </p:nvSpPr>
        <p:spPr>
          <a:xfrm>
            <a:off x="5420413" y="643142"/>
            <a:ext cx="6334812" cy="5114515"/>
          </a:xfrm>
        </p:spPr>
        <p:txBody>
          <a:bodyPr anchor="t">
            <a:normAutofit fontScale="55000" lnSpcReduction="20000"/>
          </a:bodyPr>
          <a:lstStyle/>
          <a:p>
            <a:pPr marL="0" indent="0">
              <a:buNone/>
            </a:pPr>
            <a:r>
              <a:rPr lang="en-US" sz="8400" dirty="0"/>
              <a:t>“He has delegated that authority by creating a book, the Bible. Because it conveys his message, the Bible, as the spoken word of God,  carries the same weight God himself would command if he were speaking to us personally.”</a:t>
            </a:r>
          </a:p>
        </p:txBody>
      </p:sp>
      <p:sp>
        <p:nvSpPr>
          <p:cNvPr id="12" name="Rectangle 1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B0F253F-75A6-BFE2-CD4F-E34A59D8CD5F}"/>
              </a:ext>
            </a:extLst>
          </p:cNvPr>
          <p:cNvSpPr txBox="1"/>
          <p:nvPr/>
        </p:nvSpPr>
        <p:spPr>
          <a:xfrm>
            <a:off x="5420413" y="5769566"/>
            <a:ext cx="63348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Erickson J. Millard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Christian Theology, Third Edition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378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91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AEAA6-F0E8-40F5-F652-DBB81EA2FD2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Verbal Plenary Inspiration</a:t>
            </a:r>
          </a:p>
        </p:txBody>
      </p:sp>
      <p:sp>
        <p:nvSpPr>
          <p:cNvPr id="3" name="Content Placeholder 2">
            <a:extLst>
              <a:ext uri="{FF2B5EF4-FFF2-40B4-BE49-F238E27FC236}">
                <a16:creationId xmlns:a16="http://schemas.microsoft.com/office/drawing/2014/main" id="{05E9ACC0-10E5-56EF-F8E6-7AD8758BB86F}"/>
              </a:ext>
            </a:extLst>
          </p:cNvPr>
          <p:cNvSpPr>
            <a:spLocks noGrp="1"/>
          </p:cNvSpPr>
          <p:nvPr>
            <p:ph idx="1"/>
          </p:nvPr>
        </p:nvSpPr>
        <p:spPr>
          <a:xfrm>
            <a:off x="1371599" y="2318197"/>
            <a:ext cx="9724031" cy="3683358"/>
          </a:xfrm>
        </p:spPr>
        <p:txBody>
          <a:bodyPr anchor="ctr">
            <a:normAutofit/>
          </a:bodyPr>
          <a:lstStyle/>
          <a:p>
            <a:pPr marL="0" indent="0">
              <a:buNone/>
            </a:pPr>
            <a:r>
              <a:rPr lang="en-US" sz="4400" dirty="0"/>
              <a:t>God so moved the human authors of Scripture that the resulting product was the word of God written, totally without error in all that it affirms in the original autographs.</a:t>
            </a:r>
          </a:p>
        </p:txBody>
      </p:sp>
    </p:spTree>
    <p:extLst>
      <p:ext uri="{BB962C8B-B14F-4D97-AF65-F5344CB8AC3E}">
        <p14:creationId xmlns:p14="http://schemas.microsoft.com/office/powerpoint/2010/main" val="105367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14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E9EE16E-50F5-A890-7A8E-D6627E9583A4}"/>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3218" t="-231" r="5528" b="17443"/>
          <a:stretch/>
        </p:blipFill>
        <p:spPr>
          <a:xfrm>
            <a:off x="1125094" y="1001949"/>
            <a:ext cx="3346315" cy="4545938"/>
          </a:xfrm>
          <a:prstGeom prst="rect">
            <a:avLst/>
          </a:prstGeom>
        </p:spPr>
      </p:pic>
      <p:sp>
        <p:nvSpPr>
          <p:cNvPr id="3" name="Content Placeholder 2">
            <a:extLst>
              <a:ext uri="{FF2B5EF4-FFF2-40B4-BE49-F238E27FC236}">
                <a16:creationId xmlns:a16="http://schemas.microsoft.com/office/drawing/2014/main" id="{43CB53B2-6058-589D-B4EF-86969EDB2BD4}"/>
              </a:ext>
            </a:extLst>
          </p:cNvPr>
          <p:cNvSpPr>
            <a:spLocks noGrp="1"/>
          </p:cNvSpPr>
          <p:nvPr>
            <p:ph idx="1"/>
          </p:nvPr>
        </p:nvSpPr>
        <p:spPr>
          <a:xfrm>
            <a:off x="5263018" y="865762"/>
            <a:ext cx="6137372" cy="5685816"/>
          </a:xfrm>
        </p:spPr>
        <p:txBody>
          <a:bodyPr anchor="t">
            <a:normAutofit fontScale="92500" lnSpcReduction="20000"/>
          </a:bodyPr>
          <a:lstStyle/>
          <a:p>
            <a:pPr marL="0" indent="0">
              <a:buNone/>
            </a:pPr>
            <a:r>
              <a:rPr lang="en-US" sz="5000" dirty="0"/>
              <a:t>“That he who was “The Truth” and who spoke no falsehood, should accommodate himself to error is not only a demonstration of poor hermeneutics, but it is reflective of a low view of the nature of Christ.”</a:t>
            </a:r>
          </a:p>
          <a:p>
            <a:pPr marL="0" indent="0">
              <a:buNone/>
            </a:pPr>
            <a:endParaRPr lang="en-US" sz="2000" dirty="0"/>
          </a:p>
          <a:p>
            <a:pPr marL="0" indent="0">
              <a:buNone/>
            </a:pPr>
            <a:r>
              <a:rPr lang="en-US" sz="1800" dirty="0"/>
              <a:t>Norman L. Geisler, </a:t>
            </a:r>
            <a:r>
              <a:rPr lang="en-US" sz="1800" i="1" dirty="0"/>
              <a:t>A General Introduction to the Bible</a:t>
            </a:r>
            <a:endParaRPr lang="en-US" sz="1800" dirty="0"/>
          </a:p>
        </p:txBody>
      </p:sp>
      <p:sp>
        <p:nvSpPr>
          <p:cNvPr id="30" name="Rectangle 2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22499</TotalTime>
  <Words>645</Words>
  <Application>Microsoft Office PowerPoint</Application>
  <PresentationFormat>Widescreen</PresentationFormat>
  <Paragraphs>41</Paragraphs>
  <Slides>20</Slides>
  <Notes>0</Notes>
  <HiddenSlides>0</HiddenSlides>
  <MMClips>0</MMClips>
  <ScaleCrop>false</ScaleCrop>
  <HeadingPairs>
    <vt:vector size="8" baseType="variant">
      <vt:variant>
        <vt:lpstr>Fonts Used</vt:lpstr>
      </vt:variant>
      <vt:variant>
        <vt:i4>4</vt:i4>
      </vt:variant>
      <vt:variant>
        <vt:lpstr>Theme</vt:lpstr>
      </vt:variant>
      <vt:variant>
        <vt:i4>7</vt:i4>
      </vt:variant>
      <vt:variant>
        <vt:lpstr>Slide Titles</vt:lpstr>
      </vt:variant>
      <vt:variant>
        <vt:i4>20</vt:i4>
      </vt:variant>
      <vt:variant>
        <vt:lpstr>Custom Shows</vt:lpstr>
      </vt:variant>
      <vt:variant>
        <vt:i4>1</vt:i4>
      </vt:variant>
    </vt:vector>
  </HeadingPairs>
  <TitlesOfParts>
    <vt:vector size="32" baseType="lpstr">
      <vt:lpstr>Arial</vt:lpstr>
      <vt:lpstr>Calibri</vt:lpstr>
      <vt:lpstr>Calibri Light</vt:lpstr>
      <vt:lpstr>system-ui</vt:lpstr>
      <vt:lpstr>1_WJB1</vt:lpstr>
      <vt:lpstr>7_WJB1</vt:lpstr>
      <vt:lpstr>WJB1</vt:lpstr>
      <vt:lpstr>8_WJB1</vt:lpstr>
      <vt:lpstr>Office Theme</vt:lpstr>
      <vt:lpstr>9_WJB1</vt:lpstr>
      <vt:lpstr>10_WJB1</vt:lpstr>
      <vt:lpstr>PowerPoint Presentation</vt:lpstr>
      <vt:lpstr>PowerPoint Presentation</vt:lpstr>
      <vt:lpstr>PowerPoint Presentation</vt:lpstr>
      <vt:lpstr>PowerPoint Presentation</vt:lpstr>
      <vt:lpstr>PowerPoint Presentation</vt:lpstr>
      <vt:lpstr>PowerPoint Presentation</vt:lpstr>
      <vt:lpstr>Verbal Plenary Inspiration</vt:lpstr>
      <vt:lpstr>PowerPoint Presentation</vt:lpstr>
      <vt:lpstr>PowerPoint Presentation</vt:lpstr>
      <vt:lpstr>PowerPoint Presentation</vt:lpstr>
      <vt:lpstr>Christ’s Displayed Authority</vt:lpstr>
      <vt:lpstr>PowerPoint Presentation</vt:lpstr>
      <vt:lpstr>PowerPoint Presentation</vt:lpstr>
      <vt:lpstr>PowerPoint Presentation</vt:lpstr>
      <vt:lpstr>PowerPoint Presentation</vt:lpstr>
      <vt:lpstr>PowerPoint Presentation</vt:lpstr>
      <vt:lpstr>Promise of the Spirit</vt:lpstr>
      <vt:lpstr>Authority of the Apostles</vt:lpstr>
      <vt:lpstr>PowerPoint Presentation</vt:lpstr>
      <vt:lpstr>Luke 5:36-39</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1289</cp:revision>
  <cp:lastPrinted>2023-06-11T16:06:08Z</cp:lastPrinted>
  <dcterms:created xsi:type="dcterms:W3CDTF">2021-01-08T23:52:50Z</dcterms:created>
  <dcterms:modified xsi:type="dcterms:W3CDTF">2023-07-31T00:38:36Z</dcterms:modified>
</cp:coreProperties>
</file>