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3880" r:id="rId2"/>
    <p:sldMasterId id="2147483887" r:id="rId3"/>
    <p:sldMasterId id="2147483914" r:id="rId4"/>
    <p:sldMasterId id="2147483958" r:id="rId5"/>
    <p:sldMasterId id="2147483967" r:id="rId6"/>
  </p:sldMasterIdLst>
  <p:notesMasterIdLst>
    <p:notesMasterId r:id="rId21"/>
  </p:notesMasterIdLst>
  <p:handoutMasterIdLst>
    <p:handoutMasterId r:id="rId22"/>
  </p:handoutMasterIdLst>
  <p:sldIdLst>
    <p:sldId id="6168" r:id="rId7"/>
    <p:sldId id="6183" r:id="rId8"/>
    <p:sldId id="6176" r:id="rId9"/>
    <p:sldId id="6188" r:id="rId10"/>
    <p:sldId id="6177" r:id="rId11"/>
    <p:sldId id="6178" r:id="rId12"/>
    <p:sldId id="6179" r:id="rId13"/>
    <p:sldId id="6180" r:id="rId14"/>
    <p:sldId id="6181" r:id="rId15"/>
    <p:sldId id="6182" r:id="rId16"/>
    <p:sldId id="6175" r:id="rId17"/>
    <p:sldId id="6184" r:id="rId18"/>
    <p:sldId id="6186" r:id="rId19"/>
    <p:sldId id="6224" r:id="rId20"/>
  </p:sldIdLst>
  <p:sldSz cx="12192000" cy="6858000"/>
  <p:notesSz cx="6950075" cy="9236075"/>
  <p:custShowLst>
    <p:custShow name="Memes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6168"/>
            <p14:sldId id="6183"/>
            <p14:sldId id="6176"/>
            <p14:sldId id="6188"/>
            <p14:sldId id="6177"/>
            <p14:sldId id="6178"/>
            <p14:sldId id="6179"/>
            <p14:sldId id="6180"/>
            <p14:sldId id="6181"/>
            <p14:sldId id="6182"/>
            <p14:sldId id="6175"/>
            <p14:sldId id="6184"/>
            <p14:sldId id="6186"/>
            <p14:sldId id="62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009193"/>
    <a:srgbClr val="0096FF"/>
    <a:srgbClr val="FF40FF"/>
    <a:srgbClr val="F545BC"/>
    <a:srgbClr val="0DB079"/>
    <a:srgbClr val="941651"/>
    <a:srgbClr val="008F00"/>
    <a:srgbClr val="11B098"/>
    <a:srgbClr val="CD4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 autoAdjust="0"/>
    <p:restoredTop sz="95493" autoAdjust="0"/>
  </p:normalViewPr>
  <p:slideViewPr>
    <p:cSldViewPr>
      <p:cViewPr varScale="1">
        <p:scale>
          <a:sx n="190" d="100"/>
          <a:sy n="190" d="100"/>
        </p:scale>
        <p:origin x="197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3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2"/>
            <a:ext cx="10668000" cy="1470025"/>
          </a:xfrm>
        </p:spPr>
        <p:txBody>
          <a:bodyPr>
            <a:normAutofit/>
          </a:bodyPr>
          <a:lstStyle>
            <a:lvl1pPr>
              <a:defRPr sz="3751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1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939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11049000" cy="624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1474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833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2736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0179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694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4620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976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56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ransition spd="med">
    <p:fade/>
  </p:transition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7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21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ts val="0"/>
        </a:spcBef>
        <a:spcAft>
          <a:spcPts val="900"/>
        </a:spcAft>
        <a:buFontTx/>
        <a:buNone/>
        <a:defRPr sz="15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249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5851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7/9/2023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39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248400"/>
          </a:xfrm>
        </p:spPr>
        <p:txBody>
          <a:bodyPr>
            <a:normAutofit/>
          </a:bodyPr>
          <a:lstStyle/>
          <a:p>
            <a:r>
              <a:rPr lang="en-US" dirty="0"/>
              <a:t>			1	2	3	4	5	6	7	</a:t>
            </a:r>
          </a:p>
          <a:p>
            <a:r>
              <a:rPr lang="en-US" dirty="0"/>
              <a:t>		     |       |	     |       |       |       |       |      |    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2192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7. Return from Exile / Post-exilic Judaism</a:t>
            </a:r>
          </a:p>
          <a:p>
            <a:r>
              <a:rPr lang="en-US" dirty="0"/>
              <a:t>		Ezra, Nehemiah, Esther</a:t>
            </a:r>
          </a:p>
          <a:p>
            <a:pPr lvl="2"/>
            <a:r>
              <a:rPr lang="en-US" sz="3600" dirty="0">
                <a:solidFill>
                  <a:srgbClr val="92D050"/>
                </a:solidFill>
              </a:rPr>
              <a:t>550 – 400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>
            <a:cxnSpLocks/>
          </p:cNvCxnSpPr>
          <p:nvPr/>
        </p:nvCxnSpPr>
        <p:spPr>
          <a:xfrm>
            <a:off x="7391400" y="1143000"/>
            <a:ext cx="8382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477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pPr marL="347472"/>
            <a:r>
              <a:rPr lang="en-US" b="1" dirty="0">
                <a:solidFill>
                  <a:srgbClr val="FFC000"/>
                </a:solidFill>
              </a:rPr>
              <a:t>					The Prophets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>
            <a:cxnSpLocks/>
          </p:cNvCxnSpPr>
          <p:nvPr/>
        </p:nvCxnSpPr>
        <p:spPr>
          <a:xfrm>
            <a:off x="5943600" y="1143000"/>
            <a:ext cx="18288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pPr marL="347472"/>
            <a:r>
              <a:rPr lang="en-US" b="1" dirty="0">
                <a:solidFill>
                  <a:srgbClr val="FFC000"/>
                </a:solidFill>
              </a:rPr>
              <a:t>					The Psalms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>
            <a:cxnSpLocks/>
          </p:cNvCxnSpPr>
          <p:nvPr/>
        </p:nvCxnSpPr>
        <p:spPr>
          <a:xfrm>
            <a:off x="3962400" y="1143000"/>
            <a:ext cx="38100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542E6B-4930-9EC4-6AF2-E37BB5851A90}"/>
              </a:ext>
            </a:extLst>
          </p:cNvPr>
          <p:cNvCxnSpPr>
            <a:cxnSpLocks/>
          </p:cNvCxnSpPr>
          <p:nvPr/>
        </p:nvCxnSpPr>
        <p:spPr>
          <a:xfrm>
            <a:off x="4876800" y="1295400"/>
            <a:ext cx="6096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0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477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24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			1	2	3	4	5	6	7	</a:t>
            </a:r>
          </a:p>
          <a:p>
            <a:r>
              <a:rPr lang="en-US" dirty="0"/>
              <a:t>		     |       |	     |       |       |       |       |      |       </a:t>
            </a:r>
          </a:p>
          <a:p>
            <a:endParaRPr lang="en-US" dirty="0"/>
          </a:p>
          <a:p>
            <a:r>
              <a:rPr lang="en-US" sz="3200" dirty="0"/>
              <a:t>1. Beginnings</a:t>
            </a:r>
          </a:p>
          <a:p>
            <a:r>
              <a:rPr lang="en-US" sz="3200" dirty="0"/>
              <a:t>2. Patriarchs</a:t>
            </a:r>
          </a:p>
          <a:p>
            <a:r>
              <a:rPr lang="en-US" sz="3200" dirty="0"/>
              <a:t>3. Sojourn / Conquest / Settlement</a:t>
            </a:r>
          </a:p>
          <a:p>
            <a:r>
              <a:rPr lang="en-US" sz="3200" dirty="0"/>
              <a:t>4. United Monarchy</a:t>
            </a:r>
          </a:p>
          <a:p>
            <a:r>
              <a:rPr lang="en-US" sz="3200" dirty="0"/>
              <a:t>5. Divided Monarchy</a:t>
            </a:r>
          </a:p>
          <a:p>
            <a:r>
              <a:rPr lang="en-US" sz="3200" dirty="0"/>
              <a:t>6. Exile</a:t>
            </a:r>
          </a:p>
          <a:p>
            <a:r>
              <a:rPr lang="en-US" sz="3200" dirty="0"/>
              <a:t>7. Return from Exile / Post-exilic Judaism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0668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pPr marL="347472"/>
            <a:r>
              <a:rPr lang="en-US" b="1" dirty="0">
                <a:solidFill>
                  <a:srgbClr val="FFC000"/>
                </a:solidFill>
              </a:rPr>
              <a:t>1. Beginnings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/>
              <a:t>	Genesis 1-10</a:t>
            </a:r>
          </a:p>
          <a:p>
            <a:pPr marL="347472"/>
            <a:r>
              <a:rPr lang="en-US" dirty="0"/>
              <a:t>		</a:t>
            </a:r>
            <a:r>
              <a:rPr lang="en-US" i="1" dirty="0"/>
              <a:t>(First Part of Genesis)</a:t>
            </a:r>
          </a:p>
          <a:p>
            <a:pPr marL="1147572" lvl="2"/>
            <a:r>
              <a:rPr lang="en-US" sz="3600" dirty="0">
                <a:solidFill>
                  <a:srgbClr val="92D050"/>
                </a:solidFill>
              </a:rPr>
              <a:t>? – 2000 B.C.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18288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1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4ED6C-8A48-421A-ADF2-3AFB31B03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67657-FEDC-EADA-6312-76217E5E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41350"/>
            <a:ext cx="73152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5850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2. Patriarchs</a:t>
            </a:r>
          </a:p>
          <a:p>
            <a:r>
              <a:rPr lang="en-US" dirty="0"/>
              <a:t>		Genesis 11 to Exodus 14</a:t>
            </a:r>
          </a:p>
          <a:p>
            <a:r>
              <a:rPr lang="en-US" dirty="0"/>
              <a:t>		</a:t>
            </a:r>
            <a:r>
              <a:rPr lang="en-US" i="1" dirty="0"/>
              <a:t>(Most of Genesis and first part of Exodus)</a:t>
            </a:r>
          </a:p>
          <a:p>
            <a:pPr marL="1147572" lvl="2"/>
            <a:r>
              <a:rPr lang="en-US" sz="3600" dirty="0">
                <a:solidFill>
                  <a:srgbClr val="92D050"/>
                </a:solidFill>
              </a:rPr>
              <a:t>2000 – 1500 B.C.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27432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3. Sojourn / Conquest / Settlement</a:t>
            </a:r>
          </a:p>
          <a:p>
            <a:pPr marL="640080" indent="0"/>
            <a:r>
              <a:rPr lang="en-US" dirty="0"/>
              <a:t>Exodus 15-40, Leviticus, Numbers, Deuteronomy, Joshua, Judges, Ruth</a:t>
            </a:r>
          </a:p>
          <a:p>
            <a:pPr marL="640080" indent="0"/>
            <a:r>
              <a:rPr lang="en-US" i="1" dirty="0"/>
              <a:t>(Most of Exodus to the end of Ruth)</a:t>
            </a:r>
          </a:p>
          <a:p>
            <a:pPr marL="640080" indent="0"/>
            <a:r>
              <a:rPr lang="en-US" sz="3600" dirty="0">
                <a:solidFill>
                  <a:srgbClr val="92D050"/>
                </a:solidFill>
              </a:rPr>
              <a:t>1500 – 1050 B.C.</a:t>
            </a:r>
          </a:p>
          <a:p>
            <a:pPr marL="640080" indent="0"/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36576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4. United Monarchy</a:t>
            </a:r>
          </a:p>
          <a:p>
            <a:pPr marL="640080" indent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Samuel, 1</a:t>
            </a:r>
            <a:r>
              <a:rPr lang="en-US" baseline="30000" dirty="0"/>
              <a:t>st</a:t>
            </a:r>
            <a:r>
              <a:rPr lang="en-US" dirty="0"/>
              <a:t> Kings 1-11, 1</a:t>
            </a:r>
            <a:r>
              <a:rPr lang="en-US" baseline="30000" dirty="0"/>
              <a:t>st</a:t>
            </a:r>
            <a:r>
              <a:rPr lang="en-US" dirty="0"/>
              <a:t> Chronicles, 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Chronicles 1-9</a:t>
            </a:r>
          </a:p>
          <a:p>
            <a:pPr marL="640080" indent="0"/>
            <a:r>
              <a:rPr lang="en-US" i="1" dirty="0"/>
              <a:t>(1</a:t>
            </a:r>
            <a:r>
              <a:rPr lang="en-US" i="1" baseline="30000" dirty="0"/>
              <a:t>st</a:t>
            </a:r>
            <a:r>
              <a:rPr lang="en-US" i="1" dirty="0"/>
              <a:t> and 2</a:t>
            </a:r>
            <a:r>
              <a:rPr lang="en-US" i="1" baseline="30000" dirty="0"/>
              <a:t>nd</a:t>
            </a:r>
            <a:r>
              <a:rPr lang="en-US" i="1" dirty="0"/>
              <a:t> Samuel, first part of 1</a:t>
            </a:r>
            <a:r>
              <a:rPr lang="en-US" i="1" baseline="30000" dirty="0"/>
              <a:t>st</a:t>
            </a:r>
            <a:r>
              <a:rPr lang="en-US" i="1" dirty="0"/>
              <a:t> Kings)</a:t>
            </a:r>
          </a:p>
          <a:p>
            <a:pPr marL="640080" indent="0"/>
            <a:r>
              <a:rPr lang="en-US" sz="3600" dirty="0">
                <a:solidFill>
                  <a:srgbClr val="92D050"/>
                </a:solidFill>
              </a:rPr>
              <a:t>1050 – 950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45720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5. Divided Monarchy</a:t>
            </a:r>
          </a:p>
          <a:p>
            <a:pPr marL="640080" indent="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Kings 12-25, 2</a:t>
            </a:r>
            <a:r>
              <a:rPr lang="en-US" baseline="30000" dirty="0"/>
              <a:t>nd</a:t>
            </a:r>
            <a:r>
              <a:rPr lang="en-US" dirty="0"/>
              <a:t> Kings 1-16, 2 Chronicles 10-36</a:t>
            </a:r>
          </a:p>
          <a:p>
            <a:pPr marL="640080" indent="0"/>
            <a:r>
              <a:rPr lang="en-US" i="1" dirty="0"/>
              <a:t>(Second half of 1</a:t>
            </a:r>
            <a:r>
              <a:rPr lang="en-US" i="1" baseline="30000" dirty="0"/>
              <a:t>st</a:t>
            </a:r>
            <a:r>
              <a:rPr lang="en-US" i="1" dirty="0"/>
              <a:t> Kings to first half of 2</a:t>
            </a:r>
            <a:r>
              <a:rPr lang="en-US" i="1" baseline="30000" dirty="0"/>
              <a:t>nd</a:t>
            </a:r>
            <a:r>
              <a:rPr lang="en-US" i="1" dirty="0"/>
              <a:t> Kings)</a:t>
            </a:r>
          </a:p>
          <a:p>
            <a:pPr marL="640080" indent="0"/>
            <a:r>
              <a:rPr lang="en-US" dirty="0">
                <a:solidFill>
                  <a:srgbClr val="92D050"/>
                </a:solidFill>
              </a:rPr>
              <a:t>950</a:t>
            </a:r>
            <a:r>
              <a:rPr lang="en-US" sz="3600" dirty="0">
                <a:solidFill>
                  <a:srgbClr val="92D050"/>
                </a:solidFill>
              </a:rPr>
              <a:t> – </a:t>
            </a:r>
            <a:r>
              <a:rPr lang="en-US" dirty="0">
                <a:solidFill>
                  <a:srgbClr val="92D050"/>
                </a:solidFill>
              </a:rPr>
              <a:t>700</a:t>
            </a:r>
            <a:r>
              <a:rPr lang="en-US" sz="3600" dirty="0">
                <a:solidFill>
                  <a:srgbClr val="92D050"/>
                </a:solidFill>
              </a:rPr>
              <a:t>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5524500" y="115443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E1D660-59DA-DF12-C413-DEBF6EBE19E0}"/>
              </a:ext>
            </a:extLst>
          </p:cNvPr>
          <p:cNvCxnSpPr>
            <a:cxnSpLocks/>
          </p:cNvCxnSpPr>
          <p:nvPr/>
        </p:nvCxnSpPr>
        <p:spPr>
          <a:xfrm>
            <a:off x="1447800" y="1143000"/>
            <a:ext cx="7391400" cy="0"/>
          </a:xfrm>
          <a:prstGeom prst="straightConnector1">
            <a:avLst/>
          </a:prstGeom>
          <a:ln w="1270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09842-E1E6-4E45-A22C-7468754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2400"/>
            <a:ext cx="11785600" cy="6172200"/>
          </a:xfrm>
        </p:spPr>
        <p:txBody>
          <a:bodyPr>
            <a:normAutofit/>
          </a:bodyPr>
          <a:lstStyle/>
          <a:p>
            <a:pPr>
              <a:spcAft>
                <a:spcPts val="700"/>
              </a:spcAft>
            </a:pPr>
            <a:r>
              <a:rPr lang="en-US" dirty="0"/>
              <a:t>			1	2	3	4	5	6	7	</a:t>
            </a:r>
          </a:p>
          <a:p>
            <a:pPr>
              <a:spcAft>
                <a:spcPts val="700"/>
              </a:spcAft>
            </a:pPr>
            <a:r>
              <a:rPr lang="en-US" dirty="0"/>
              <a:t>		     |       |	     |       |       |       |       |      |       </a:t>
            </a:r>
          </a:p>
          <a:p>
            <a:pPr marL="347472"/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6. Exile</a:t>
            </a:r>
          </a:p>
          <a:p>
            <a:r>
              <a:rPr lang="en-US" dirty="0"/>
              <a:t>		2</a:t>
            </a:r>
            <a:r>
              <a:rPr lang="en-US" baseline="30000" dirty="0"/>
              <a:t>nd</a:t>
            </a:r>
            <a:r>
              <a:rPr lang="en-US" dirty="0"/>
              <a:t> Kings 17–25</a:t>
            </a:r>
          </a:p>
          <a:p>
            <a:r>
              <a:rPr lang="en-US" dirty="0"/>
              <a:t>		</a:t>
            </a:r>
            <a:r>
              <a:rPr lang="en-US" i="1" dirty="0"/>
              <a:t>(Last half of 2</a:t>
            </a:r>
            <a:r>
              <a:rPr lang="en-US" i="1" baseline="30000" dirty="0"/>
              <a:t>nd</a:t>
            </a:r>
            <a:r>
              <a:rPr lang="en-US" i="1" dirty="0"/>
              <a:t> Kings)</a:t>
            </a:r>
          </a:p>
          <a:p>
            <a:pPr lvl="2"/>
            <a:r>
              <a:rPr lang="en-US" sz="3600" dirty="0">
                <a:solidFill>
                  <a:srgbClr val="92D050"/>
                </a:solidFill>
              </a:rPr>
              <a:t>700 – 550 B.C.</a:t>
            </a:r>
          </a:p>
          <a:p>
            <a:pPr marL="640080" indent="0"/>
            <a:endParaRPr lang="en-US" i="1" dirty="0"/>
          </a:p>
          <a:p>
            <a:endParaRPr lang="en-US" i="1" dirty="0"/>
          </a:p>
          <a:p>
            <a:pPr marL="347472"/>
            <a:endParaRPr lang="en-US" sz="3600" dirty="0">
              <a:solidFill>
                <a:srgbClr val="92D05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19A69E-52F5-C72D-1A2F-F7448415FA2F}"/>
              </a:ext>
            </a:extLst>
          </p:cNvPr>
          <p:cNvCxnSpPr/>
          <p:nvPr/>
        </p:nvCxnSpPr>
        <p:spPr>
          <a:xfrm>
            <a:off x="6477000" y="1143000"/>
            <a:ext cx="914400" cy="0"/>
          </a:xfrm>
          <a:prstGeom prst="line">
            <a:avLst/>
          </a:prstGeom>
          <a:ln w="984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22042</TotalTime>
  <Words>586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</vt:lpstr>
      <vt:lpstr>Calibri</vt:lpstr>
      <vt:lpstr>1_WJB1</vt:lpstr>
      <vt:lpstr>7_WJB1</vt:lpstr>
      <vt:lpstr>WJB1</vt:lpstr>
      <vt:lpstr>8_WJB1</vt:lpstr>
      <vt:lpstr>9_WJB1</vt:lpstr>
      <vt:lpstr>10_WJB1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1262</cp:revision>
  <cp:lastPrinted>2023-06-11T16:06:08Z</cp:lastPrinted>
  <dcterms:created xsi:type="dcterms:W3CDTF">2021-01-08T23:52:50Z</dcterms:created>
  <dcterms:modified xsi:type="dcterms:W3CDTF">2023-07-09T19:58:48Z</dcterms:modified>
</cp:coreProperties>
</file>