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5" r:id="rId1"/>
    <p:sldMasterId id="2147483880" r:id="rId2"/>
    <p:sldMasterId id="2147483887" r:id="rId3"/>
    <p:sldMasterId id="2147483914" r:id="rId4"/>
    <p:sldMasterId id="2147483958" r:id="rId5"/>
    <p:sldMasterId id="2147483967" r:id="rId6"/>
  </p:sldMasterIdLst>
  <p:notesMasterIdLst>
    <p:notesMasterId r:id="rId28"/>
  </p:notesMasterIdLst>
  <p:handoutMasterIdLst>
    <p:handoutMasterId r:id="rId29"/>
  </p:handoutMasterIdLst>
  <p:sldIdLst>
    <p:sldId id="6242" r:id="rId7"/>
    <p:sldId id="6237" r:id="rId8"/>
    <p:sldId id="6236" r:id="rId9"/>
    <p:sldId id="6245" r:id="rId10"/>
    <p:sldId id="6227" r:id="rId11"/>
    <p:sldId id="6226" r:id="rId12"/>
    <p:sldId id="6244" r:id="rId13"/>
    <p:sldId id="6246" r:id="rId14"/>
    <p:sldId id="6298" r:id="rId15"/>
    <p:sldId id="6239" r:id="rId16"/>
    <p:sldId id="6250" r:id="rId17"/>
    <p:sldId id="6184" r:id="rId18"/>
    <p:sldId id="6249" r:id="rId19"/>
    <p:sldId id="6247" r:id="rId20"/>
    <p:sldId id="6240" r:id="rId21"/>
    <p:sldId id="6248" r:id="rId22"/>
    <p:sldId id="6225" r:id="rId23"/>
    <p:sldId id="6251" r:id="rId24"/>
    <p:sldId id="6252" r:id="rId25"/>
    <p:sldId id="6241" r:id="rId26"/>
    <p:sldId id="6253" r:id="rId27"/>
  </p:sldIdLst>
  <p:sldSz cx="12192000" cy="6858000"/>
  <p:notesSz cx="6950075" cy="9236075"/>
  <p:custShowLst>
    <p:custShow name="Memes" id="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69B238D-AB4B-443B-AE74-6B7E606E67C7}">
          <p14:sldIdLst/>
        </p14:section>
        <p14:section name="Default Section" id="{C7904835-D5DE-6A42-B22C-66FBE4CD4F40}">
          <p14:sldIdLst>
            <p14:sldId id="6242"/>
            <p14:sldId id="6237"/>
            <p14:sldId id="6236"/>
            <p14:sldId id="6245"/>
            <p14:sldId id="6227"/>
            <p14:sldId id="6226"/>
            <p14:sldId id="6244"/>
            <p14:sldId id="6246"/>
            <p14:sldId id="6298"/>
            <p14:sldId id="6239"/>
            <p14:sldId id="6250"/>
            <p14:sldId id="6184"/>
            <p14:sldId id="6249"/>
            <p14:sldId id="6247"/>
            <p14:sldId id="6240"/>
            <p14:sldId id="6248"/>
            <p14:sldId id="6225"/>
            <p14:sldId id="6251"/>
            <p14:sldId id="6252"/>
            <p14:sldId id="6241"/>
            <p14:sldId id="6253"/>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05493"/>
    <a:srgbClr val="009193"/>
    <a:srgbClr val="0096FF"/>
    <a:srgbClr val="FF40FF"/>
    <a:srgbClr val="F545BC"/>
    <a:srgbClr val="0DB079"/>
    <a:srgbClr val="941651"/>
    <a:srgbClr val="008F00"/>
    <a:srgbClr val="11B098"/>
    <a:srgbClr val="CD46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808" autoAdjust="0"/>
    <p:restoredTop sz="95000" autoAdjust="0"/>
  </p:normalViewPr>
  <p:slideViewPr>
    <p:cSldViewPr>
      <p:cViewPr varScale="1">
        <p:scale>
          <a:sx n="110" d="100"/>
          <a:sy n="110" d="100"/>
        </p:scale>
        <p:origin x="72" y="557"/>
      </p:cViewPr>
      <p:guideLst>
        <p:guide orient="horz" pos="2160"/>
        <p:guide pos="3840"/>
      </p:guideLst>
    </p:cSldViewPr>
  </p:slideViewPr>
  <p:outlineViewPr>
    <p:cViewPr>
      <p:scale>
        <a:sx n="33" d="100"/>
        <a:sy n="33" d="100"/>
      </p:scale>
      <p:origin x="0" y="-432"/>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62" d="100"/>
          <a:sy n="62" d="100"/>
        </p:scale>
        <p:origin x="-1674" y="-84"/>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presProps" Target="presProps.xml"/><Relationship Id="rId8"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11699" cy="461804"/>
          </a:xfrm>
          <a:prstGeom prst="rect">
            <a:avLst/>
          </a:prstGeom>
        </p:spPr>
        <p:txBody>
          <a:bodyPr vert="horz" lIns="92474" tIns="46235" rIns="92474" bIns="46235" rtlCol="0"/>
          <a:lstStyle>
            <a:lvl1pPr algn="l">
              <a:defRPr sz="1200"/>
            </a:lvl1pPr>
          </a:lstStyle>
          <a:p>
            <a:endParaRPr lang="en-US"/>
          </a:p>
        </p:txBody>
      </p:sp>
      <p:sp>
        <p:nvSpPr>
          <p:cNvPr id="3" name="Date Placeholder 2"/>
          <p:cNvSpPr>
            <a:spLocks noGrp="1"/>
          </p:cNvSpPr>
          <p:nvPr>
            <p:ph type="dt" sz="quarter" idx="1"/>
          </p:nvPr>
        </p:nvSpPr>
        <p:spPr>
          <a:xfrm>
            <a:off x="3936771" y="0"/>
            <a:ext cx="3011699" cy="461804"/>
          </a:xfrm>
          <a:prstGeom prst="rect">
            <a:avLst/>
          </a:prstGeom>
        </p:spPr>
        <p:txBody>
          <a:bodyPr vert="horz" lIns="92474" tIns="46235" rIns="92474" bIns="46235" rtlCol="0"/>
          <a:lstStyle>
            <a:lvl1pPr algn="r">
              <a:defRPr sz="1200"/>
            </a:lvl1pPr>
          </a:lstStyle>
          <a:p>
            <a:fld id="{BA261189-8F52-444B-890B-269A83425068}" type="datetimeFigureOut">
              <a:rPr lang="en-US" smtClean="0"/>
              <a:pPr/>
              <a:t>8/20/2023</a:t>
            </a:fld>
            <a:endParaRPr lang="en-US"/>
          </a:p>
        </p:txBody>
      </p:sp>
      <p:sp>
        <p:nvSpPr>
          <p:cNvPr id="4" name="Footer Placeholder 3"/>
          <p:cNvSpPr>
            <a:spLocks noGrp="1"/>
          </p:cNvSpPr>
          <p:nvPr>
            <p:ph type="ftr" sz="quarter" idx="2"/>
          </p:nvPr>
        </p:nvSpPr>
        <p:spPr>
          <a:xfrm>
            <a:off x="3" y="8772668"/>
            <a:ext cx="3011699" cy="461804"/>
          </a:xfrm>
          <a:prstGeom prst="rect">
            <a:avLst/>
          </a:prstGeom>
        </p:spPr>
        <p:txBody>
          <a:bodyPr vert="horz" lIns="92474" tIns="46235" rIns="92474" bIns="46235" rtlCol="0" anchor="b"/>
          <a:lstStyle>
            <a:lvl1pPr algn="l">
              <a:defRPr sz="1200"/>
            </a:lvl1pPr>
          </a:lstStyle>
          <a:p>
            <a:endParaRPr lang="en-US"/>
          </a:p>
        </p:txBody>
      </p:sp>
      <p:sp>
        <p:nvSpPr>
          <p:cNvPr id="5" name="Slide Number Placeholder 4"/>
          <p:cNvSpPr>
            <a:spLocks noGrp="1"/>
          </p:cNvSpPr>
          <p:nvPr>
            <p:ph type="sldNum" sz="quarter" idx="3"/>
          </p:nvPr>
        </p:nvSpPr>
        <p:spPr>
          <a:xfrm>
            <a:off x="3936771" y="8772668"/>
            <a:ext cx="3011699" cy="461804"/>
          </a:xfrm>
          <a:prstGeom prst="rect">
            <a:avLst/>
          </a:prstGeom>
        </p:spPr>
        <p:txBody>
          <a:bodyPr vert="horz" lIns="92474" tIns="46235" rIns="92474" bIns="46235" rtlCol="0" anchor="b"/>
          <a:lstStyle>
            <a:lvl1pPr algn="r">
              <a:defRPr sz="1200"/>
            </a:lvl1pPr>
          </a:lstStyle>
          <a:p>
            <a:fld id="{186FB555-BB8E-49AE-B117-4AF281875F2C}" type="slidenum">
              <a:rPr lang="en-US" smtClean="0"/>
              <a:pPr/>
              <a:t>‹#›</a:t>
            </a:fld>
            <a:endParaRPr lang="en-US"/>
          </a:p>
        </p:txBody>
      </p:sp>
    </p:spTree>
    <p:extLst>
      <p:ext uri="{BB962C8B-B14F-4D97-AF65-F5344CB8AC3E}">
        <p14:creationId xmlns:p14="http://schemas.microsoft.com/office/powerpoint/2010/main" val="1937625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11699" cy="461804"/>
          </a:xfrm>
          <a:prstGeom prst="rect">
            <a:avLst/>
          </a:prstGeom>
        </p:spPr>
        <p:txBody>
          <a:bodyPr vert="horz" lIns="92474" tIns="46235" rIns="92474" bIns="46235" rtlCol="0"/>
          <a:lstStyle>
            <a:lvl1pPr algn="l">
              <a:defRPr sz="1200"/>
            </a:lvl1pPr>
          </a:lstStyle>
          <a:p>
            <a:endParaRPr lang="en-US"/>
          </a:p>
        </p:txBody>
      </p:sp>
      <p:sp>
        <p:nvSpPr>
          <p:cNvPr id="3" name="Date Placeholder 2"/>
          <p:cNvSpPr>
            <a:spLocks noGrp="1"/>
          </p:cNvSpPr>
          <p:nvPr>
            <p:ph type="dt" idx="1"/>
          </p:nvPr>
        </p:nvSpPr>
        <p:spPr>
          <a:xfrm>
            <a:off x="3936771" y="0"/>
            <a:ext cx="3011699" cy="461804"/>
          </a:xfrm>
          <a:prstGeom prst="rect">
            <a:avLst/>
          </a:prstGeom>
        </p:spPr>
        <p:txBody>
          <a:bodyPr vert="horz" lIns="92474" tIns="46235" rIns="92474" bIns="46235" rtlCol="0"/>
          <a:lstStyle>
            <a:lvl1pPr algn="r">
              <a:defRPr sz="1200"/>
            </a:lvl1pPr>
          </a:lstStyle>
          <a:p>
            <a:fld id="{57277A89-0140-4E3B-8429-21E784784C77}" type="datetimeFigureOut">
              <a:rPr lang="en-US" smtClean="0"/>
              <a:pPr/>
              <a:t>8/20/2023</a:t>
            </a:fld>
            <a:endParaRPr lang="en-US"/>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2474" tIns="46235" rIns="92474" bIns="46235"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74" tIns="46235" rIns="92474" bIns="4623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772668"/>
            <a:ext cx="3011699" cy="461804"/>
          </a:xfrm>
          <a:prstGeom prst="rect">
            <a:avLst/>
          </a:prstGeom>
        </p:spPr>
        <p:txBody>
          <a:bodyPr vert="horz" lIns="92474" tIns="46235" rIns="92474" bIns="46235" rtlCol="0" anchor="b"/>
          <a:lstStyle>
            <a:lvl1pPr algn="l">
              <a:defRPr sz="1200"/>
            </a:lvl1pPr>
          </a:lstStyle>
          <a:p>
            <a:endParaRPr lang="en-US"/>
          </a:p>
        </p:txBody>
      </p:sp>
      <p:sp>
        <p:nvSpPr>
          <p:cNvPr id="7" name="Slide Number Placeholder 6"/>
          <p:cNvSpPr>
            <a:spLocks noGrp="1"/>
          </p:cNvSpPr>
          <p:nvPr>
            <p:ph type="sldNum" sz="quarter" idx="5"/>
          </p:nvPr>
        </p:nvSpPr>
        <p:spPr>
          <a:xfrm>
            <a:off x="3936771" y="8772668"/>
            <a:ext cx="3011699" cy="461804"/>
          </a:xfrm>
          <a:prstGeom prst="rect">
            <a:avLst/>
          </a:prstGeom>
        </p:spPr>
        <p:txBody>
          <a:bodyPr vert="horz" lIns="92474" tIns="46235" rIns="92474" bIns="46235" rtlCol="0" anchor="b"/>
          <a:lstStyle>
            <a:lvl1pPr algn="r">
              <a:defRPr sz="1200"/>
            </a:lvl1pPr>
          </a:lstStyle>
          <a:p>
            <a:fld id="{ED4FF1BE-2FA6-48B7-A734-A21F96AC4705}" type="slidenum">
              <a:rPr lang="en-US" smtClean="0"/>
              <a:pPr/>
              <a:t>‹#›</a:t>
            </a:fld>
            <a:endParaRPr lang="en-US"/>
          </a:p>
        </p:txBody>
      </p:sp>
    </p:spTree>
    <p:extLst>
      <p:ext uri="{BB962C8B-B14F-4D97-AF65-F5344CB8AC3E}">
        <p14:creationId xmlns:p14="http://schemas.microsoft.com/office/powerpoint/2010/main" val="3676206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2"/>
            <a:ext cx="10668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4471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00" y="228600"/>
            <a:ext cx="11785600" cy="624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08030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6D3C8A-C51C-465B-9EAC-54AF508F6415}" type="datetimeFigureOut">
              <a:rPr lang="en-US" smtClean="0"/>
              <a:pPr/>
              <a:t>8/20/2023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35296876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2"/>
            <a:ext cx="10668000" cy="1470025"/>
          </a:xfrm>
        </p:spPr>
        <p:txBody>
          <a:bodyPr>
            <a:normAutofit/>
          </a:bodyPr>
          <a:lstStyle>
            <a:lvl1pPr>
              <a:defRPr sz="3751"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342891" indent="0" algn="ctr">
              <a:buNone/>
              <a:defRPr>
                <a:solidFill>
                  <a:schemeClr val="tx1">
                    <a:tint val="75000"/>
                  </a:schemeClr>
                </a:solidFill>
              </a:defRPr>
            </a:lvl2pPr>
            <a:lvl3pPr marL="685783" indent="0" algn="ctr">
              <a:buNone/>
              <a:defRPr>
                <a:solidFill>
                  <a:schemeClr val="tx1">
                    <a:tint val="75000"/>
                  </a:schemeClr>
                </a:solidFill>
              </a:defRPr>
            </a:lvl3pPr>
            <a:lvl4pPr marL="1028674"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1"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89197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1"/>
            <a:ext cx="10668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5893980"/>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8600"/>
            <a:ext cx="11049000" cy="6248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43147454"/>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4130FD-499F-4894-AD62-C3DDA6D91343}" type="datetime1">
              <a:rPr lang="en-US" smtClean="0"/>
              <a:pPr/>
              <a:t>8/20/2023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456458332"/>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049819-26D9-4639-ACD9-1778E09FE223}" type="datetime1">
              <a:rPr lang="en-US" smtClean="0"/>
              <a:pPr/>
              <a:t>8/20/2023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184827368"/>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1BF5A-C490-4208-8FDD-AE8DF5A71761}" type="datetime1">
              <a:rPr lang="en-US" smtClean="0"/>
              <a:pPr/>
              <a:t>8/20/2023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232601798"/>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C25850-DE81-411D-BAB1-33C2310A1D88}" type="datetime1">
              <a:rPr lang="en-US" smtClean="0"/>
              <a:pPr/>
              <a:t>8/20/2023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28356949"/>
      </p:ext>
    </p:extLst>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599CDB-3680-41C0-BCE2-341E59B8CBBC}" type="datetime1">
              <a:rPr lang="en-US" smtClean="0"/>
              <a:pPr/>
              <a:t>8/20/2023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956546201"/>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00" y="228600"/>
            <a:ext cx="11785600" cy="624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58085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0016AF-8146-43CC-99FA-DAB7087B2826}" type="datetime1">
              <a:rPr lang="en-US" smtClean="0"/>
              <a:pPr/>
              <a:t>8/20/2023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565897606"/>
      </p:ext>
    </p:extLst>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8/20/2023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2815455604"/>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4130FD-499F-4894-AD62-C3DDA6D91343}" type="datetime1">
              <a:rPr lang="en-US" smtClean="0"/>
              <a:pPr/>
              <a:t>8/20/2023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756973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049819-26D9-4639-ACD9-1778E09FE223}" type="datetime1">
              <a:rPr lang="en-US" smtClean="0"/>
              <a:pPr/>
              <a:t>8/20/2023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607232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1BF5A-C490-4208-8FDD-AE8DF5A71761}" type="datetime1">
              <a:rPr lang="en-US" smtClean="0"/>
              <a:pPr/>
              <a:t>8/20/2023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312754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C25850-DE81-411D-BAB1-33C2310A1D88}" type="datetime1">
              <a:rPr lang="en-US" smtClean="0"/>
              <a:pPr/>
              <a:t>8/20/2023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628277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599CDB-3680-41C0-BCE2-341E59B8CBBC}" type="datetime1">
              <a:rPr lang="en-US" smtClean="0"/>
              <a:pPr/>
              <a:t>8/20/2023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446607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0016AF-8146-43CC-99FA-DAB7087B2826}" type="datetime1">
              <a:rPr lang="en-US" smtClean="0"/>
              <a:pPr/>
              <a:t>8/20/2023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248367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8/20/2023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3111356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10" Type="http://schemas.openxmlformats.org/officeDocument/2006/relationships/theme" Target="../theme/theme3.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1"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8/20/2023</a:t>
            </a:fld>
            <a:endParaRPr lang="en-US" dirty="0"/>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511489578"/>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32" indent="-285744" algn="l" defTabSz="914377"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2971" indent="-228594" algn="l" defTabSz="914377"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160" indent="-228594" algn="l" defTabSz="914377"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349" indent="-228594" algn="l" defTabSz="914377"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5"/>
            <a:ext cx="2844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D599CDB-3680-41C0-BCE2-341E59B8CBBC}" type="datetime1">
              <a:rPr lang="en-US" smtClean="0"/>
              <a:pPr/>
              <a:t>8/20/2023</a:t>
            </a:fld>
            <a:endParaRPr lang="en-US" dirty="0"/>
          </a:p>
        </p:txBody>
      </p:sp>
      <p:sp>
        <p:nvSpPr>
          <p:cNvPr id="5" name="Footer Placeholder 4"/>
          <p:cNvSpPr>
            <a:spLocks noGrp="1"/>
          </p:cNvSpPr>
          <p:nvPr>
            <p:ph type="ftr" sz="quarter" idx="3"/>
          </p:nvPr>
        </p:nvSpPr>
        <p:spPr>
          <a:xfrm>
            <a:off x="4165600" y="6356355"/>
            <a:ext cx="3860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211890582"/>
      </p:ext>
    </p:extLst>
  </p:cSld>
  <p:clrMap bg1="lt1" tx1="dk1" bg2="lt2" tx2="dk2" accent1="accent1" accent2="accent2" accent3="accent3" accent4="accent4" accent5="accent5" accent6="accent6" hlink="hlink" folHlink="folHlink"/>
  <p:sldLayoutIdLst>
    <p:sldLayoutId id="2147483881" r:id="rId1"/>
    <p:sldLayoutId id="2147483882" r:id="rId2"/>
    <p:sldLayoutId id="2147483883" r:id="rId3"/>
  </p:sldLayoutIdLst>
  <p:transition spd="med">
    <p:fade/>
  </p:transition>
  <p:hf hdr="0" ftr="0" dt="0"/>
  <p:txStyles>
    <p:titleStyle>
      <a:lvl1pPr algn="ctr" defTabSz="685783" rtl="0" eaLnBrk="1" latinLnBrk="0" hangingPunct="1">
        <a:spcBef>
          <a:spcPct val="0"/>
        </a:spcBef>
        <a:buNone/>
        <a:defRPr sz="3300" kern="1200">
          <a:solidFill>
            <a:schemeClr val="tx1"/>
          </a:solidFill>
          <a:latin typeface="+mj-lt"/>
          <a:ea typeface="+mj-ea"/>
          <a:cs typeface="+mj-cs"/>
        </a:defRPr>
      </a:lvl1pPr>
    </p:titleStyle>
    <p:bodyStyle>
      <a:lvl1pPr marL="257168" indent="-257168" algn="l" defTabSz="685783" rtl="0" eaLnBrk="1" latinLnBrk="0" hangingPunct="1">
        <a:spcBef>
          <a:spcPts val="0"/>
        </a:spcBef>
        <a:spcAft>
          <a:spcPts val="900"/>
        </a:spcAft>
        <a:buFontTx/>
        <a:buNone/>
        <a:defRPr sz="2700" kern="1200" baseline="0">
          <a:solidFill>
            <a:schemeClr val="bg1"/>
          </a:solidFill>
          <a:latin typeface="+mn-lt"/>
          <a:ea typeface="+mn-ea"/>
          <a:cs typeface="+mn-cs"/>
        </a:defRPr>
      </a:lvl1pPr>
      <a:lvl2pPr marL="557199" indent="-214308" algn="l" defTabSz="685783" rtl="0" eaLnBrk="1" latinLnBrk="0" hangingPunct="1">
        <a:spcBef>
          <a:spcPts val="0"/>
        </a:spcBef>
        <a:spcAft>
          <a:spcPts val="900"/>
        </a:spcAft>
        <a:buFontTx/>
        <a:buNone/>
        <a:defRPr sz="2400" kern="1200" baseline="0">
          <a:solidFill>
            <a:schemeClr val="bg1"/>
          </a:solidFill>
          <a:latin typeface="+mn-lt"/>
          <a:ea typeface="+mn-ea"/>
          <a:cs typeface="+mn-cs"/>
        </a:defRPr>
      </a:lvl2pPr>
      <a:lvl3pPr marL="857229" indent="-171446" algn="l" defTabSz="685783" rtl="0" eaLnBrk="1" latinLnBrk="0" hangingPunct="1">
        <a:spcBef>
          <a:spcPts val="0"/>
        </a:spcBef>
        <a:spcAft>
          <a:spcPts val="900"/>
        </a:spcAft>
        <a:buFontTx/>
        <a:buNone/>
        <a:defRPr sz="2100" kern="1200" baseline="0">
          <a:solidFill>
            <a:schemeClr val="bg1"/>
          </a:solidFill>
          <a:latin typeface="+mn-lt"/>
          <a:ea typeface="+mn-ea"/>
          <a:cs typeface="+mn-cs"/>
        </a:defRPr>
      </a:lvl3pPr>
      <a:lvl4pPr marL="1200121" indent="-171446" algn="l" defTabSz="685783" rtl="0" eaLnBrk="1" latinLnBrk="0" hangingPunct="1">
        <a:spcBef>
          <a:spcPts val="0"/>
        </a:spcBef>
        <a:spcAft>
          <a:spcPts val="900"/>
        </a:spcAft>
        <a:buFontTx/>
        <a:buNone/>
        <a:defRPr sz="1800" kern="1200" baseline="0">
          <a:solidFill>
            <a:schemeClr val="bg1"/>
          </a:solidFill>
          <a:latin typeface="+mn-lt"/>
          <a:ea typeface="+mn-ea"/>
          <a:cs typeface="+mn-cs"/>
        </a:defRPr>
      </a:lvl4pPr>
      <a:lvl5pPr marL="1543012" indent="-171446" algn="l" defTabSz="685783" rtl="0" eaLnBrk="1" latinLnBrk="0" hangingPunct="1">
        <a:spcBef>
          <a:spcPts val="0"/>
        </a:spcBef>
        <a:spcAft>
          <a:spcPts val="900"/>
        </a:spcAft>
        <a:buFontTx/>
        <a:buNone/>
        <a:defRPr sz="1500" kern="1200" baseline="0">
          <a:solidFill>
            <a:schemeClr val="bg1"/>
          </a:solidFill>
          <a:latin typeface="+mn-lt"/>
          <a:ea typeface="+mn-ea"/>
          <a:cs typeface="+mn-cs"/>
        </a:defRPr>
      </a:lvl5pPr>
      <a:lvl6pPr marL="1885904"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8"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8/20/2023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037995963"/>
      </p:ext>
    </p:extLst>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Lst>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8/20/2023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890012493"/>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8/20/2023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545965851"/>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8/20/2023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491039417"/>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A909842-E1E6-4E45-A22C-746875416417}"/>
              </a:ext>
            </a:extLst>
          </p:cNvPr>
          <p:cNvSpPr>
            <a:spLocks noGrp="1"/>
          </p:cNvSpPr>
          <p:nvPr>
            <p:ph idx="1"/>
          </p:nvPr>
        </p:nvSpPr>
        <p:spPr>
          <a:xfrm>
            <a:off x="203200" y="152400"/>
            <a:ext cx="11607800" cy="6477000"/>
          </a:xfrm>
        </p:spPr>
        <p:txBody>
          <a:bodyPr>
            <a:normAutofit/>
          </a:bodyPr>
          <a:lstStyle/>
          <a:p>
            <a:r>
              <a:rPr lang="en-US" dirty="0"/>
              <a:t>James 1:22-25 </a:t>
            </a:r>
            <a:r>
              <a:rPr lang="en-US" sz="2400" dirty="0"/>
              <a:t>(NIV84)</a:t>
            </a:r>
            <a:endParaRPr lang="en-US" dirty="0"/>
          </a:p>
          <a:p>
            <a:pPr marL="914400" indent="-914400"/>
            <a:r>
              <a:rPr lang="en-US" sz="2000" dirty="0"/>
              <a:t>22	</a:t>
            </a:r>
            <a:r>
              <a:rPr lang="en-US" sz="3200" dirty="0"/>
              <a:t>Do not merely listen to the word, and so deceive yourselves.</a:t>
            </a:r>
            <a:br>
              <a:rPr lang="en-US" sz="3200" dirty="0"/>
            </a:br>
            <a:r>
              <a:rPr lang="en-US" b="1" dirty="0"/>
              <a:t>Do what it says</a:t>
            </a:r>
            <a:r>
              <a:rPr lang="en-US" dirty="0"/>
              <a:t>.</a:t>
            </a:r>
          </a:p>
          <a:p>
            <a:pPr marL="914400" indent="-914400"/>
            <a:r>
              <a:rPr lang="en-US" sz="2000" dirty="0"/>
              <a:t>23-24	</a:t>
            </a:r>
            <a:r>
              <a:rPr lang="en-US" sz="3200" dirty="0"/>
              <a:t>Anyone who listens to the word but does not do what it says is like a man who looks at his face in a mirror and, after looking at himself, goes away and immediately forgets what he looks like.</a:t>
            </a:r>
          </a:p>
          <a:p>
            <a:pPr marL="914400" indent="-914400"/>
            <a:r>
              <a:rPr lang="en-US" sz="2000" dirty="0"/>
              <a:t>25	</a:t>
            </a:r>
            <a:r>
              <a:rPr lang="en-US" sz="3200" dirty="0"/>
              <a:t>But the man who looks intently into </a:t>
            </a:r>
            <a:r>
              <a:rPr lang="en-US" b="1" dirty="0"/>
              <a:t>the perfect law that gives freedom</a:t>
            </a:r>
            <a:r>
              <a:rPr lang="en-US" sz="3200" dirty="0"/>
              <a:t>, and continues to do this, not forgetting what he has heard, but doing it--he will be blessed in what he does.</a:t>
            </a:r>
          </a:p>
          <a:p>
            <a:endParaRPr lang="en-US" dirty="0"/>
          </a:p>
        </p:txBody>
      </p:sp>
    </p:spTree>
    <p:extLst>
      <p:ext uri="{BB962C8B-B14F-4D97-AF65-F5344CB8AC3E}">
        <p14:creationId xmlns:p14="http://schemas.microsoft.com/office/powerpoint/2010/main" val="5687236"/>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00D74C6-345A-754C-7C5D-C5DE16A98EF9}"/>
              </a:ext>
            </a:extLst>
          </p:cNvPr>
          <p:cNvSpPr>
            <a:spLocks noGrp="1"/>
          </p:cNvSpPr>
          <p:nvPr>
            <p:ph idx="1"/>
          </p:nvPr>
        </p:nvSpPr>
        <p:spPr/>
        <p:txBody>
          <a:bodyPr>
            <a:normAutofit/>
          </a:bodyPr>
          <a:lstStyle/>
          <a:p>
            <a:r>
              <a:rPr lang="en-US" sz="4000" i="1" dirty="0">
                <a:effectLst/>
                <a:latin typeface="Calibri" panose="020F0502020204030204" pitchFamily="34" charset="0"/>
                <a:ea typeface="Calibri" panose="020F0502020204030204" pitchFamily="34" charset="0"/>
              </a:rPr>
              <a:t>Malachi 2:15 </a:t>
            </a:r>
            <a:r>
              <a:rPr lang="en-US" sz="3200" i="1" dirty="0">
                <a:effectLst/>
                <a:latin typeface="Calibri" panose="020F0502020204030204" pitchFamily="34" charset="0"/>
                <a:ea typeface="Calibri" panose="020F0502020204030204" pitchFamily="34" charset="0"/>
              </a:rPr>
              <a:t>(NLT)</a:t>
            </a:r>
            <a:endParaRPr lang="en-US" sz="4000" i="1" dirty="0">
              <a:effectLst/>
              <a:latin typeface="Calibri" panose="020F0502020204030204" pitchFamily="34" charset="0"/>
              <a:ea typeface="Calibri" panose="020F0502020204030204" pitchFamily="34" charset="0"/>
            </a:endParaRPr>
          </a:p>
          <a:p>
            <a:pPr marL="571500" indent="-571500">
              <a:buFont typeface="Arial" panose="020B0604020202020204" pitchFamily="34" charset="0"/>
              <a:buChar char="•"/>
            </a:pPr>
            <a:endParaRPr lang="en-US" dirty="0">
              <a:latin typeface="Calibri" panose="020F0502020204030204" pitchFamily="34" charset="0"/>
            </a:endParaRPr>
          </a:p>
          <a:p>
            <a:pPr marL="0" indent="0">
              <a:spcAft>
                <a:spcPts val="2400"/>
              </a:spcAft>
            </a:pPr>
            <a:r>
              <a:rPr lang="en-US" dirty="0">
                <a:latin typeface="Calibri" panose="020F0502020204030204" pitchFamily="34" charset="0"/>
              </a:rPr>
              <a:t>Didn't the LORD make you one with your wife? In body and spirit you are his. And what does he want? Godly children from your union.</a:t>
            </a:r>
          </a:p>
        </p:txBody>
      </p:sp>
    </p:spTree>
    <p:extLst>
      <p:ext uri="{BB962C8B-B14F-4D97-AF65-F5344CB8AC3E}">
        <p14:creationId xmlns:p14="http://schemas.microsoft.com/office/powerpoint/2010/main" val="1339475908"/>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D0A2FFF-F1C6-6232-AF30-5ACBE2B1A18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A4ED6C-8A48-421A-ADF2-3AFB31B0387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33256905"/>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00D74C6-345A-754C-7C5D-C5DE16A98EF9}"/>
              </a:ext>
            </a:extLst>
          </p:cNvPr>
          <p:cNvSpPr>
            <a:spLocks noGrp="1"/>
          </p:cNvSpPr>
          <p:nvPr>
            <p:ph idx="1"/>
          </p:nvPr>
        </p:nvSpPr>
        <p:spPr/>
        <p:txBody>
          <a:bodyPr>
            <a:normAutofit/>
          </a:bodyPr>
          <a:lstStyle/>
          <a:p>
            <a:r>
              <a:rPr lang="en-US" sz="4000" i="1" dirty="0">
                <a:effectLst/>
                <a:latin typeface="Calibri" panose="020F0502020204030204" pitchFamily="34" charset="0"/>
                <a:ea typeface="Calibri" panose="020F0502020204030204" pitchFamily="34" charset="0"/>
              </a:rPr>
              <a:t>What is meant by “Law”?</a:t>
            </a:r>
          </a:p>
          <a:p>
            <a:pPr marL="571500" indent="-571500">
              <a:buFont typeface="Arial" panose="020B0604020202020204" pitchFamily="34" charset="0"/>
              <a:buChar char="•"/>
            </a:pPr>
            <a:endParaRPr lang="en-US" dirty="0">
              <a:latin typeface="Calibri" panose="020F0502020204030204" pitchFamily="34" charset="0"/>
            </a:endParaRPr>
          </a:p>
          <a:p>
            <a:pPr marL="571500" indent="-571500">
              <a:spcAft>
                <a:spcPts val="2400"/>
              </a:spcAft>
              <a:buFont typeface="Arial" panose="020B0604020202020204" pitchFamily="34" charset="0"/>
              <a:buChar char="•"/>
            </a:pPr>
            <a:r>
              <a:rPr lang="en-US" dirty="0">
                <a:latin typeface="Calibri" panose="020F0502020204030204" pitchFamily="34" charset="0"/>
              </a:rPr>
              <a:t>Any command of God</a:t>
            </a:r>
          </a:p>
          <a:p>
            <a:pPr marL="571500" indent="-571500">
              <a:spcAft>
                <a:spcPts val="2400"/>
              </a:spcAft>
              <a:buFont typeface="Arial" panose="020B0604020202020204" pitchFamily="34" charset="0"/>
              <a:buChar char="•"/>
            </a:pPr>
            <a:r>
              <a:rPr lang="en-US" dirty="0"/>
              <a:t>The requirements of a specific covenant</a:t>
            </a:r>
          </a:p>
        </p:txBody>
      </p:sp>
    </p:spTree>
    <p:extLst>
      <p:ext uri="{BB962C8B-B14F-4D97-AF65-F5344CB8AC3E}">
        <p14:creationId xmlns:p14="http://schemas.microsoft.com/office/powerpoint/2010/main" val="3412475387"/>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00D74C6-345A-754C-7C5D-C5DE16A98EF9}"/>
              </a:ext>
            </a:extLst>
          </p:cNvPr>
          <p:cNvSpPr>
            <a:spLocks noGrp="1"/>
          </p:cNvSpPr>
          <p:nvPr>
            <p:ph idx="1"/>
          </p:nvPr>
        </p:nvSpPr>
        <p:spPr/>
        <p:txBody>
          <a:bodyPr>
            <a:normAutofit/>
          </a:bodyPr>
          <a:lstStyle/>
          <a:p>
            <a:r>
              <a:rPr lang="en-US" sz="4000" i="1" dirty="0">
                <a:effectLst/>
                <a:latin typeface="Calibri" panose="020F0502020204030204" pitchFamily="34" charset="0"/>
                <a:ea typeface="Calibri" panose="020F0502020204030204" pitchFamily="34" charset="0"/>
              </a:rPr>
              <a:t>Romans 7:2-3 </a:t>
            </a:r>
            <a:r>
              <a:rPr lang="en-US" sz="3200" i="1" dirty="0">
                <a:effectLst/>
                <a:latin typeface="Calibri" panose="020F0502020204030204" pitchFamily="34" charset="0"/>
                <a:ea typeface="Calibri" panose="020F0502020204030204" pitchFamily="34" charset="0"/>
              </a:rPr>
              <a:t>(NIV84)</a:t>
            </a:r>
            <a:endParaRPr lang="en-US" sz="4000" i="1" dirty="0">
              <a:effectLst/>
              <a:latin typeface="Calibri" panose="020F0502020204030204" pitchFamily="34" charset="0"/>
              <a:ea typeface="Calibri" panose="020F0502020204030204" pitchFamily="34" charset="0"/>
            </a:endParaRPr>
          </a:p>
          <a:p>
            <a:pPr marL="571500" indent="-571500">
              <a:buFont typeface="Arial" panose="020B0604020202020204" pitchFamily="34" charset="0"/>
              <a:buChar char="•"/>
            </a:pPr>
            <a:endParaRPr lang="en-US" dirty="0">
              <a:latin typeface="Calibri" panose="020F0502020204030204" pitchFamily="34" charset="0"/>
            </a:endParaRPr>
          </a:p>
          <a:p>
            <a:pPr marL="0" indent="0">
              <a:spcAft>
                <a:spcPts val="2400"/>
              </a:spcAft>
            </a:pPr>
            <a:r>
              <a:rPr lang="en-US" dirty="0">
                <a:latin typeface="Calibri" panose="020F0502020204030204" pitchFamily="34" charset="0"/>
              </a:rPr>
              <a:t>For example, by law a married woman is </a:t>
            </a:r>
            <a:r>
              <a:rPr lang="en-US" u="sng" dirty="0">
                <a:latin typeface="Calibri" panose="020F0502020204030204" pitchFamily="34" charset="0"/>
              </a:rPr>
              <a:t>bound to her husband</a:t>
            </a:r>
            <a:r>
              <a:rPr lang="en-US" dirty="0">
                <a:latin typeface="Calibri" panose="020F0502020204030204" pitchFamily="34" charset="0"/>
              </a:rPr>
              <a:t> as long as he is alive, but if her husband dies, </a:t>
            </a:r>
            <a:r>
              <a:rPr lang="en-US" u="sng" dirty="0">
                <a:latin typeface="Calibri" panose="020F0502020204030204" pitchFamily="34" charset="0"/>
              </a:rPr>
              <a:t>she is released from the law of marriage</a:t>
            </a:r>
            <a:r>
              <a:rPr lang="en-US" dirty="0">
                <a:latin typeface="Calibri" panose="020F0502020204030204" pitchFamily="34" charset="0"/>
              </a:rPr>
              <a:t>.</a:t>
            </a:r>
          </a:p>
          <a:p>
            <a:pPr marL="0" indent="0">
              <a:spcAft>
                <a:spcPts val="2400"/>
              </a:spcAft>
            </a:pPr>
            <a:r>
              <a:rPr lang="en-US" dirty="0">
                <a:latin typeface="Calibri" panose="020F0502020204030204" pitchFamily="34" charset="0"/>
              </a:rPr>
              <a:t>So then, if she marries another man while her husband is still alive, she is called an adulteress.  But if her husband dies, she is released from that law and is not an adulteress, even though she marries another man.</a:t>
            </a:r>
          </a:p>
        </p:txBody>
      </p:sp>
    </p:spTree>
    <p:extLst>
      <p:ext uri="{BB962C8B-B14F-4D97-AF65-F5344CB8AC3E}">
        <p14:creationId xmlns:p14="http://schemas.microsoft.com/office/powerpoint/2010/main" val="1231451870"/>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00D74C6-345A-754C-7C5D-C5DE16A98EF9}"/>
              </a:ext>
            </a:extLst>
          </p:cNvPr>
          <p:cNvSpPr>
            <a:spLocks noGrp="1"/>
          </p:cNvSpPr>
          <p:nvPr>
            <p:ph idx="1"/>
          </p:nvPr>
        </p:nvSpPr>
        <p:spPr/>
        <p:txBody>
          <a:bodyPr>
            <a:normAutofit/>
          </a:bodyPr>
          <a:lstStyle/>
          <a:p>
            <a:r>
              <a:rPr lang="en-US" sz="4000" i="1" dirty="0">
                <a:effectLst/>
                <a:latin typeface="Calibri" panose="020F0502020204030204" pitchFamily="34" charset="0"/>
                <a:ea typeface="Calibri" panose="020F0502020204030204" pitchFamily="34" charset="0"/>
              </a:rPr>
              <a:t>What is meant by “Law”?</a:t>
            </a:r>
          </a:p>
          <a:p>
            <a:pPr marL="571500" indent="-571500">
              <a:buFont typeface="Arial" panose="020B0604020202020204" pitchFamily="34" charset="0"/>
              <a:buChar char="•"/>
            </a:pPr>
            <a:endParaRPr lang="en-US" dirty="0">
              <a:latin typeface="Calibri" panose="020F0502020204030204" pitchFamily="34" charset="0"/>
            </a:endParaRPr>
          </a:p>
          <a:p>
            <a:pPr marL="571500" indent="-571500">
              <a:spcAft>
                <a:spcPts val="2400"/>
              </a:spcAft>
              <a:buFont typeface="Arial" panose="020B0604020202020204" pitchFamily="34" charset="0"/>
              <a:buChar char="•"/>
            </a:pPr>
            <a:r>
              <a:rPr lang="en-US" dirty="0">
                <a:latin typeface="Calibri" panose="020F0502020204030204" pitchFamily="34" charset="0"/>
              </a:rPr>
              <a:t>Any command of God</a:t>
            </a:r>
          </a:p>
          <a:p>
            <a:pPr marL="571500" indent="-571500">
              <a:spcAft>
                <a:spcPts val="2400"/>
              </a:spcAft>
              <a:buFont typeface="Arial" panose="020B0604020202020204" pitchFamily="34" charset="0"/>
              <a:buChar char="•"/>
            </a:pPr>
            <a:r>
              <a:rPr lang="en-US" dirty="0"/>
              <a:t>The requirements of a specific covenant</a:t>
            </a:r>
          </a:p>
          <a:p>
            <a:pPr marL="571500" indent="-571500">
              <a:spcAft>
                <a:spcPts val="2400"/>
              </a:spcAft>
              <a:buFont typeface="Arial" panose="020B0604020202020204" pitchFamily="34" charset="0"/>
              <a:buChar char="•"/>
            </a:pPr>
            <a:r>
              <a:rPr lang="en-US" dirty="0"/>
              <a:t>A judicial system of rewards and consequences</a:t>
            </a:r>
          </a:p>
        </p:txBody>
      </p:sp>
    </p:spTree>
    <p:extLst>
      <p:ext uri="{BB962C8B-B14F-4D97-AF65-F5344CB8AC3E}">
        <p14:creationId xmlns:p14="http://schemas.microsoft.com/office/powerpoint/2010/main" val="1261598256"/>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00D74C6-345A-754C-7C5D-C5DE16A98EF9}"/>
              </a:ext>
            </a:extLst>
          </p:cNvPr>
          <p:cNvSpPr>
            <a:spLocks noGrp="1"/>
          </p:cNvSpPr>
          <p:nvPr>
            <p:ph idx="1"/>
          </p:nvPr>
        </p:nvSpPr>
        <p:spPr/>
        <p:txBody>
          <a:bodyPr>
            <a:normAutofit lnSpcReduction="10000"/>
          </a:bodyPr>
          <a:lstStyle/>
          <a:p>
            <a:r>
              <a:rPr lang="en-US" sz="4000" i="1" dirty="0">
                <a:effectLst/>
                <a:latin typeface="Calibri" panose="020F0502020204030204" pitchFamily="34" charset="0"/>
                <a:ea typeface="Calibri" panose="020F0502020204030204" pitchFamily="34" charset="0"/>
              </a:rPr>
              <a:t>Colossians 2:14</a:t>
            </a:r>
          </a:p>
          <a:p>
            <a:endParaRPr lang="en-US" sz="3200" i="1" dirty="0">
              <a:effectLst/>
              <a:latin typeface="Calibri" panose="020F0502020204030204" pitchFamily="34" charset="0"/>
              <a:ea typeface="Calibri" panose="020F0502020204030204" pitchFamily="34" charset="0"/>
            </a:endParaRPr>
          </a:p>
          <a:p>
            <a:r>
              <a:rPr lang="en-US" sz="3200" i="1" dirty="0">
                <a:effectLst/>
                <a:latin typeface="Calibri" panose="020F0502020204030204" pitchFamily="34" charset="0"/>
                <a:ea typeface="Calibri" panose="020F0502020204030204" pitchFamily="34" charset="0"/>
              </a:rPr>
              <a:t>NIV (1984)</a:t>
            </a:r>
            <a:r>
              <a:rPr lang="en-US" sz="3200" i="1" dirty="0">
                <a:latin typeface="Calibri" panose="020F0502020204030204" pitchFamily="34" charset="0"/>
                <a:ea typeface="Calibri" panose="020F0502020204030204" pitchFamily="34" charset="0"/>
              </a:rPr>
              <a:t>:</a:t>
            </a:r>
          </a:p>
          <a:p>
            <a:r>
              <a:rPr lang="en-US" sz="3200" dirty="0">
                <a:effectLst/>
                <a:latin typeface="Calibri" panose="020F0502020204030204" pitchFamily="34" charset="0"/>
                <a:ea typeface="Calibri" panose="020F0502020204030204" pitchFamily="34" charset="0"/>
              </a:rPr>
              <a:t>“having </a:t>
            </a:r>
            <a:r>
              <a:rPr lang="en-US" sz="3200" b="1" dirty="0">
                <a:effectLst/>
                <a:latin typeface="Calibri" panose="020F0502020204030204" pitchFamily="34" charset="0"/>
                <a:ea typeface="Calibri" panose="020F0502020204030204" pitchFamily="34" charset="0"/>
              </a:rPr>
              <a:t>canceled the written code, with its regulations</a:t>
            </a:r>
            <a:r>
              <a:rPr lang="en-US" sz="3200" dirty="0">
                <a:effectLst/>
                <a:latin typeface="Calibri" panose="020F0502020204030204" pitchFamily="34" charset="0"/>
                <a:ea typeface="Calibri" panose="020F0502020204030204" pitchFamily="34" charset="0"/>
              </a:rPr>
              <a:t>, that was against us and that stood opposed to us; he took it away, nailing it to the cross.”</a:t>
            </a:r>
          </a:p>
          <a:p>
            <a:endParaRPr lang="en-US" sz="3200" i="1" dirty="0">
              <a:latin typeface="Calibri" panose="020F0502020204030204" pitchFamily="34" charset="0"/>
              <a:ea typeface="Calibri" panose="020F0502020204030204" pitchFamily="34" charset="0"/>
            </a:endParaRPr>
          </a:p>
          <a:p>
            <a:r>
              <a:rPr lang="en-US" sz="3200" i="1" dirty="0">
                <a:latin typeface="Calibri" panose="020F0502020204030204" pitchFamily="34" charset="0"/>
                <a:ea typeface="Calibri" panose="020F0502020204030204" pitchFamily="34" charset="0"/>
              </a:rPr>
              <a:t>NIV (2011):</a:t>
            </a:r>
          </a:p>
          <a:p>
            <a:r>
              <a:rPr lang="en-US" sz="3200" dirty="0">
                <a:latin typeface="Calibri" panose="020F0502020204030204" pitchFamily="34" charset="0"/>
                <a:ea typeface="Calibri" panose="020F0502020204030204" pitchFamily="34" charset="0"/>
              </a:rPr>
              <a:t>“having </a:t>
            </a:r>
            <a:r>
              <a:rPr lang="en-US" sz="3200" b="1" dirty="0">
                <a:latin typeface="Calibri" panose="020F0502020204030204" pitchFamily="34" charset="0"/>
                <a:ea typeface="Calibri" panose="020F0502020204030204" pitchFamily="34" charset="0"/>
              </a:rPr>
              <a:t>canceled the charge of our legal indebtedness</a:t>
            </a:r>
            <a:r>
              <a:rPr lang="en-US" sz="3200" dirty="0">
                <a:latin typeface="Calibri" panose="020F0502020204030204" pitchFamily="34" charset="0"/>
                <a:ea typeface="Calibri" panose="020F0502020204030204" pitchFamily="34" charset="0"/>
              </a:rPr>
              <a:t>, which stood against us and condemned us; he has taken it away, nailing it to the cross.”</a:t>
            </a:r>
          </a:p>
        </p:txBody>
      </p:sp>
    </p:spTree>
    <p:extLst>
      <p:ext uri="{BB962C8B-B14F-4D97-AF65-F5344CB8AC3E}">
        <p14:creationId xmlns:p14="http://schemas.microsoft.com/office/powerpoint/2010/main" val="2670711024"/>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00D74C6-345A-754C-7C5D-C5DE16A98EF9}"/>
              </a:ext>
            </a:extLst>
          </p:cNvPr>
          <p:cNvSpPr>
            <a:spLocks noGrp="1"/>
          </p:cNvSpPr>
          <p:nvPr>
            <p:ph idx="1"/>
          </p:nvPr>
        </p:nvSpPr>
        <p:spPr/>
        <p:txBody>
          <a:bodyPr>
            <a:normAutofit/>
          </a:bodyPr>
          <a:lstStyle/>
          <a:p>
            <a:r>
              <a:rPr lang="en-US" sz="4000" i="1" dirty="0">
                <a:effectLst/>
                <a:latin typeface="Calibri" panose="020F0502020204030204" pitchFamily="34" charset="0"/>
                <a:ea typeface="Calibri" panose="020F0502020204030204" pitchFamily="34" charset="0"/>
              </a:rPr>
              <a:t>What is meant by “Law”?</a:t>
            </a:r>
          </a:p>
          <a:p>
            <a:pPr marL="571500" indent="-571500">
              <a:buFont typeface="Arial" panose="020B0604020202020204" pitchFamily="34" charset="0"/>
              <a:buChar char="•"/>
            </a:pPr>
            <a:endParaRPr lang="en-US" dirty="0">
              <a:latin typeface="Calibri" panose="020F0502020204030204" pitchFamily="34" charset="0"/>
            </a:endParaRPr>
          </a:p>
          <a:p>
            <a:pPr marL="571500" indent="-571500">
              <a:spcAft>
                <a:spcPts val="2400"/>
              </a:spcAft>
              <a:buFont typeface="Arial" panose="020B0604020202020204" pitchFamily="34" charset="0"/>
              <a:buChar char="•"/>
            </a:pPr>
            <a:r>
              <a:rPr lang="en-US" dirty="0">
                <a:latin typeface="Calibri" panose="020F0502020204030204" pitchFamily="34" charset="0"/>
              </a:rPr>
              <a:t>Any command of God</a:t>
            </a:r>
          </a:p>
          <a:p>
            <a:pPr marL="571500" indent="-571500">
              <a:spcAft>
                <a:spcPts val="2400"/>
              </a:spcAft>
              <a:buFont typeface="Arial" panose="020B0604020202020204" pitchFamily="34" charset="0"/>
              <a:buChar char="•"/>
            </a:pPr>
            <a:r>
              <a:rPr lang="en-US" dirty="0"/>
              <a:t>The requirements of a specific covenant</a:t>
            </a:r>
          </a:p>
          <a:p>
            <a:pPr marL="571500" indent="-571500">
              <a:spcAft>
                <a:spcPts val="2400"/>
              </a:spcAft>
              <a:buFont typeface="Arial" panose="020B0604020202020204" pitchFamily="34" charset="0"/>
              <a:buChar char="•"/>
            </a:pPr>
            <a:r>
              <a:rPr lang="en-US" dirty="0"/>
              <a:t>A judicial system of rewards and consequences</a:t>
            </a:r>
          </a:p>
          <a:p>
            <a:pPr marL="571500" indent="-571500">
              <a:spcAft>
                <a:spcPts val="2400"/>
              </a:spcAft>
              <a:buFont typeface="Arial" panose="020B0604020202020204" pitchFamily="34" charset="0"/>
              <a:buChar char="•"/>
            </a:pPr>
            <a:r>
              <a:rPr lang="en-US" dirty="0"/>
              <a:t>A general principle of observable patterns</a:t>
            </a:r>
          </a:p>
        </p:txBody>
      </p:sp>
    </p:spTree>
    <p:extLst>
      <p:ext uri="{BB962C8B-B14F-4D97-AF65-F5344CB8AC3E}">
        <p14:creationId xmlns:p14="http://schemas.microsoft.com/office/powerpoint/2010/main" val="2246725878"/>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00D74C6-345A-754C-7C5D-C5DE16A98EF9}"/>
              </a:ext>
            </a:extLst>
          </p:cNvPr>
          <p:cNvSpPr>
            <a:spLocks noGrp="1"/>
          </p:cNvSpPr>
          <p:nvPr>
            <p:ph idx="1"/>
          </p:nvPr>
        </p:nvSpPr>
        <p:spPr/>
        <p:txBody>
          <a:bodyPr>
            <a:normAutofit/>
          </a:bodyPr>
          <a:lstStyle/>
          <a:p>
            <a:r>
              <a:rPr lang="en-US" sz="4000" i="1" dirty="0">
                <a:effectLst/>
                <a:latin typeface="Calibri" panose="020F0502020204030204" pitchFamily="34" charset="0"/>
                <a:ea typeface="Calibri" panose="020F0502020204030204" pitchFamily="34" charset="0"/>
              </a:rPr>
              <a:t>The Threefold Use of th</a:t>
            </a:r>
            <a:r>
              <a:rPr lang="en-US" sz="4000" i="1" dirty="0">
                <a:latin typeface="Calibri" panose="020F0502020204030204" pitchFamily="34" charset="0"/>
                <a:ea typeface="Calibri" panose="020F0502020204030204" pitchFamily="34" charset="0"/>
              </a:rPr>
              <a:t>e [Moral] Law</a:t>
            </a:r>
            <a:endParaRPr lang="en-US" sz="4000" i="1" dirty="0">
              <a:effectLst/>
              <a:latin typeface="Calibri" panose="020F0502020204030204" pitchFamily="34" charset="0"/>
              <a:ea typeface="Calibri" panose="020F0502020204030204" pitchFamily="34" charset="0"/>
            </a:endParaRPr>
          </a:p>
          <a:p>
            <a:pPr marL="571500" indent="-571500">
              <a:buFont typeface="Arial" panose="020B0604020202020204" pitchFamily="34" charset="0"/>
              <a:buChar char="•"/>
            </a:pPr>
            <a:endParaRPr lang="en-US" dirty="0">
              <a:latin typeface="Calibri" panose="020F0502020204030204" pitchFamily="34" charset="0"/>
            </a:endParaRPr>
          </a:p>
          <a:p>
            <a:pPr marL="571500" indent="-571500">
              <a:spcAft>
                <a:spcPts val="2400"/>
              </a:spcAft>
              <a:buFont typeface="Arial" panose="020B0604020202020204" pitchFamily="34" charset="0"/>
              <a:buChar char="•"/>
            </a:pPr>
            <a:r>
              <a:rPr lang="en-US" dirty="0">
                <a:latin typeface="Calibri" panose="020F0502020204030204" pitchFamily="34" charset="0"/>
              </a:rPr>
              <a:t>As a Mirror (pedagogical)</a:t>
            </a:r>
          </a:p>
        </p:txBody>
      </p:sp>
    </p:spTree>
    <p:extLst>
      <p:ext uri="{BB962C8B-B14F-4D97-AF65-F5344CB8AC3E}">
        <p14:creationId xmlns:p14="http://schemas.microsoft.com/office/powerpoint/2010/main" val="3135809066"/>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00D74C6-345A-754C-7C5D-C5DE16A98EF9}"/>
              </a:ext>
            </a:extLst>
          </p:cNvPr>
          <p:cNvSpPr>
            <a:spLocks noGrp="1"/>
          </p:cNvSpPr>
          <p:nvPr>
            <p:ph idx="1"/>
          </p:nvPr>
        </p:nvSpPr>
        <p:spPr/>
        <p:txBody>
          <a:bodyPr>
            <a:normAutofit/>
          </a:bodyPr>
          <a:lstStyle/>
          <a:p>
            <a:r>
              <a:rPr lang="en-US" sz="4000" i="1" dirty="0">
                <a:effectLst/>
                <a:latin typeface="Calibri" panose="020F0502020204030204" pitchFamily="34" charset="0"/>
                <a:ea typeface="Calibri" panose="020F0502020204030204" pitchFamily="34" charset="0"/>
              </a:rPr>
              <a:t>Galatians</a:t>
            </a:r>
            <a:r>
              <a:rPr lang="en-US" sz="4000" i="1" dirty="0">
                <a:latin typeface="Calibri" panose="020F0502020204030204" pitchFamily="34" charset="0"/>
                <a:ea typeface="Calibri" panose="020F0502020204030204" pitchFamily="34" charset="0"/>
              </a:rPr>
              <a:t> 3:22-25</a:t>
            </a:r>
            <a:r>
              <a:rPr lang="en-US" sz="2800" i="1" dirty="0">
                <a:latin typeface="Calibri" panose="020F0502020204030204" pitchFamily="34" charset="0"/>
                <a:ea typeface="Calibri" panose="020F0502020204030204" pitchFamily="34" charset="0"/>
              </a:rPr>
              <a:t>  (NKJV)</a:t>
            </a:r>
            <a:endParaRPr lang="en-US" sz="4000" i="1" dirty="0">
              <a:effectLst/>
              <a:latin typeface="Calibri" panose="020F0502020204030204" pitchFamily="34" charset="0"/>
              <a:ea typeface="Calibri" panose="020F0502020204030204" pitchFamily="34" charset="0"/>
            </a:endParaRPr>
          </a:p>
          <a:p>
            <a:endParaRPr lang="en-US" sz="3200" i="1" dirty="0">
              <a:effectLst/>
              <a:latin typeface="Calibri" panose="020F0502020204030204" pitchFamily="34" charset="0"/>
              <a:ea typeface="Calibri" panose="020F0502020204030204" pitchFamily="34" charset="0"/>
            </a:endParaRPr>
          </a:p>
          <a:p>
            <a:pPr marL="457200" indent="-457200"/>
            <a:r>
              <a:rPr lang="en-US" sz="2000" dirty="0">
                <a:effectLst/>
                <a:latin typeface="Calibri" panose="020F0502020204030204" pitchFamily="34" charset="0"/>
                <a:ea typeface="Calibri" panose="020F0502020204030204" pitchFamily="34" charset="0"/>
              </a:rPr>
              <a:t>22)	</a:t>
            </a:r>
            <a:r>
              <a:rPr lang="en-US" sz="3200" dirty="0">
                <a:effectLst/>
                <a:latin typeface="Calibri" panose="020F0502020204030204" pitchFamily="34" charset="0"/>
                <a:ea typeface="Calibri" panose="020F0502020204030204" pitchFamily="34" charset="0"/>
              </a:rPr>
              <a:t>But the Scripture </a:t>
            </a:r>
            <a:r>
              <a:rPr lang="en-US" sz="2800" dirty="0">
                <a:effectLst/>
                <a:latin typeface="Calibri" panose="020F0502020204030204" pitchFamily="34" charset="0"/>
                <a:ea typeface="Calibri" panose="020F0502020204030204" pitchFamily="34" charset="0"/>
              </a:rPr>
              <a:t>[law]</a:t>
            </a:r>
            <a:r>
              <a:rPr lang="en-US" sz="3200" dirty="0">
                <a:effectLst/>
                <a:latin typeface="Calibri" panose="020F0502020204030204" pitchFamily="34" charset="0"/>
                <a:ea typeface="Calibri" panose="020F0502020204030204" pitchFamily="34" charset="0"/>
              </a:rPr>
              <a:t> has confined all under sin, that the promise by faith in Jesus Christ might be given to those who believe.</a:t>
            </a:r>
          </a:p>
          <a:p>
            <a:pPr marL="457200" indent="-457200"/>
            <a:r>
              <a:rPr lang="en-US" sz="2000" dirty="0">
                <a:effectLst/>
                <a:latin typeface="Calibri" panose="020F0502020204030204" pitchFamily="34" charset="0"/>
                <a:ea typeface="Calibri" panose="020F0502020204030204" pitchFamily="34" charset="0"/>
              </a:rPr>
              <a:t>23)</a:t>
            </a:r>
            <a:r>
              <a:rPr lang="en-US" sz="3200" dirty="0">
                <a:effectLst/>
                <a:latin typeface="Calibri" panose="020F0502020204030204" pitchFamily="34" charset="0"/>
                <a:ea typeface="Calibri" panose="020F0502020204030204" pitchFamily="34" charset="0"/>
              </a:rPr>
              <a:t>	But before faith came, we were kept under guard by the law, kept for the faith which would afterward be revealed.</a:t>
            </a:r>
          </a:p>
          <a:p>
            <a:pPr marL="457200" indent="-457200"/>
            <a:r>
              <a:rPr lang="en-US" sz="2000" dirty="0">
                <a:effectLst/>
                <a:latin typeface="Calibri" panose="020F0502020204030204" pitchFamily="34" charset="0"/>
                <a:ea typeface="Calibri" panose="020F0502020204030204" pitchFamily="34" charset="0"/>
              </a:rPr>
              <a:t>24)	</a:t>
            </a:r>
            <a:r>
              <a:rPr lang="en-US" sz="3200" dirty="0">
                <a:effectLst/>
                <a:latin typeface="Calibri" panose="020F0502020204030204" pitchFamily="34" charset="0"/>
                <a:ea typeface="Calibri" panose="020F0502020204030204" pitchFamily="34" charset="0"/>
              </a:rPr>
              <a:t>Therefore the law was our tutor </a:t>
            </a:r>
            <a:r>
              <a:rPr lang="en-US" sz="2800" dirty="0">
                <a:effectLst/>
                <a:latin typeface="Calibri" panose="020F0502020204030204" pitchFamily="34" charset="0"/>
                <a:ea typeface="Calibri" panose="020F0502020204030204" pitchFamily="34" charset="0"/>
              </a:rPr>
              <a:t>(</a:t>
            </a:r>
            <a:r>
              <a:rPr lang="en-US" sz="2800" i="1" dirty="0" err="1">
                <a:effectLst/>
                <a:latin typeface="Calibri" panose="020F0502020204030204" pitchFamily="34" charset="0"/>
                <a:ea typeface="Calibri" panose="020F0502020204030204" pitchFamily="34" charset="0"/>
              </a:rPr>
              <a:t>paidagógos</a:t>
            </a:r>
            <a:r>
              <a:rPr lang="en-US" sz="2800" dirty="0">
                <a:effectLst/>
                <a:latin typeface="Calibri" panose="020F0502020204030204" pitchFamily="34" charset="0"/>
                <a:ea typeface="Calibri" panose="020F0502020204030204" pitchFamily="34" charset="0"/>
              </a:rPr>
              <a:t>)</a:t>
            </a:r>
            <a:r>
              <a:rPr lang="en-US" sz="3200" dirty="0">
                <a:effectLst/>
                <a:latin typeface="Calibri" panose="020F0502020204030204" pitchFamily="34" charset="0"/>
                <a:ea typeface="Calibri" panose="020F0502020204030204" pitchFamily="34" charset="0"/>
              </a:rPr>
              <a:t> to bring us to Christ, that we might be justified by faith.</a:t>
            </a:r>
          </a:p>
          <a:p>
            <a:pPr marL="457200" indent="-457200"/>
            <a:r>
              <a:rPr lang="en-US" sz="2000" dirty="0">
                <a:effectLst/>
                <a:latin typeface="Calibri" panose="020F0502020204030204" pitchFamily="34" charset="0"/>
                <a:ea typeface="Calibri" panose="020F0502020204030204" pitchFamily="34" charset="0"/>
              </a:rPr>
              <a:t>25)	</a:t>
            </a:r>
            <a:r>
              <a:rPr lang="en-US" sz="3200" dirty="0">
                <a:effectLst/>
                <a:latin typeface="Calibri" panose="020F0502020204030204" pitchFamily="34" charset="0"/>
                <a:ea typeface="Calibri" panose="020F0502020204030204" pitchFamily="34" charset="0"/>
              </a:rPr>
              <a:t>But after faith has come, we are no longer under a tutor.</a:t>
            </a:r>
          </a:p>
        </p:txBody>
      </p:sp>
    </p:spTree>
    <p:extLst>
      <p:ext uri="{BB962C8B-B14F-4D97-AF65-F5344CB8AC3E}">
        <p14:creationId xmlns:p14="http://schemas.microsoft.com/office/powerpoint/2010/main" val="2218344570"/>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00D74C6-345A-754C-7C5D-C5DE16A98EF9}"/>
              </a:ext>
            </a:extLst>
          </p:cNvPr>
          <p:cNvSpPr>
            <a:spLocks noGrp="1"/>
          </p:cNvSpPr>
          <p:nvPr>
            <p:ph idx="1"/>
          </p:nvPr>
        </p:nvSpPr>
        <p:spPr/>
        <p:txBody>
          <a:bodyPr>
            <a:normAutofit/>
          </a:bodyPr>
          <a:lstStyle/>
          <a:p>
            <a:r>
              <a:rPr lang="en-US" sz="4000" i="1" dirty="0">
                <a:effectLst/>
                <a:latin typeface="Calibri" panose="020F0502020204030204" pitchFamily="34" charset="0"/>
                <a:ea typeface="Calibri" panose="020F0502020204030204" pitchFamily="34" charset="0"/>
              </a:rPr>
              <a:t>The Threefold Use of th</a:t>
            </a:r>
            <a:r>
              <a:rPr lang="en-US" sz="4000" i="1" dirty="0">
                <a:latin typeface="Calibri" panose="020F0502020204030204" pitchFamily="34" charset="0"/>
                <a:ea typeface="Calibri" panose="020F0502020204030204" pitchFamily="34" charset="0"/>
              </a:rPr>
              <a:t>e [Moral] Law</a:t>
            </a:r>
            <a:endParaRPr lang="en-US" sz="4000" i="1" dirty="0">
              <a:effectLst/>
              <a:latin typeface="Calibri" panose="020F0502020204030204" pitchFamily="34" charset="0"/>
              <a:ea typeface="Calibri" panose="020F0502020204030204" pitchFamily="34" charset="0"/>
            </a:endParaRPr>
          </a:p>
          <a:p>
            <a:pPr marL="571500" indent="-571500">
              <a:buFont typeface="Arial" panose="020B0604020202020204" pitchFamily="34" charset="0"/>
              <a:buChar char="•"/>
            </a:pPr>
            <a:endParaRPr lang="en-US" dirty="0">
              <a:latin typeface="Calibri" panose="020F0502020204030204" pitchFamily="34" charset="0"/>
            </a:endParaRPr>
          </a:p>
          <a:p>
            <a:pPr marL="571500" indent="-571500">
              <a:spcAft>
                <a:spcPts val="2400"/>
              </a:spcAft>
              <a:buFont typeface="Arial" panose="020B0604020202020204" pitchFamily="34" charset="0"/>
              <a:buChar char="•"/>
            </a:pPr>
            <a:r>
              <a:rPr lang="en-US" dirty="0">
                <a:latin typeface="Calibri" panose="020F0502020204030204" pitchFamily="34" charset="0"/>
              </a:rPr>
              <a:t>As a Mirror (pedagogical)</a:t>
            </a:r>
          </a:p>
          <a:p>
            <a:pPr marL="571500" indent="-571500">
              <a:spcAft>
                <a:spcPts val="2400"/>
              </a:spcAft>
              <a:buFont typeface="Arial" panose="020B0604020202020204" pitchFamily="34" charset="0"/>
              <a:buChar char="•"/>
            </a:pPr>
            <a:r>
              <a:rPr lang="en-US" dirty="0">
                <a:latin typeface="Calibri" panose="020F0502020204030204" pitchFamily="34" charset="0"/>
              </a:rPr>
              <a:t>As a Restraint (civil)</a:t>
            </a:r>
          </a:p>
          <a:p>
            <a:pPr marL="571500" indent="-571500">
              <a:spcAft>
                <a:spcPts val="2400"/>
              </a:spcAft>
              <a:buFont typeface="Arial" panose="020B0604020202020204" pitchFamily="34" charset="0"/>
              <a:buChar char="•"/>
            </a:pPr>
            <a:r>
              <a:rPr lang="en-US" dirty="0">
                <a:latin typeface="Calibri" panose="020F0502020204030204" pitchFamily="34" charset="0"/>
              </a:rPr>
              <a:t>As a Guide (normative)</a:t>
            </a:r>
            <a:endParaRPr lang="en-US" dirty="0"/>
          </a:p>
        </p:txBody>
      </p:sp>
    </p:spTree>
    <p:extLst>
      <p:ext uri="{BB962C8B-B14F-4D97-AF65-F5344CB8AC3E}">
        <p14:creationId xmlns:p14="http://schemas.microsoft.com/office/powerpoint/2010/main" val="2105908707"/>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DC22C6-DB78-CC22-595C-BF3DF18EC879}"/>
              </a:ext>
            </a:extLst>
          </p:cNvPr>
          <p:cNvSpPr>
            <a:spLocks noGrp="1"/>
          </p:cNvSpPr>
          <p:nvPr>
            <p:ph idx="1"/>
          </p:nvPr>
        </p:nvSpPr>
        <p:spPr>
          <a:xfrm>
            <a:off x="3352800" y="800100"/>
            <a:ext cx="8534400" cy="5257800"/>
          </a:xfrm>
        </p:spPr>
        <p:txBody>
          <a:bodyPr>
            <a:normAutofit/>
          </a:bodyPr>
          <a:lstStyle/>
          <a:p>
            <a:pPr marL="0" indent="0">
              <a:spcAft>
                <a:spcPts val="2400"/>
              </a:spcAft>
            </a:pPr>
            <a:r>
              <a:rPr lang="en-US" sz="3200" dirty="0"/>
              <a:t>For believers, law-keeping is an expression of Christian love and the way to Christian freedom; </a:t>
            </a:r>
            <a:br>
              <a:rPr lang="en-US" sz="3200" dirty="0"/>
            </a:br>
            <a:r>
              <a:rPr lang="en-US" sz="3200" dirty="0"/>
              <a:t>it is equivalent to walking by the Spirit. </a:t>
            </a:r>
            <a:br>
              <a:rPr lang="en-US" sz="3200" dirty="0"/>
            </a:br>
            <a:r>
              <a:rPr lang="en-US" sz="3200" dirty="0"/>
              <a:t>Since the law mirrors God, living in obedience to God’s law is living as image-bearers of God. </a:t>
            </a:r>
            <a:br>
              <a:rPr lang="en-US" sz="3200" dirty="0"/>
            </a:br>
            <a:r>
              <a:rPr lang="en-US" sz="3200" dirty="0"/>
              <a:t>The law, therefore, is one of the most important means whereby God sanctifies us.</a:t>
            </a:r>
          </a:p>
          <a:p>
            <a:r>
              <a:rPr lang="en-US" sz="2800" dirty="0"/>
              <a:t>- Anthony </a:t>
            </a:r>
            <a:r>
              <a:rPr lang="en-US" sz="2800" dirty="0" err="1"/>
              <a:t>Hoekema</a:t>
            </a:r>
            <a:r>
              <a:rPr lang="en-US" sz="2800" dirty="0"/>
              <a:t>, </a:t>
            </a:r>
            <a:r>
              <a:rPr lang="en-US" sz="2800" i="1" dirty="0"/>
              <a:t>Five Views on Sanctification</a:t>
            </a:r>
          </a:p>
          <a:p>
            <a:endParaRPr lang="en-US" sz="3200" i="1" dirty="0"/>
          </a:p>
        </p:txBody>
      </p:sp>
      <p:sp>
        <p:nvSpPr>
          <p:cNvPr id="2" name="Slide Number Placeholder 1">
            <a:extLst>
              <a:ext uri="{FF2B5EF4-FFF2-40B4-BE49-F238E27FC236}">
                <a16:creationId xmlns:a16="http://schemas.microsoft.com/office/drawing/2014/main" id="{8D0A2FFF-F1C6-6232-AF30-5ACBE2B1A189}"/>
              </a:ext>
            </a:extLst>
          </p:cNvPr>
          <p:cNvSpPr>
            <a:spLocks noGrp="1"/>
          </p:cNvSpPr>
          <p:nvPr>
            <p:ph type="sldNum" sz="quarter" idx="4294967295"/>
          </p:nvPr>
        </p:nvSpPr>
        <p:spPr>
          <a:xfrm>
            <a:off x="9347200" y="6356350"/>
            <a:ext cx="28448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A4ED6C-8A48-421A-ADF2-3AFB31B0387B}" type="slidenum">
              <a:rPr kumimoji="0" lang="en-US" sz="9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900" b="0" i="0" u="none" strike="noStrike" kern="1200" cap="none" spc="0" normalizeH="0" baseline="0" noProof="0">
              <a:ln>
                <a:noFill/>
              </a:ln>
              <a:solidFill>
                <a:prstClr val="black">
                  <a:tint val="75000"/>
                </a:prstClr>
              </a:solidFill>
              <a:effectLst/>
              <a:uLnTx/>
              <a:uFillTx/>
              <a:latin typeface="Calibri"/>
              <a:ea typeface="+mn-ea"/>
              <a:cs typeface="+mn-cs"/>
            </a:endParaRPr>
          </a:p>
        </p:txBody>
      </p:sp>
      <p:pic>
        <p:nvPicPr>
          <p:cNvPr id="4" name="Picture 3">
            <a:extLst>
              <a:ext uri="{FF2B5EF4-FFF2-40B4-BE49-F238E27FC236}">
                <a16:creationId xmlns:a16="http://schemas.microsoft.com/office/drawing/2014/main" id="{5A529D28-C163-64F1-5045-2CF09AB3F40D}"/>
              </a:ext>
            </a:extLst>
          </p:cNvPr>
          <p:cNvPicPr>
            <a:picLocks noChangeAspect="1"/>
          </p:cNvPicPr>
          <p:nvPr/>
        </p:nvPicPr>
        <p:blipFill>
          <a:blip r:embed="rId2"/>
          <a:stretch>
            <a:fillRect/>
          </a:stretch>
        </p:blipFill>
        <p:spPr>
          <a:xfrm>
            <a:off x="990600" y="1905000"/>
            <a:ext cx="1666875" cy="2428875"/>
          </a:xfrm>
          <a:prstGeom prst="rect">
            <a:avLst/>
          </a:prstGeom>
        </p:spPr>
      </p:pic>
    </p:spTree>
    <p:extLst>
      <p:ext uri="{BB962C8B-B14F-4D97-AF65-F5344CB8AC3E}">
        <p14:creationId xmlns:p14="http://schemas.microsoft.com/office/powerpoint/2010/main" val="2786016617"/>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00D74C6-345A-754C-7C5D-C5DE16A98EF9}"/>
              </a:ext>
            </a:extLst>
          </p:cNvPr>
          <p:cNvSpPr>
            <a:spLocks noGrp="1"/>
          </p:cNvSpPr>
          <p:nvPr>
            <p:ph idx="1"/>
          </p:nvPr>
        </p:nvSpPr>
        <p:spPr>
          <a:xfrm>
            <a:off x="609600" y="228600"/>
            <a:ext cx="10744200" cy="6248400"/>
          </a:xfrm>
        </p:spPr>
        <p:txBody>
          <a:bodyPr>
            <a:normAutofit/>
          </a:bodyPr>
          <a:lstStyle/>
          <a:p>
            <a:r>
              <a:rPr lang="en-US" sz="4000" i="1" dirty="0">
                <a:effectLst/>
                <a:latin typeface="Calibri" panose="020F0502020204030204" pitchFamily="34" charset="0"/>
                <a:ea typeface="Calibri" panose="020F0502020204030204" pitchFamily="34" charset="0"/>
              </a:rPr>
              <a:t>Romans 9:31-32 </a:t>
            </a:r>
            <a:r>
              <a:rPr lang="en-US" sz="2800" i="1" dirty="0">
                <a:effectLst/>
                <a:latin typeface="Calibri" panose="020F0502020204030204" pitchFamily="34" charset="0"/>
                <a:ea typeface="Calibri" panose="020F0502020204030204" pitchFamily="34" charset="0"/>
              </a:rPr>
              <a:t>(ESV)</a:t>
            </a:r>
            <a:endParaRPr lang="en-US" sz="4000" i="1" dirty="0">
              <a:effectLst/>
              <a:latin typeface="Calibri" panose="020F0502020204030204" pitchFamily="34" charset="0"/>
              <a:ea typeface="Calibri" panose="020F0502020204030204" pitchFamily="34" charset="0"/>
            </a:endParaRPr>
          </a:p>
          <a:p>
            <a:endParaRPr lang="en-US" sz="3200" i="1" dirty="0">
              <a:effectLst/>
              <a:latin typeface="Calibri" panose="020F0502020204030204" pitchFamily="34" charset="0"/>
              <a:ea typeface="Calibri" panose="020F0502020204030204" pitchFamily="34" charset="0"/>
            </a:endParaRPr>
          </a:p>
          <a:p>
            <a:pPr marL="0"/>
            <a:r>
              <a:rPr lang="en-US" dirty="0">
                <a:effectLst/>
                <a:latin typeface="Calibri" panose="020F0502020204030204" pitchFamily="34" charset="0"/>
                <a:ea typeface="Calibri" panose="020F0502020204030204" pitchFamily="34" charset="0"/>
              </a:rPr>
              <a:t>Israel…pursued a law that would lead to righteousness [but] did not succeed in reaching that law.</a:t>
            </a:r>
          </a:p>
          <a:p>
            <a:pPr marL="0"/>
            <a:r>
              <a:rPr lang="en-US" dirty="0">
                <a:effectLst/>
                <a:latin typeface="Calibri" panose="020F0502020204030204" pitchFamily="34" charset="0"/>
                <a:ea typeface="Calibri" panose="020F0502020204030204" pitchFamily="34" charset="0"/>
              </a:rPr>
              <a:t>Why? Because they did not pursue it by faith, but as if it were based on works.</a:t>
            </a:r>
          </a:p>
        </p:txBody>
      </p:sp>
    </p:spTree>
    <p:extLst>
      <p:ext uri="{BB962C8B-B14F-4D97-AF65-F5344CB8AC3E}">
        <p14:creationId xmlns:p14="http://schemas.microsoft.com/office/powerpoint/2010/main" val="198710793"/>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00D74C6-345A-754C-7C5D-C5DE16A98EF9}"/>
              </a:ext>
            </a:extLst>
          </p:cNvPr>
          <p:cNvSpPr>
            <a:spLocks noGrp="1"/>
          </p:cNvSpPr>
          <p:nvPr>
            <p:ph idx="1"/>
          </p:nvPr>
        </p:nvSpPr>
        <p:spPr/>
        <p:txBody>
          <a:bodyPr>
            <a:normAutofit/>
          </a:bodyPr>
          <a:lstStyle/>
          <a:p>
            <a:r>
              <a:rPr lang="en-US" sz="4000" i="1" dirty="0">
                <a:effectLst/>
                <a:latin typeface="Calibri" panose="020F0502020204030204" pitchFamily="34" charset="0"/>
                <a:ea typeface="Calibri" panose="020F0502020204030204" pitchFamily="34" charset="0"/>
              </a:rPr>
              <a:t>The Threefold Use of th</a:t>
            </a:r>
            <a:r>
              <a:rPr lang="en-US" sz="4000" i="1" dirty="0">
                <a:latin typeface="Calibri" panose="020F0502020204030204" pitchFamily="34" charset="0"/>
                <a:ea typeface="Calibri" panose="020F0502020204030204" pitchFamily="34" charset="0"/>
              </a:rPr>
              <a:t>e [Moral] Law</a:t>
            </a:r>
            <a:endParaRPr lang="en-US" sz="4000" i="1" dirty="0">
              <a:effectLst/>
              <a:latin typeface="Calibri" panose="020F0502020204030204" pitchFamily="34" charset="0"/>
              <a:ea typeface="Calibri" panose="020F0502020204030204" pitchFamily="34" charset="0"/>
            </a:endParaRPr>
          </a:p>
          <a:p>
            <a:pPr marL="571500" indent="-571500">
              <a:buFont typeface="Arial" panose="020B0604020202020204" pitchFamily="34" charset="0"/>
              <a:buChar char="•"/>
            </a:pPr>
            <a:endParaRPr lang="en-US" dirty="0">
              <a:latin typeface="Calibri" panose="020F0502020204030204" pitchFamily="34" charset="0"/>
            </a:endParaRPr>
          </a:p>
          <a:p>
            <a:pPr marL="571500" indent="-571500">
              <a:spcAft>
                <a:spcPts val="2400"/>
              </a:spcAft>
              <a:buFont typeface="Arial" panose="020B0604020202020204" pitchFamily="34" charset="0"/>
              <a:buChar char="•"/>
            </a:pPr>
            <a:r>
              <a:rPr lang="en-US" dirty="0">
                <a:latin typeface="Calibri" panose="020F0502020204030204" pitchFamily="34" charset="0"/>
              </a:rPr>
              <a:t>As a Mirror (pedagogical)</a:t>
            </a:r>
          </a:p>
          <a:p>
            <a:pPr marL="571500" indent="-571500">
              <a:spcAft>
                <a:spcPts val="2400"/>
              </a:spcAft>
              <a:buFont typeface="Arial" panose="020B0604020202020204" pitchFamily="34" charset="0"/>
              <a:buChar char="•"/>
            </a:pPr>
            <a:r>
              <a:rPr lang="en-US" dirty="0">
                <a:latin typeface="Calibri" panose="020F0502020204030204" pitchFamily="34" charset="0"/>
              </a:rPr>
              <a:t>As a Restraint (civil)</a:t>
            </a:r>
          </a:p>
          <a:p>
            <a:pPr marL="571500" indent="-571500">
              <a:spcAft>
                <a:spcPts val="2400"/>
              </a:spcAft>
              <a:buFont typeface="Arial" panose="020B0604020202020204" pitchFamily="34" charset="0"/>
              <a:buChar char="•"/>
            </a:pPr>
            <a:r>
              <a:rPr lang="en-US" dirty="0">
                <a:latin typeface="Calibri" panose="020F0502020204030204" pitchFamily="34" charset="0"/>
              </a:rPr>
              <a:t>As a Guide (normative)</a:t>
            </a:r>
            <a:endParaRPr lang="en-US" dirty="0"/>
          </a:p>
        </p:txBody>
      </p:sp>
    </p:spTree>
    <p:extLst>
      <p:ext uri="{BB962C8B-B14F-4D97-AF65-F5344CB8AC3E}">
        <p14:creationId xmlns:p14="http://schemas.microsoft.com/office/powerpoint/2010/main" val="305993988"/>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B03012-7080-03AA-E9F3-C602906C4D33}"/>
              </a:ext>
            </a:extLst>
          </p:cNvPr>
          <p:cNvSpPr>
            <a:spLocks noGrp="1"/>
          </p:cNvSpPr>
          <p:nvPr>
            <p:ph idx="1"/>
          </p:nvPr>
        </p:nvSpPr>
        <p:spPr>
          <a:xfrm>
            <a:off x="2819400" y="533400"/>
            <a:ext cx="9169400" cy="5943600"/>
          </a:xfrm>
        </p:spPr>
        <p:txBody>
          <a:bodyPr/>
          <a:lstStyle/>
          <a:p>
            <a:r>
              <a:rPr lang="en-US" dirty="0"/>
              <a:t>Myth #1:</a:t>
            </a:r>
            <a:br>
              <a:rPr lang="en-US" dirty="0"/>
            </a:br>
            <a:r>
              <a:rPr lang="en-US" dirty="0"/>
              <a:t>Justification by Grace, </a:t>
            </a:r>
            <a:br>
              <a:rPr lang="en-US" dirty="0"/>
            </a:br>
            <a:r>
              <a:rPr lang="en-US" dirty="0"/>
              <a:t>Sanctification by Works.</a:t>
            </a:r>
          </a:p>
          <a:p>
            <a:endParaRPr lang="en-US" dirty="0"/>
          </a:p>
          <a:p>
            <a:r>
              <a:rPr lang="en-US" dirty="0"/>
              <a:t>Myth #2:</a:t>
            </a:r>
            <a:br>
              <a:rPr lang="en-US" dirty="0"/>
            </a:br>
            <a:r>
              <a:rPr lang="en-US" dirty="0"/>
              <a:t>Justification by Grace,</a:t>
            </a:r>
            <a:br>
              <a:rPr lang="en-US" dirty="0"/>
            </a:br>
            <a:r>
              <a:rPr lang="en-US" dirty="0"/>
              <a:t>Positional Sanctification by Grace,</a:t>
            </a:r>
            <a:br>
              <a:rPr lang="en-US" dirty="0"/>
            </a:br>
            <a:r>
              <a:rPr lang="en-US" dirty="0"/>
              <a:t>Progressive Sanctification by Works.</a:t>
            </a:r>
          </a:p>
          <a:p>
            <a:endParaRPr lang="en-US" dirty="0"/>
          </a:p>
        </p:txBody>
      </p:sp>
      <p:sp>
        <p:nvSpPr>
          <p:cNvPr id="2" name="Slide Number Placeholder 1">
            <a:extLst>
              <a:ext uri="{FF2B5EF4-FFF2-40B4-BE49-F238E27FC236}">
                <a16:creationId xmlns:a16="http://schemas.microsoft.com/office/drawing/2014/main" id="{956BEF71-4855-E22F-A44A-5D41AD2FFC88}"/>
              </a:ext>
            </a:extLst>
          </p:cNvPr>
          <p:cNvSpPr>
            <a:spLocks noGrp="1"/>
          </p:cNvSpPr>
          <p:nvPr>
            <p:ph type="sldNum" sz="quarter" idx="4294967295"/>
          </p:nvPr>
        </p:nvSpPr>
        <p:spPr>
          <a:xfrm>
            <a:off x="9347200" y="6356350"/>
            <a:ext cx="28448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A4ED6C-8A48-421A-ADF2-3AFB31B0387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983624524"/>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654DC09C-DCB3-4EB6-A0F6-5676F2250BAF}"/>
              </a:ext>
            </a:extLst>
          </p:cNvPr>
          <p:cNvSpPr>
            <a:spLocks noGrp="1"/>
          </p:cNvSpPr>
          <p:nvPr>
            <p:ph idx="1"/>
          </p:nvPr>
        </p:nvSpPr>
        <p:spPr>
          <a:xfrm>
            <a:off x="304800" y="533400"/>
            <a:ext cx="11582400" cy="5812792"/>
          </a:xfrm>
        </p:spPr>
        <p:txBody>
          <a:bodyPr>
            <a:normAutofit/>
          </a:bodyPr>
          <a:lstStyle/>
          <a:p>
            <a:r>
              <a:rPr lang="en-US" sz="3200" dirty="0"/>
              <a:t>John 17:17</a:t>
            </a:r>
            <a:br>
              <a:rPr lang="en-US" sz="3200" dirty="0"/>
            </a:br>
            <a:r>
              <a:rPr lang="en-US" sz="3200" dirty="0"/>
              <a:t>Sanctify them by the truth; your word is truth.</a:t>
            </a:r>
          </a:p>
          <a:p>
            <a:pPr>
              <a:spcBef>
                <a:spcPts val="1800"/>
              </a:spcBef>
            </a:pPr>
            <a:r>
              <a:rPr lang="en-US" sz="3200" dirty="0"/>
              <a:t>1 Peter 1:1-2</a:t>
            </a:r>
            <a:br>
              <a:rPr lang="en-US" sz="3200" dirty="0"/>
            </a:br>
            <a:r>
              <a:rPr lang="en-US" sz="3200" dirty="0"/>
              <a:t>To God’s elect…who have been chosen according to the foreknowledge of God the Father, through </a:t>
            </a:r>
            <a:r>
              <a:rPr lang="en-US" sz="3200" b="1" u="sng" dirty="0"/>
              <a:t>the sanctifying work of the Spirit</a:t>
            </a:r>
            <a:r>
              <a:rPr lang="en-US" sz="3200" dirty="0"/>
              <a:t>, for obedience to Jesus Christ.</a:t>
            </a:r>
          </a:p>
          <a:p>
            <a:pPr>
              <a:spcBef>
                <a:spcPts val="1800"/>
              </a:spcBef>
            </a:pPr>
            <a:r>
              <a:rPr lang="en-US" sz="3200" dirty="0"/>
              <a:t>Philippians 1:6</a:t>
            </a:r>
            <a:br>
              <a:rPr lang="en-US" sz="3200" dirty="0"/>
            </a:br>
            <a:r>
              <a:rPr lang="en-US" sz="3200" dirty="0"/>
              <a:t>…he who began a good work in you will carry it on to completion…</a:t>
            </a:r>
          </a:p>
        </p:txBody>
      </p:sp>
      <p:sp>
        <p:nvSpPr>
          <p:cNvPr id="5" name="Slide Number Placeholder 4">
            <a:extLst>
              <a:ext uri="{FF2B5EF4-FFF2-40B4-BE49-F238E27FC236}">
                <a16:creationId xmlns:a16="http://schemas.microsoft.com/office/drawing/2014/main" id="{11312EDD-DAC7-0EEB-AE1C-43CB53567EA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9E2D22-DD58-44C8-9B17-5965D8DB2927}"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597999940"/>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D0EF520F-12B7-E818-8EDB-BA41BB1C0ABF}"/>
              </a:ext>
            </a:extLst>
          </p:cNvPr>
          <p:cNvSpPr>
            <a:spLocks noGrp="1"/>
          </p:cNvSpPr>
          <p:nvPr>
            <p:ph type="title"/>
          </p:nvPr>
        </p:nvSpPr>
        <p:spPr/>
        <p:txBody>
          <a:bodyPr/>
          <a:lstStyle/>
          <a:p>
            <a:r>
              <a:rPr lang="en-US" dirty="0">
                <a:solidFill>
                  <a:schemeClr val="bg1"/>
                </a:solidFill>
              </a:rPr>
              <a:t>[Imbalanced] Responses to God’s Law</a:t>
            </a:r>
          </a:p>
        </p:txBody>
      </p:sp>
      <p:sp>
        <p:nvSpPr>
          <p:cNvPr id="9" name="Content Placeholder 8">
            <a:extLst>
              <a:ext uri="{FF2B5EF4-FFF2-40B4-BE49-F238E27FC236}">
                <a16:creationId xmlns:a16="http://schemas.microsoft.com/office/drawing/2014/main" id="{BA633330-8544-C42E-689B-751790830B63}"/>
              </a:ext>
            </a:extLst>
          </p:cNvPr>
          <p:cNvSpPr>
            <a:spLocks noGrp="1"/>
          </p:cNvSpPr>
          <p:nvPr>
            <p:ph sz="half" idx="1"/>
          </p:nvPr>
        </p:nvSpPr>
        <p:spPr>
          <a:xfrm>
            <a:off x="6781805" y="1447800"/>
            <a:ext cx="4902192" cy="4830763"/>
          </a:xfrm>
        </p:spPr>
        <p:txBody>
          <a:bodyPr>
            <a:normAutofit/>
          </a:bodyPr>
          <a:lstStyle/>
          <a:p>
            <a:pPr marL="457200" indent="-457200">
              <a:buFont typeface="Arial" panose="020B0604020202020204" pitchFamily="34" charset="0"/>
              <a:buChar char="•"/>
            </a:pPr>
            <a:r>
              <a:rPr lang="en-US" dirty="0"/>
              <a:t>Allergy</a:t>
            </a:r>
          </a:p>
          <a:p>
            <a:pPr marL="457200" indent="-457200">
              <a:buFont typeface="Arial" panose="020B0604020202020204" pitchFamily="34" charset="0"/>
              <a:buChar char="•"/>
            </a:pPr>
            <a:r>
              <a:rPr lang="en-US" dirty="0"/>
              <a:t>Antinomian tendency</a:t>
            </a:r>
          </a:p>
          <a:p>
            <a:pPr marL="457200" indent="-457200">
              <a:buFont typeface="Arial" panose="020B0604020202020204" pitchFamily="34" charset="0"/>
              <a:buChar char="•"/>
            </a:pPr>
            <a:r>
              <a:rPr lang="en-US" dirty="0"/>
              <a:t>Only emphasizes grace</a:t>
            </a:r>
          </a:p>
          <a:p>
            <a:pPr marL="457200" indent="-457200">
              <a:buFont typeface="Arial" panose="020B0604020202020204" pitchFamily="34" charset="0"/>
              <a:buChar char="•"/>
            </a:pPr>
            <a:r>
              <a:rPr lang="en-US" dirty="0"/>
              <a:t>Focus on “indicatives”</a:t>
            </a:r>
          </a:p>
          <a:p>
            <a:pPr marL="457200" indent="-457200">
              <a:buFont typeface="Arial" panose="020B0604020202020204" pitchFamily="34" charset="0"/>
              <a:buChar char="•"/>
            </a:pPr>
            <a:r>
              <a:rPr lang="en-US" dirty="0"/>
              <a:t>Good works (law-keeping) as an </a:t>
            </a:r>
            <a:r>
              <a:rPr lang="en-US" i="1" dirty="0"/>
              <a:t>outcome</a:t>
            </a:r>
            <a:r>
              <a:rPr lang="en-US" dirty="0"/>
              <a:t>, never an input.</a:t>
            </a:r>
          </a:p>
          <a:p>
            <a:pPr marL="457200" indent="-457200">
              <a:buFont typeface="Arial" panose="020B0604020202020204" pitchFamily="34" charset="0"/>
              <a:buChar char="•"/>
            </a:pPr>
            <a:r>
              <a:rPr lang="en-US" dirty="0"/>
              <a:t>Favorite verse:</a:t>
            </a:r>
            <a:br>
              <a:rPr lang="en-US" dirty="0"/>
            </a:br>
            <a:r>
              <a:rPr lang="en-US" sz="2400" dirty="0"/>
              <a:t>“You are not under law </a:t>
            </a:r>
            <a:br>
              <a:rPr lang="en-US" sz="2400" dirty="0"/>
            </a:br>
            <a:r>
              <a:rPr lang="en-US" sz="2400" dirty="0"/>
              <a:t>but under grace” (Romans 6:14)</a:t>
            </a:r>
            <a:endParaRPr lang="en-US" dirty="0"/>
          </a:p>
          <a:p>
            <a:endParaRPr lang="en-US" dirty="0"/>
          </a:p>
        </p:txBody>
      </p:sp>
      <p:sp>
        <p:nvSpPr>
          <p:cNvPr id="10" name="Content Placeholder 9">
            <a:extLst>
              <a:ext uri="{FF2B5EF4-FFF2-40B4-BE49-F238E27FC236}">
                <a16:creationId xmlns:a16="http://schemas.microsoft.com/office/drawing/2014/main" id="{7504D91E-BAB1-BD21-29CD-D199A345F273}"/>
              </a:ext>
            </a:extLst>
          </p:cNvPr>
          <p:cNvSpPr>
            <a:spLocks noGrp="1"/>
          </p:cNvSpPr>
          <p:nvPr>
            <p:ph sz="half" idx="2"/>
          </p:nvPr>
        </p:nvSpPr>
        <p:spPr>
          <a:xfrm>
            <a:off x="508003" y="1447800"/>
            <a:ext cx="5410197" cy="4830763"/>
          </a:xfrm>
        </p:spPr>
        <p:txBody>
          <a:bodyPr>
            <a:normAutofit/>
          </a:bodyPr>
          <a:lstStyle/>
          <a:p>
            <a:pPr marL="457200" indent="-457200">
              <a:buFont typeface="Arial" panose="020B0604020202020204" pitchFamily="34" charset="0"/>
              <a:buChar char="•"/>
            </a:pPr>
            <a:r>
              <a:rPr lang="en-US" dirty="0"/>
              <a:t>Addiction</a:t>
            </a:r>
          </a:p>
          <a:p>
            <a:pPr marL="457200" indent="-457200">
              <a:buFont typeface="Arial" panose="020B0604020202020204" pitchFamily="34" charset="0"/>
              <a:buChar char="•"/>
            </a:pPr>
            <a:r>
              <a:rPr lang="en-US" dirty="0"/>
              <a:t>Legalistic tendency</a:t>
            </a:r>
          </a:p>
          <a:p>
            <a:pPr marL="457200" indent="-457200">
              <a:buFont typeface="Arial" panose="020B0604020202020204" pitchFamily="34" charset="0"/>
              <a:buChar char="•"/>
            </a:pPr>
            <a:r>
              <a:rPr lang="en-US" dirty="0"/>
              <a:t>Frequent emphasis on duty</a:t>
            </a:r>
          </a:p>
          <a:p>
            <a:pPr marL="457200" indent="-457200">
              <a:buFont typeface="Arial" panose="020B0604020202020204" pitchFamily="34" charset="0"/>
              <a:buChar char="•"/>
            </a:pPr>
            <a:r>
              <a:rPr lang="en-US" dirty="0"/>
              <a:t>Focus on “imperatives”</a:t>
            </a:r>
          </a:p>
          <a:p>
            <a:pPr marL="457200" indent="-457200">
              <a:buFont typeface="Arial" panose="020B0604020202020204" pitchFamily="34" charset="0"/>
              <a:buChar char="•"/>
            </a:pPr>
            <a:r>
              <a:rPr lang="en-US" dirty="0"/>
              <a:t>Good works (law-keeping) </a:t>
            </a:r>
            <a:r>
              <a:rPr lang="en-US" i="1" dirty="0"/>
              <a:t>added</a:t>
            </a:r>
            <a:r>
              <a:rPr lang="en-US" dirty="0"/>
              <a:t> to grace to produce holiness.</a:t>
            </a:r>
          </a:p>
          <a:p>
            <a:pPr marL="457200" indent="-457200">
              <a:buFont typeface="Arial" panose="020B0604020202020204" pitchFamily="34" charset="0"/>
              <a:buChar char="•"/>
            </a:pPr>
            <a:r>
              <a:rPr lang="en-US" dirty="0"/>
              <a:t>Favorite verse:</a:t>
            </a:r>
            <a:br>
              <a:rPr lang="en-US" dirty="0"/>
            </a:br>
            <a:r>
              <a:rPr lang="en-US" sz="2400" dirty="0"/>
              <a:t>“Be holy, for I am holy”</a:t>
            </a:r>
            <a:br>
              <a:rPr lang="en-US" sz="2400" dirty="0"/>
            </a:br>
            <a:r>
              <a:rPr lang="en-US" sz="2400" dirty="0"/>
              <a:t>(1 Peter 1:16)</a:t>
            </a:r>
            <a:endParaRPr lang="en-US" dirty="0"/>
          </a:p>
        </p:txBody>
      </p:sp>
      <p:sp>
        <p:nvSpPr>
          <p:cNvPr id="2" name="Slide Number Placeholder 1">
            <a:extLst>
              <a:ext uri="{FF2B5EF4-FFF2-40B4-BE49-F238E27FC236}">
                <a16:creationId xmlns:a16="http://schemas.microsoft.com/office/drawing/2014/main" id="{F35F57A4-292E-A163-C1B7-A6974BC17F6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A4ED6C-8A48-421A-ADF2-3AFB31B0387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cxnSp>
        <p:nvCxnSpPr>
          <p:cNvPr id="11" name="Straight Connector 10">
            <a:extLst>
              <a:ext uri="{FF2B5EF4-FFF2-40B4-BE49-F238E27FC236}">
                <a16:creationId xmlns:a16="http://schemas.microsoft.com/office/drawing/2014/main" id="{BA1A693C-47F4-39C9-81B3-D323AA5F5826}"/>
              </a:ext>
            </a:extLst>
          </p:cNvPr>
          <p:cNvCxnSpPr>
            <a:cxnSpLocks/>
          </p:cNvCxnSpPr>
          <p:nvPr/>
        </p:nvCxnSpPr>
        <p:spPr>
          <a:xfrm>
            <a:off x="6096000" y="1752600"/>
            <a:ext cx="0" cy="4114800"/>
          </a:xfrm>
          <a:prstGeom prst="line">
            <a:avLst/>
          </a:prstGeom>
          <a:ln w="25400">
            <a:solidFill>
              <a:schemeClr val="bg1"/>
            </a:solidFill>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9911023"/>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9EC255A-E087-828D-ADE0-ADECE7B5C15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A4ED6C-8A48-421A-ADF2-3AFB31B0387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pic>
        <p:nvPicPr>
          <p:cNvPr id="4" name="Picture 3">
            <a:extLst>
              <a:ext uri="{FF2B5EF4-FFF2-40B4-BE49-F238E27FC236}">
                <a16:creationId xmlns:a16="http://schemas.microsoft.com/office/drawing/2014/main" id="{E1113DA5-128A-1ACE-3EF3-6618E18345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1081" y="0"/>
            <a:ext cx="7789838" cy="6858000"/>
          </a:xfrm>
          <a:prstGeom prst="rect">
            <a:avLst/>
          </a:prstGeom>
        </p:spPr>
      </p:pic>
    </p:spTree>
    <p:extLst>
      <p:ext uri="{BB962C8B-B14F-4D97-AF65-F5344CB8AC3E}">
        <p14:creationId xmlns:p14="http://schemas.microsoft.com/office/powerpoint/2010/main" val="2125138790"/>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5E7BAF-AD77-C820-901C-3ADA86315B9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A4ED6C-8A48-421A-ADF2-3AFB31B0387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711806478"/>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DC22C6-DB78-CC22-595C-BF3DF18EC879}"/>
              </a:ext>
            </a:extLst>
          </p:cNvPr>
          <p:cNvSpPr>
            <a:spLocks noGrp="1"/>
          </p:cNvSpPr>
          <p:nvPr>
            <p:ph idx="1"/>
          </p:nvPr>
        </p:nvSpPr>
        <p:spPr>
          <a:xfrm>
            <a:off x="3352800" y="800100"/>
            <a:ext cx="8534400" cy="5257800"/>
          </a:xfrm>
        </p:spPr>
        <p:txBody>
          <a:bodyPr>
            <a:normAutofit/>
          </a:bodyPr>
          <a:lstStyle/>
          <a:p>
            <a:pPr marL="0" indent="0">
              <a:spcAft>
                <a:spcPts val="2400"/>
              </a:spcAft>
            </a:pPr>
            <a:r>
              <a:rPr lang="en-US" sz="3200" dirty="0"/>
              <a:t>For believers, law-keeping is an expression of Christian love and the way to Christian freedom; </a:t>
            </a:r>
            <a:br>
              <a:rPr lang="en-US" sz="3200" dirty="0"/>
            </a:br>
            <a:r>
              <a:rPr lang="en-US" sz="3200" dirty="0"/>
              <a:t>it is equivalent to walking by the Spirit. </a:t>
            </a:r>
            <a:br>
              <a:rPr lang="en-US" sz="3200" dirty="0"/>
            </a:br>
            <a:r>
              <a:rPr lang="en-US" sz="3200" dirty="0"/>
              <a:t>Since the law mirrors God, living in obedience to God’s law is living as image-bearers of God. </a:t>
            </a:r>
            <a:br>
              <a:rPr lang="en-US" sz="3200" dirty="0"/>
            </a:br>
            <a:r>
              <a:rPr lang="en-US" sz="3200" dirty="0"/>
              <a:t>The law, therefore, is one of the most important </a:t>
            </a:r>
            <a:r>
              <a:rPr lang="en-US" sz="3200" b="1" u="sng" dirty="0"/>
              <a:t>means whereby God sanctifies us</a:t>
            </a:r>
            <a:r>
              <a:rPr lang="en-US" sz="3200" dirty="0"/>
              <a:t>.</a:t>
            </a:r>
          </a:p>
          <a:p>
            <a:r>
              <a:rPr lang="en-US" sz="2800" dirty="0"/>
              <a:t>- Anthony </a:t>
            </a:r>
            <a:r>
              <a:rPr lang="en-US" sz="2800" dirty="0" err="1"/>
              <a:t>Hoekema</a:t>
            </a:r>
            <a:r>
              <a:rPr lang="en-US" sz="2800" dirty="0"/>
              <a:t>, </a:t>
            </a:r>
            <a:r>
              <a:rPr lang="en-US" sz="2800" i="1" dirty="0"/>
              <a:t>Five Views on Sanctification</a:t>
            </a:r>
          </a:p>
          <a:p>
            <a:endParaRPr lang="en-US" sz="3200" i="1" dirty="0"/>
          </a:p>
        </p:txBody>
      </p:sp>
      <p:sp>
        <p:nvSpPr>
          <p:cNvPr id="2" name="Slide Number Placeholder 1">
            <a:extLst>
              <a:ext uri="{FF2B5EF4-FFF2-40B4-BE49-F238E27FC236}">
                <a16:creationId xmlns:a16="http://schemas.microsoft.com/office/drawing/2014/main" id="{8D0A2FFF-F1C6-6232-AF30-5ACBE2B1A189}"/>
              </a:ext>
            </a:extLst>
          </p:cNvPr>
          <p:cNvSpPr>
            <a:spLocks noGrp="1"/>
          </p:cNvSpPr>
          <p:nvPr>
            <p:ph type="sldNum" sz="quarter" idx="4294967295"/>
          </p:nvPr>
        </p:nvSpPr>
        <p:spPr>
          <a:xfrm>
            <a:off x="9347200" y="6356350"/>
            <a:ext cx="28448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A4ED6C-8A48-421A-ADF2-3AFB31B0387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pic>
        <p:nvPicPr>
          <p:cNvPr id="4" name="Picture 3">
            <a:extLst>
              <a:ext uri="{FF2B5EF4-FFF2-40B4-BE49-F238E27FC236}">
                <a16:creationId xmlns:a16="http://schemas.microsoft.com/office/drawing/2014/main" id="{5A529D28-C163-64F1-5045-2CF09AB3F40D}"/>
              </a:ext>
            </a:extLst>
          </p:cNvPr>
          <p:cNvPicPr>
            <a:picLocks noChangeAspect="1"/>
          </p:cNvPicPr>
          <p:nvPr/>
        </p:nvPicPr>
        <p:blipFill>
          <a:blip r:embed="rId2"/>
          <a:stretch>
            <a:fillRect/>
          </a:stretch>
        </p:blipFill>
        <p:spPr>
          <a:xfrm>
            <a:off x="990600" y="1905000"/>
            <a:ext cx="1666875" cy="2428875"/>
          </a:xfrm>
          <a:prstGeom prst="rect">
            <a:avLst/>
          </a:prstGeom>
        </p:spPr>
      </p:pic>
    </p:spTree>
    <p:extLst>
      <p:ext uri="{BB962C8B-B14F-4D97-AF65-F5344CB8AC3E}">
        <p14:creationId xmlns:p14="http://schemas.microsoft.com/office/powerpoint/2010/main" val="2416882673"/>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D0A2FFF-F1C6-6232-AF30-5ACBE2B1A18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A4ED6C-8A48-421A-ADF2-3AFB31B0387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829713786"/>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theme/theme1.xml><?xml version="1.0" encoding="utf-8"?>
<a:theme xmlns:a="http://schemas.openxmlformats.org/drawingml/2006/main" name="1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7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8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9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0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24497</TotalTime>
  <Words>949</Words>
  <Application>Microsoft Office PowerPoint</Application>
  <PresentationFormat>Widescreen</PresentationFormat>
  <Paragraphs>88</Paragraphs>
  <Slides>21</Slides>
  <Notes>0</Notes>
  <HiddenSlides>0</HiddenSlides>
  <MMClips>0</MMClips>
  <ScaleCrop>false</ScaleCrop>
  <HeadingPairs>
    <vt:vector size="8" baseType="variant">
      <vt:variant>
        <vt:lpstr>Fonts Used</vt:lpstr>
      </vt:variant>
      <vt:variant>
        <vt:i4>2</vt:i4>
      </vt:variant>
      <vt:variant>
        <vt:lpstr>Theme</vt:lpstr>
      </vt:variant>
      <vt:variant>
        <vt:i4>6</vt:i4>
      </vt:variant>
      <vt:variant>
        <vt:lpstr>Slide Titles</vt:lpstr>
      </vt:variant>
      <vt:variant>
        <vt:i4>21</vt:i4>
      </vt:variant>
      <vt:variant>
        <vt:lpstr>Custom Shows</vt:lpstr>
      </vt:variant>
      <vt:variant>
        <vt:i4>1</vt:i4>
      </vt:variant>
    </vt:vector>
  </HeadingPairs>
  <TitlesOfParts>
    <vt:vector size="30" baseType="lpstr">
      <vt:lpstr>Arial</vt:lpstr>
      <vt:lpstr>Calibri</vt:lpstr>
      <vt:lpstr>1_WJB1</vt:lpstr>
      <vt:lpstr>7_WJB1</vt:lpstr>
      <vt:lpstr>WJB1</vt:lpstr>
      <vt:lpstr>8_WJB1</vt:lpstr>
      <vt:lpstr>9_WJB1</vt:lpstr>
      <vt:lpstr>10_WJB1</vt:lpstr>
      <vt:lpstr>PowerPoint Presentation</vt:lpstr>
      <vt:lpstr>PowerPoint Presentation</vt:lpstr>
      <vt:lpstr>PowerPoint Presentation</vt:lpstr>
      <vt:lpstr>PowerPoint Presentation</vt:lpstr>
      <vt:lpstr>[Imbalanced] Responses to God’s Law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Memes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 ∙ E ∙ S ∙ T </dc:title>
  <dc:creator>Wendell Brane</dc:creator>
  <cp:lastModifiedBy>Joshua Miles</cp:lastModifiedBy>
  <cp:revision>1317</cp:revision>
  <cp:lastPrinted>2023-08-20T12:06:18Z</cp:lastPrinted>
  <dcterms:created xsi:type="dcterms:W3CDTF">2021-01-08T23:52:50Z</dcterms:created>
  <dcterms:modified xsi:type="dcterms:W3CDTF">2023-08-21T01:13:54Z</dcterms:modified>
</cp:coreProperties>
</file>