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 id="2147483914" r:id="rId4"/>
    <p:sldMasterId id="2147483958" r:id="rId5"/>
    <p:sldMasterId id="2147483967" r:id="rId6"/>
  </p:sldMasterIdLst>
  <p:notesMasterIdLst>
    <p:notesMasterId r:id="rId38"/>
  </p:notesMasterIdLst>
  <p:handoutMasterIdLst>
    <p:handoutMasterId r:id="rId39"/>
  </p:handoutMasterIdLst>
  <p:sldIdLst>
    <p:sldId id="988" r:id="rId7"/>
    <p:sldId id="1004" r:id="rId8"/>
    <p:sldId id="1011" r:id="rId9"/>
    <p:sldId id="1005" r:id="rId10"/>
    <p:sldId id="1006" r:id="rId11"/>
    <p:sldId id="1000" r:id="rId12"/>
    <p:sldId id="1002" r:id="rId13"/>
    <p:sldId id="1003" r:id="rId14"/>
    <p:sldId id="1007" r:id="rId15"/>
    <p:sldId id="1008" r:id="rId16"/>
    <p:sldId id="1009" r:id="rId17"/>
    <p:sldId id="1012" r:id="rId18"/>
    <p:sldId id="1013" r:id="rId19"/>
    <p:sldId id="1014" r:id="rId20"/>
    <p:sldId id="1015" r:id="rId21"/>
    <p:sldId id="1016" r:id="rId22"/>
    <p:sldId id="1017" r:id="rId23"/>
    <p:sldId id="1018" r:id="rId24"/>
    <p:sldId id="1019" r:id="rId25"/>
    <p:sldId id="1020" r:id="rId26"/>
    <p:sldId id="1021" r:id="rId27"/>
    <p:sldId id="1022" r:id="rId28"/>
    <p:sldId id="1023" r:id="rId29"/>
    <p:sldId id="1024" r:id="rId30"/>
    <p:sldId id="1025" r:id="rId31"/>
    <p:sldId id="1032" r:id="rId32"/>
    <p:sldId id="1026" r:id="rId33"/>
    <p:sldId id="1027" r:id="rId34"/>
    <p:sldId id="1028" r:id="rId35"/>
    <p:sldId id="1029" r:id="rId36"/>
    <p:sldId id="1030" r:id="rId37"/>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988"/>
            <p14:sldId id="1004"/>
            <p14:sldId id="1011"/>
            <p14:sldId id="1005"/>
            <p14:sldId id="1006"/>
            <p14:sldId id="1000"/>
            <p14:sldId id="1002"/>
            <p14:sldId id="1003"/>
            <p14:sldId id="1007"/>
            <p14:sldId id="1008"/>
            <p14:sldId id="1009"/>
            <p14:sldId id="1012"/>
            <p14:sldId id="1013"/>
            <p14:sldId id="1014"/>
            <p14:sldId id="1015"/>
            <p14:sldId id="1016"/>
            <p14:sldId id="1017"/>
            <p14:sldId id="1018"/>
            <p14:sldId id="1019"/>
            <p14:sldId id="1020"/>
            <p14:sldId id="1021"/>
            <p14:sldId id="1022"/>
            <p14:sldId id="1023"/>
            <p14:sldId id="1024"/>
            <p14:sldId id="1025"/>
            <p14:sldId id="1032"/>
            <p14:sldId id="1026"/>
            <p14:sldId id="1027"/>
            <p14:sldId id="1028"/>
            <p14:sldId id="1029"/>
            <p14:sldId id="103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5493"/>
    <a:srgbClr val="009193"/>
    <a:srgbClr val="0096FF"/>
    <a:srgbClr val="FF40FF"/>
    <a:srgbClr val="F545BC"/>
    <a:srgbClr val="0DB079"/>
    <a:srgbClr val="941651"/>
    <a:srgbClr val="008F00"/>
    <a:srgbClr val="11B098"/>
    <a:srgbClr val="CD46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808" autoAdjust="0"/>
    <p:restoredTop sz="95000" autoAdjust="0"/>
  </p:normalViewPr>
  <p:slideViewPr>
    <p:cSldViewPr>
      <p:cViewPr varScale="1">
        <p:scale>
          <a:sx n="132" d="100"/>
          <a:sy n="132" d="100"/>
        </p:scale>
        <p:origin x="91" y="86"/>
      </p:cViewPr>
      <p:guideLst>
        <p:guide orient="horz" pos="2160"/>
        <p:guide pos="3840"/>
      </p:guideLst>
    </p:cSldViewPr>
  </p:slideViewPr>
  <p:outlineViewPr>
    <p:cViewPr>
      <p:scale>
        <a:sx n="33" d="100"/>
        <a:sy n="33" d="100"/>
      </p:scale>
      <p:origin x="0" y="-43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handoutMaster" Target="handoutMasters/handoutMaster1.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71"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9/24/2023</a:t>
            </a:fld>
            <a:endParaRPr lang="en-US"/>
          </a:p>
        </p:txBody>
      </p:sp>
      <p:sp>
        <p:nvSpPr>
          <p:cNvPr id="4" name="Footer Placeholder 3"/>
          <p:cNvSpPr>
            <a:spLocks noGrp="1"/>
          </p:cNvSpPr>
          <p:nvPr>
            <p:ph type="ftr" sz="quarter" idx="2"/>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71"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71"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9/24/2023</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71"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9/24/2023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9/24/2023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9/24/2023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9/24/2023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9/24/2023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9/24/2023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9/24/2023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9/24/2023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9/24/2023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9/24/2023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9/24/2023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9/24/2023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9/24/2023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9/24/2023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9/24/2023</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9/24/2023</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2" r:id="rId1"/>
    <p:sldLayoutId id="2147483883" r:id="rId2"/>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9/24/2023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9/24/2023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8900124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9/24/2023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45965851"/>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9/24/2023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910394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1</a:t>
            </a:fld>
            <a:endParaRPr lang="en-US">
              <a:solidFill>
                <a:prstClr val="black">
                  <a:tint val="75000"/>
                </a:prstClr>
              </a:solidFill>
              <a:latin typeface="Calibri"/>
            </a:endParaRPr>
          </a:p>
        </p:txBody>
      </p:sp>
      <p:sp>
        <p:nvSpPr>
          <p:cNvPr id="3" name="TextBox 2"/>
          <p:cNvSpPr txBox="1"/>
          <p:nvPr/>
        </p:nvSpPr>
        <p:spPr>
          <a:xfrm>
            <a:off x="1905000" y="381001"/>
            <a:ext cx="8534400" cy="1384995"/>
          </a:xfrm>
          <a:prstGeom prst="rect">
            <a:avLst/>
          </a:prstGeom>
          <a:noFill/>
        </p:spPr>
        <p:txBody>
          <a:bodyPr wrap="square" rtlCol="0">
            <a:spAutoFit/>
          </a:bodyPr>
          <a:lstStyle/>
          <a:p>
            <a:r>
              <a:rPr lang="en-US" sz="2800" i="1" dirty="0" err="1">
                <a:solidFill>
                  <a:prstClr val="white"/>
                </a:solidFill>
                <a:latin typeface="Book Antiqua" charset="0"/>
                <a:ea typeface="Book Antiqua" charset="0"/>
                <a:cs typeface="Book Antiqua" charset="0"/>
              </a:rPr>
              <a:t>yādâ</a:t>
            </a:r>
            <a:r>
              <a:rPr lang="en-US" sz="2800" i="1" dirty="0">
                <a:solidFill>
                  <a:prstClr val="white"/>
                </a:solidFill>
                <a:latin typeface="Book Antiqua" charset="0"/>
                <a:ea typeface="Book Antiqua" charset="0"/>
                <a:cs typeface="Book Antiqua" charset="0"/>
              </a:rPr>
              <a:t> </a:t>
            </a:r>
            <a:r>
              <a:rPr lang="en-US" sz="2800" dirty="0">
                <a:solidFill>
                  <a:prstClr val="white"/>
                </a:solidFill>
                <a:latin typeface="Book Antiqua" charset="0"/>
                <a:ea typeface="Book Antiqua" charset="0"/>
                <a:cs typeface="Book Antiqua" charset="0"/>
              </a:rPr>
              <a:t>to praise, give thanks, make an admission</a:t>
            </a:r>
          </a:p>
          <a:p>
            <a:endParaRPr lang="en-US" sz="2800" i="1" dirty="0">
              <a:solidFill>
                <a:prstClr val="white"/>
              </a:solidFill>
              <a:latin typeface="Book Antiqua" charset="0"/>
              <a:ea typeface="Book Antiqua" charset="0"/>
              <a:cs typeface="Book Antiqua" charset="0"/>
            </a:endParaRPr>
          </a:p>
          <a:p>
            <a:endParaRPr lang="en-US" sz="2800" i="1"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359036092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10</a:t>
            </a:fld>
            <a:endParaRPr lang="en-US">
              <a:solidFill>
                <a:prstClr val="black">
                  <a:tint val="75000"/>
                </a:prstClr>
              </a:solidFill>
              <a:latin typeface="Calibri"/>
            </a:endParaRPr>
          </a:p>
        </p:txBody>
      </p:sp>
      <p:sp>
        <p:nvSpPr>
          <p:cNvPr id="4" name="TextBox 3"/>
          <p:cNvSpPr txBox="1"/>
          <p:nvPr/>
        </p:nvSpPr>
        <p:spPr>
          <a:xfrm>
            <a:off x="1905000" y="533400"/>
            <a:ext cx="8305800" cy="3539430"/>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But that is not forgiveness at all. Real forgiveness means looking steadily at the sin, the sin that is left over without any excuse, after all allowances have been made, and seeing it in all its horror, dirt, meanness, and malice, and nevertheless being wholly reconciled to the man who has done it.” </a:t>
            </a:r>
          </a:p>
          <a:p>
            <a:endParaRPr lang="en-US" sz="2800" dirty="0">
              <a:solidFill>
                <a:prstClr val="white"/>
              </a:solidFill>
              <a:latin typeface="Book Antiqua" charset="0"/>
              <a:ea typeface="Book Antiqua" charset="0"/>
              <a:cs typeface="Book Antiqua" charset="0"/>
            </a:endParaRPr>
          </a:p>
          <a:p>
            <a:r>
              <a:rPr lang="en-US" sz="2800" dirty="0">
                <a:solidFill>
                  <a:prstClr val="white"/>
                </a:solidFill>
                <a:latin typeface="Book Antiqua" charset="0"/>
                <a:ea typeface="Book Antiqua" charset="0"/>
                <a:cs typeface="Book Antiqua" charset="0"/>
              </a:rPr>
              <a:t>~ C.S. Lewis, “On Forgiveness”</a:t>
            </a:r>
          </a:p>
        </p:txBody>
      </p:sp>
    </p:spTree>
    <p:extLst>
      <p:ext uri="{BB962C8B-B14F-4D97-AF65-F5344CB8AC3E}">
        <p14:creationId xmlns:p14="http://schemas.microsoft.com/office/powerpoint/2010/main" val="384618416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11</a:t>
            </a:fld>
            <a:endParaRPr lang="en-US">
              <a:solidFill>
                <a:prstClr val="black">
                  <a:tint val="75000"/>
                </a:prstClr>
              </a:solidFill>
              <a:latin typeface="Calibri"/>
            </a:endParaRPr>
          </a:p>
        </p:txBody>
      </p:sp>
    </p:spTree>
    <p:extLst>
      <p:ext uri="{BB962C8B-B14F-4D97-AF65-F5344CB8AC3E}">
        <p14:creationId xmlns:p14="http://schemas.microsoft.com/office/powerpoint/2010/main" val="40807311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12</a:t>
            </a:fld>
            <a:endParaRPr lang="en-US">
              <a:solidFill>
                <a:prstClr val="black">
                  <a:tint val="75000"/>
                </a:prstClr>
              </a:solidFill>
              <a:latin typeface="Calibri"/>
            </a:endParaRPr>
          </a:p>
        </p:txBody>
      </p:sp>
      <p:sp>
        <p:nvSpPr>
          <p:cNvPr id="4" name="TextBox 3"/>
          <p:cNvSpPr txBox="1"/>
          <p:nvPr/>
        </p:nvSpPr>
        <p:spPr>
          <a:xfrm>
            <a:off x="1905000" y="533400"/>
            <a:ext cx="8305800" cy="2677656"/>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Lev. 5:5 </a:t>
            </a:r>
          </a:p>
          <a:p>
            <a:r>
              <a:rPr lang="en-US" sz="2800" dirty="0">
                <a:solidFill>
                  <a:prstClr val="white"/>
                </a:solidFill>
                <a:latin typeface="Book Antiqua" charset="0"/>
                <a:ea typeface="Book Antiqua" charset="0"/>
                <a:cs typeface="Book Antiqua" charset="0"/>
              </a:rPr>
              <a:t>When anyone becomes aware that they are guilty in any of these matters, they must confess in what way they have sinned.</a:t>
            </a:r>
          </a:p>
          <a:p>
            <a:endParaRPr lang="en-US" sz="2800" dirty="0">
              <a:solidFill>
                <a:prstClr val="white"/>
              </a:solidFill>
              <a:latin typeface="Book Antiqua" charset="0"/>
              <a:ea typeface="Book Antiqua" charset="0"/>
              <a:cs typeface="Book Antiqua" charset="0"/>
            </a:endParaRPr>
          </a:p>
          <a:p>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38251122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13</a:t>
            </a:fld>
            <a:endParaRPr lang="en-US">
              <a:solidFill>
                <a:prstClr val="black">
                  <a:tint val="75000"/>
                </a:prstClr>
              </a:solidFill>
              <a:latin typeface="Calibri"/>
            </a:endParaRPr>
          </a:p>
        </p:txBody>
      </p:sp>
      <p:sp>
        <p:nvSpPr>
          <p:cNvPr id="4" name="TextBox 3"/>
          <p:cNvSpPr txBox="1"/>
          <p:nvPr/>
        </p:nvSpPr>
        <p:spPr>
          <a:xfrm>
            <a:off x="1905000" y="533400"/>
            <a:ext cx="8305800" cy="6124754"/>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Lev. 5:5 </a:t>
            </a:r>
          </a:p>
          <a:p>
            <a:r>
              <a:rPr lang="en-US" sz="2800" dirty="0">
                <a:solidFill>
                  <a:prstClr val="white"/>
                </a:solidFill>
                <a:latin typeface="Book Antiqua" charset="0"/>
                <a:ea typeface="Book Antiqua" charset="0"/>
                <a:cs typeface="Book Antiqua" charset="0"/>
              </a:rPr>
              <a:t>When anyone becomes aware that they are guilty in any of these matters, they must confess in what way they have sinned.</a:t>
            </a:r>
          </a:p>
          <a:p>
            <a:endParaRPr lang="en-US" sz="2800" dirty="0">
              <a:solidFill>
                <a:prstClr val="white"/>
              </a:solidFill>
              <a:latin typeface="Book Antiqua" charset="0"/>
              <a:ea typeface="Book Antiqua" charset="0"/>
              <a:cs typeface="Book Antiqua" charset="0"/>
            </a:endParaRPr>
          </a:p>
          <a:p>
            <a:r>
              <a:rPr lang="en-US" sz="2800" dirty="0">
                <a:solidFill>
                  <a:prstClr val="white"/>
                </a:solidFill>
                <a:latin typeface="Book Antiqua" charset="0"/>
                <a:ea typeface="Book Antiqua" charset="0"/>
                <a:cs typeface="Book Antiqua" charset="0"/>
              </a:rPr>
              <a:t>Nu. 5:5–7 </a:t>
            </a:r>
          </a:p>
          <a:p>
            <a:r>
              <a:rPr lang="en-US" sz="2800" dirty="0">
                <a:solidFill>
                  <a:prstClr val="white"/>
                </a:solidFill>
                <a:latin typeface="Book Antiqua" charset="0"/>
                <a:ea typeface="Book Antiqua" charset="0"/>
                <a:cs typeface="Book Antiqua" charset="0"/>
              </a:rPr>
              <a:t>The Lord said to Moses, “Say to the Israelites: ‘Any man or woman who wrongs another in any way and so is unfaithful to the LORD is guilty and must confess the sin they have committed. They must make full restitution for the wrong they have done, add a fifth of the value to it and give it all to the person they have wronged.’”</a:t>
            </a:r>
          </a:p>
          <a:p>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319072525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14</a:t>
            </a:fld>
            <a:endParaRPr lang="en-US">
              <a:solidFill>
                <a:prstClr val="black">
                  <a:tint val="75000"/>
                </a:prstClr>
              </a:solidFill>
              <a:latin typeface="Calibri"/>
            </a:endParaRPr>
          </a:p>
        </p:txBody>
      </p:sp>
      <p:sp>
        <p:nvSpPr>
          <p:cNvPr id="4" name="TextBox 3"/>
          <p:cNvSpPr txBox="1"/>
          <p:nvPr/>
        </p:nvSpPr>
        <p:spPr>
          <a:xfrm>
            <a:off x="1905000" y="533400"/>
            <a:ext cx="8305800" cy="4832092"/>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Ps. 32:1–7 </a:t>
            </a:r>
          </a:p>
          <a:p>
            <a:r>
              <a:rPr lang="en-US" sz="2800" dirty="0">
                <a:solidFill>
                  <a:prstClr val="white"/>
                </a:solidFill>
                <a:latin typeface="Book Antiqua" charset="0"/>
                <a:ea typeface="Book Antiqua" charset="0"/>
                <a:cs typeface="Book Antiqua" charset="0"/>
              </a:rPr>
              <a:t>Blessed is the one</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whose transgressions are forgiven,</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whose sins are covered.</a:t>
            </a:r>
            <a:br>
              <a:rPr lang="en-US" sz="2800" dirty="0">
                <a:solidFill>
                  <a:prstClr val="white"/>
                </a:solidFill>
                <a:latin typeface="Book Antiqua" charset="0"/>
                <a:ea typeface="Book Antiqua" charset="0"/>
                <a:cs typeface="Book Antiqua" charset="0"/>
              </a:rPr>
            </a:br>
            <a:r>
              <a:rPr lang="en-US" sz="2800" b="1" baseline="30000" dirty="0">
                <a:solidFill>
                  <a:prstClr val="white"/>
                </a:solidFill>
                <a:latin typeface="Book Antiqua" charset="0"/>
                <a:ea typeface="Book Antiqua" charset="0"/>
                <a:cs typeface="Book Antiqua" charset="0"/>
              </a:rPr>
              <a:t>2 </a:t>
            </a:r>
            <a:r>
              <a:rPr lang="en-US" sz="2800" dirty="0">
                <a:solidFill>
                  <a:prstClr val="white"/>
                </a:solidFill>
                <a:latin typeface="Book Antiqua" charset="0"/>
                <a:ea typeface="Book Antiqua" charset="0"/>
                <a:cs typeface="Book Antiqua" charset="0"/>
              </a:rPr>
              <a:t>Blessed is the one</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whose sin the Lord does not count against them</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and in whose spirit is no deceit.</a:t>
            </a:r>
          </a:p>
          <a:p>
            <a:r>
              <a:rPr lang="en-US" sz="2800" b="1" baseline="30000" dirty="0">
                <a:solidFill>
                  <a:prstClr val="white"/>
                </a:solidFill>
                <a:latin typeface="Book Antiqua" charset="0"/>
                <a:ea typeface="Book Antiqua" charset="0"/>
                <a:cs typeface="Book Antiqua" charset="0"/>
              </a:rPr>
              <a:t>3 </a:t>
            </a:r>
            <a:r>
              <a:rPr lang="en-US" sz="2800" dirty="0">
                <a:solidFill>
                  <a:prstClr val="white"/>
                </a:solidFill>
                <a:latin typeface="Book Antiqua" charset="0"/>
                <a:ea typeface="Book Antiqua" charset="0"/>
                <a:cs typeface="Book Antiqua" charset="0"/>
              </a:rPr>
              <a:t>When I kept silent,</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my bones wasted away</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through my groaning all day long.</a:t>
            </a:r>
            <a:br>
              <a:rPr lang="en-US" sz="2800" dirty="0">
                <a:solidFill>
                  <a:prstClr val="white"/>
                </a:solidFill>
                <a:latin typeface="Book Antiqua" charset="0"/>
                <a:ea typeface="Book Antiqua" charset="0"/>
                <a:cs typeface="Book Antiqua" charset="0"/>
              </a:rPr>
            </a:br>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213416969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15</a:t>
            </a:fld>
            <a:endParaRPr lang="en-US">
              <a:solidFill>
                <a:prstClr val="black">
                  <a:tint val="75000"/>
                </a:prstClr>
              </a:solidFill>
              <a:latin typeface="Calibri"/>
            </a:endParaRPr>
          </a:p>
        </p:txBody>
      </p:sp>
      <p:sp>
        <p:nvSpPr>
          <p:cNvPr id="4" name="TextBox 3"/>
          <p:cNvSpPr txBox="1"/>
          <p:nvPr/>
        </p:nvSpPr>
        <p:spPr>
          <a:xfrm>
            <a:off x="1905000" y="533401"/>
            <a:ext cx="8305800" cy="5262979"/>
          </a:xfrm>
          <a:prstGeom prst="rect">
            <a:avLst/>
          </a:prstGeom>
          <a:noFill/>
        </p:spPr>
        <p:txBody>
          <a:bodyPr wrap="square" rtlCol="0">
            <a:spAutoFit/>
          </a:bodyPr>
          <a:lstStyle/>
          <a:p>
            <a:r>
              <a:rPr lang="en-US" sz="2800" b="1" baseline="30000" dirty="0">
                <a:solidFill>
                  <a:prstClr val="white"/>
                </a:solidFill>
                <a:latin typeface="Book Antiqua" charset="0"/>
                <a:ea typeface="Book Antiqua" charset="0"/>
                <a:cs typeface="Book Antiqua" charset="0"/>
              </a:rPr>
              <a:t>4 </a:t>
            </a:r>
            <a:r>
              <a:rPr lang="en-US" sz="2800" dirty="0">
                <a:solidFill>
                  <a:prstClr val="white"/>
                </a:solidFill>
                <a:latin typeface="Book Antiqua" charset="0"/>
                <a:ea typeface="Book Antiqua" charset="0"/>
                <a:cs typeface="Book Antiqua" charset="0"/>
              </a:rPr>
              <a:t>For day and night</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your hand was heavy on me;</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my strength was sapped</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as in the heat of summer.</a:t>
            </a:r>
          </a:p>
          <a:p>
            <a:r>
              <a:rPr lang="en-US" sz="2800" b="1" baseline="30000" dirty="0">
                <a:solidFill>
                  <a:prstClr val="white"/>
                </a:solidFill>
                <a:latin typeface="Book Antiqua" charset="0"/>
                <a:ea typeface="Book Antiqua" charset="0"/>
                <a:cs typeface="Book Antiqua" charset="0"/>
              </a:rPr>
              <a:t>5 </a:t>
            </a:r>
            <a:r>
              <a:rPr lang="en-US" sz="2800" dirty="0">
                <a:solidFill>
                  <a:prstClr val="white"/>
                </a:solidFill>
                <a:latin typeface="Book Antiqua" charset="0"/>
                <a:ea typeface="Book Antiqua" charset="0"/>
                <a:cs typeface="Book Antiqua" charset="0"/>
              </a:rPr>
              <a:t>Then I acknowledged my sin to you</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and did not cover up my iniquity.</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I said, ‘I will confess</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my transgressions to the Lord.’</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And you forgave</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the guilt of my sin.</a:t>
            </a:r>
          </a:p>
          <a:p>
            <a:br>
              <a:rPr lang="en-US" sz="2800" dirty="0">
                <a:solidFill>
                  <a:prstClr val="white"/>
                </a:solidFill>
                <a:latin typeface="Book Antiqua" charset="0"/>
                <a:ea typeface="Book Antiqua" charset="0"/>
                <a:cs typeface="Book Antiqua" charset="0"/>
              </a:rPr>
            </a:br>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165434692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16</a:t>
            </a:fld>
            <a:endParaRPr lang="en-US">
              <a:solidFill>
                <a:prstClr val="black">
                  <a:tint val="75000"/>
                </a:prstClr>
              </a:solidFill>
              <a:latin typeface="Calibri"/>
            </a:endParaRPr>
          </a:p>
        </p:txBody>
      </p:sp>
      <p:sp>
        <p:nvSpPr>
          <p:cNvPr id="4" name="TextBox 3"/>
          <p:cNvSpPr txBox="1"/>
          <p:nvPr/>
        </p:nvSpPr>
        <p:spPr>
          <a:xfrm>
            <a:off x="1905000" y="533401"/>
            <a:ext cx="8305800" cy="5847755"/>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Ps. 38</a:t>
            </a:r>
          </a:p>
          <a:p>
            <a:r>
              <a:rPr lang="en-US" sz="2800" b="1" baseline="30000" dirty="0">
                <a:solidFill>
                  <a:prstClr val="white"/>
                </a:solidFill>
                <a:latin typeface="Book Antiqua" charset="0"/>
                <a:ea typeface="Book Antiqua" charset="0"/>
                <a:cs typeface="Book Antiqua" charset="0"/>
              </a:rPr>
              <a:t>4 </a:t>
            </a:r>
            <a:r>
              <a:rPr lang="en-US" sz="2800" dirty="0">
                <a:solidFill>
                  <a:prstClr val="white"/>
                </a:solidFill>
                <a:latin typeface="Book Antiqua" charset="0"/>
                <a:ea typeface="Book Antiqua" charset="0"/>
                <a:cs typeface="Book Antiqua" charset="0"/>
              </a:rPr>
              <a:t>My guilt has overwhelmed me</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like a burden too heavy to bear.</a:t>
            </a:r>
          </a:p>
          <a:p>
            <a:r>
              <a:rPr lang="en-US" sz="2800" b="1" baseline="30000" dirty="0">
                <a:solidFill>
                  <a:prstClr val="white"/>
                </a:solidFill>
                <a:latin typeface="Book Antiqua" charset="0"/>
                <a:ea typeface="Book Antiqua" charset="0"/>
                <a:cs typeface="Book Antiqua" charset="0"/>
              </a:rPr>
              <a:t>5 </a:t>
            </a:r>
            <a:r>
              <a:rPr lang="en-US" sz="2800" dirty="0">
                <a:solidFill>
                  <a:prstClr val="white"/>
                </a:solidFill>
                <a:latin typeface="Book Antiqua" charset="0"/>
                <a:ea typeface="Book Antiqua" charset="0"/>
                <a:cs typeface="Book Antiqua" charset="0"/>
              </a:rPr>
              <a:t>My wounds fester and are loathsome</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because of my sinful folly.</a:t>
            </a:r>
            <a:br>
              <a:rPr lang="en-US" sz="2800" dirty="0">
                <a:solidFill>
                  <a:prstClr val="white"/>
                </a:solidFill>
                <a:latin typeface="Book Antiqua" charset="0"/>
                <a:ea typeface="Book Antiqua" charset="0"/>
                <a:cs typeface="Book Antiqua" charset="0"/>
              </a:rPr>
            </a:br>
            <a:r>
              <a:rPr lang="en-US" sz="2800" b="1" baseline="30000" dirty="0">
                <a:solidFill>
                  <a:prstClr val="white"/>
                </a:solidFill>
                <a:latin typeface="Book Antiqua" charset="0"/>
                <a:ea typeface="Book Antiqua" charset="0"/>
                <a:cs typeface="Book Antiqua" charset="0"/>
              </a:rPr>
              <a:t>6 </a:t>
            </a:r>
            <a:r>
              <a:rPr lang="en-US" sz="2800" dirty="0">
                <a:solidFill>
                  <a:prstClr val="white"/>
                </a:solidFill>
                <a:latin typeface="Book Antiqua" charset="0"/>
                <a:ea typeface="Book Antiqua" charset="0"/>
                <a:cs typeface="Book Antiqua" charset="0"/>
              </a:rPr>
              <a:t>I am bowed down and brought very low;</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all day long I go about mourning.</a:t>
            </a:r>
          </a:p>
          <a:p>
            <a:endParaRPr lang="en-US" sz="2800" dirty="0">
              <a:solidFill>
                <a:prstClr val="white"/>
              </a:solidFill>
              <a:latin typeface="Book Antiqua" charset="0"/>
              <a:ea typeface="Book Antiqua" charset="0"/>
              <a:cs typeface="Book Antiqua" charset="0"/>
            </a:endParaRPr>
          </a:p>
          <a:p>
            <a:r>
              <a:rPr lang="en-US" sz="2800" b="1" baseline="30000" dirty="0">
                <a:solidFill>
                  <a:prstClr val="white"/>
                </a:solidFill>
                <a:latin typeface="Book Antiqua" charset="0"/>
                <a:ea typeface="Book Antiqua" charset="0"/>
                <a:cs typeface="Book Antiqua" charset="0"/>
              </a:rPr>
              <a:t>18 </a:t>
            </a:r>
            <a:r>
              <a:rPr lang="en-US" sz="2800" dirty="0">
                <a:solidFill>
                  <a:prstClr val="white"/>
                </a:solidFill>
                <a:latin typeface="Book Antiqua" charset="0"/>
                <a:ea typeface="Book Antiqua" charset="0"/>
                <a:cs typeface="Book Antiqua" charset="0"/>
              </a:rPr>
              <a:t>I confess my iniquity;</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I am troubled by my sin.</a:t>
            </a:r>
          </a:p>
          <a:p>
            <a:endParaRPr lang="en-US" sz="3800" dirty="0">
              <a:solidFill>
                <a:prstClr val="white"/>
              </a:solidFill>
              <a:latin typeface="Book Antiqua" charset="0"/>
              <a:ea typeface="Book Antiqua" charset="0"/>
              <a:cs typeface="Book Antiqua" charset="0"/>
            </a:endParaRPr>
          </a:p>
          <a:p>
            <a:br>
              <a:rPr lang="en-US" sz="2800" dirty="0">
                <a:solidFill>
                  <a:prstClr val="white"/>
                </a:solidFill>
                <a:latin typeface="Book Antiqua" charset="0"/>
                <a:ea typeface="Book Antiqua" charset="0"/>
                <a:cs typeface="Book Antiqua" charset="0"/>
              </a:rPr>
            </a:br>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350146197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17</a:t>
            </a:fld>
            <a:endParaRPr lang="en-US">
              <a:solidFill>
                <a:prstClr val="black">
                  <a:tint val="75000"/>
                </a:prstClr>
              </a:solidFill>
              <a:latin typeface="Calibri"/>
            </a:endParaRPr>
          </a:p>
        </p:txBody>
      </p:sp>
      <p:sp>
        <p:nvSpPr>
          <p:cNvPr id="4" name="TextBox 3"/>
          <p:cNvSpPr txBox="1"/>
          <p:nvPr/>
        </p:nvSpPr>
        <p:spPr>
          <a:xfrm>
            <a:off x="1905000" y="533401"/>
            <a:ext cx="8305800" cy="4401205"/>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John 1:8–10 </a:t>
            </a:r>
          </a:p>
          <a:p>
            <a:r>
              <a:rPr lang="en-US" sz="2800" b="1" baseline="30000" dirty="0">
                <a:solidFill>
                  <a:prstClr val="white"/>
                </a:solidFill>
                <a:latin typeface="Book Antiqua" charset="0"/>
                <a:ea typeface="Book Antiqua" charset="0"/>
                <a:cs typeface="Book Antiqua" charset="0"/>
              </a:rPr>
              <a:t>8 </a:t>
            </a:r>
            <a:r>
              <a:rPr lang="en-US" sz="2800" dirty="0">
                <a:solidFill>
                  <a:prstClr val="white"/>
                </a:solidFill>
                <a:latin typeface="Book Antiqua" charset="0"/>
                <a:ea typeface="Book Antiqua" charset="0"/>
                <a:cs typeface="Book Antiqua" charset="0"/>
              </a:rPr>
              <a:t>If we claim to be without sin, we deceive ourselves and the truth is not in us. </a:t>
            </a:r>
            <a:r>
              <a:rPr lang="en-US" sz="2800" b="1" baseline="30000" dirty="0">
                <a:solidFill>
                  <a:prstClr val="white"/>
                </a:solidFill>
                <a:latin typeface="Book Antiqua" charset="0"/>
                <a:ea typeface="Book Antiqua" charset="0"/>
                <a:cs typeface="Book Antiqua" charset="0"/>
              </a:rPr>
              <a:t>9 </a:t>
            </a:r>
            <a:r>
              <a:rPr lang="en-US" sz="2800" dirty="0">
                <a:solidFill>
                  <a:prstClr val="white"/>
                </a:solidFill>
                <a:latin typeface="Book Antiqua" charset="0"/>
                <a:ea typeface="Book Antiqua" charset="0"/>
                <a:cs typeface="Book Antiqua" charset="0"/>
              </a:rPr>
              <a:t>If we confess our sins, he is faithful and just and will forgive us our sins and purify us from all unrighteousness. </a:t>
            </a:r>
            <a:r>
              <a:rPr lang="en-US" sz="2800" b="1" baseline="30000" dirty="0">
                <a:solidFill>
                  <a:prstClr val="white"/>
                </a:solidFill>
                <a:latin typeface="Book Antiqua" charset="0"/>
                <a:ea typeface="Book Antiqua" charset="0"/>
                <a:cs typeface="Book Antiqua" charset="0"/>
              </a:rPr>
              <a:t>10 </a:t>
            </a:r>
            <a:r>
              <a:rPr lang="en-US" sz="2800" dirty="0">
                <a:solidFill>
                  <a:prstClr val="white"/>
                </a:solidFill>
                <a:latin typeface="Book Antiqua" charset="0"/>
                <a:ea typeface="Book Antiqua" charset="0"/>
                <a:cs typeface="Book Antiqua" charset="0"/>
              </a:rPr>
              <a:t>If we claim we have not sinned, we make him out to be a liar and his word is not in us.</a:t>
            </a:r>
            <a:endParaRPr lang="en-US" sz="3800" dirty="0">
              <a:solidFill>
                <a:prstClr val="white"/>
              </a:solidFill>
              <a:latin typeface="Book Antiqua" charset="0"/>
              <a:ea typeface="Book Antiqua" charset="0"/>
              <a:cs typeface="Book Antiqua" charset="0"/>
            </a:endParaRPr>
          </a:p>
          <a:p>
            <a:br>
              <a:rPr lang="en-US" sz="2800" dirty="0">
                <a:solidFill>
                  <a:prstClr val="white"/>
                </a:solidFill>
                <a:latin typeface="Book Antiqua" charset="0"/>
                <a:ea typeface="Book Antiqua" charset="0"/>
                <a:cs typeface="Book Antiqua" charset="0"/>
              </a:rPr>
            </a:br>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236704787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18</a:t>
            </a:fld>
            <a:endParaRPr lang="en-US">
              <a:solidFill>
                <a:prstClr val="black">
                  <a:tint val="75000"/>
                </a:prstClr>
              </a:solidFill>
              <a:latin typeface="Calibri"/>
            </a:endParaRPr>
          </a:p>
        </p:txBody>
      </p:sp>
      <p:sp>
        <p:nvSpPr>
          <p:cNvPr id="4" name="TextBox 3"/>
          <p:cNvSpPr txBox="1"/>
          <p:nvPr/>
        </p:nvSpPr>
        <p:spPr>
          <a:xfrm>
            <a:off x="1905000" y="533401"/>
            <a:ext cx="8305800" cy="3108543"/>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Matthew 5:23–24 </a:t>
            </a:r>
          </a:p>
          <a:p>
            <a:r>
              <a:rPr lang="en-US" sz="2800" b="1" baseline="30000" dirty="0">
                <a:solidFill>
                  <a:prstClr val="white"/>
                </a:solidFill>
                <a:latin typeface="Book Antiqua" charset="0"/>
                <a:ea typeface="Book Antiqua" charset="0"/>
                <a:cs typeface="Book Antiqua" charset="0"/>
              </a:rPr>
              <a:t>23 </a:t>
            </a:r>
            <a:r>
              <a:rPr lang="en-US" sz="2800" dirty="0">
                <a:solidFill>
                  <a:prstClr val="white"/>
                </a:solidFill>
                <a:latin typeface="Book Antiqua" charset="0"/>
                <a:ea typeface="Book Antiqua" charset="0"/>
                <a:cs typeface="Book Antiqua" charset="0"/>
              </a:rPr>
              <a:t>“Therefore, if you are offering your gift at the altar and there remember that your brother or sister has something against you, </a:t>
            </a:r>
            <a:r>
              <a:rPr lang="en-US" sz="2800" b="1" baseline="30000" dirty="0">
                <a:solidFill>
                  <a:prstClr val="white"/>
                </a:solidFill>
                <a:latin typeface="Book Antiqua" charset="0"/>
                <a:ea typeface="Book Antiqua" charset="0"/>
                <a:cs typeface="Book Antiqua" charset="0"/>
              </a:rPr>
              <a:t>24 </a:t>
            </a:r>
            <a:r>
              <a:rPr lang="en-US" sz="2800" dirty="0">
                <a:solidFill>
                  <a:prstClr val="white"/>
                </a:solidFill>
                <a:latin typeface="Book Antiqua" charset="0"/>
                <a:ea typeface="Book Antiqua" charset="0"/>
                <a:cs typeface="Book Antiqua" charset="0"/>
              </a:rPr>
              <a:t>leave your gift there in front of the altar. First go and be reconciled to them; then come and offer your gift.</a:t>
            </a:r>
            <a:br>
              <a:rPr lang="en-US" sz="2800" dirty="0">
                <a:solidFill>
                  <a:prstClr val="white"/>
                </a:solidFill>
                <a:latin typeface="Book Antiqua" charset="0"/>
                <a:ea typeface="Book Antiqua" charset="0"/>
                <a:cs typeface="Book Antiqua" charset="0"/>
              </a:rPr>
            </a:br>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54415939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19</a:t>
            </a:fld>
            <a:endParaRPr lang="en-US">
              <a:solidFill>
                <a:prstClr val="black">
                  <a:tint val="75000"/>
                </a:prstClr>
              </a:solidFill>
              <a:latin typeface="Calibri"/>
            </a:endParaRPr>
          </a:p>
        </p:txBody>
      </p:sp>
      <p:sp>
        <p:nvSpPr>
          <p:cNvPr id="4" name="TextBox 3"/>
          <p:cNvSpPr txBox="1"/>
          <p:nvPr/>
        </p:nvSpPr>
        <p:spPr>
          <a:xfrm>
            <a:off x="1905000" y="533401"/>
            <a:ext cx="8305800" cy="954107"/>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Practical Ways Confession Leads to Sanctification</a:t>
            </a:r>
            <a:br>
              <a:rPr lang="en-US" sz="2800" dirty="0">
                <a:solidFill>
                  <a:prstClr val="white"/>
                </a:solidFill>
                <a:latin typeface="Book Antiqua" charset="0"/>
                <a:ea typeface="Book Antiqua" charset="0"/>
                <a:cs typeface="Book Antiqua" charset="0"/>
              </a:rPr>
            </a:br>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277920797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2</a:t>
            </a:fld>
            <a:endParaRPr lang="en-US">
              <a:solidFill>
                <a:prstClr val="black">
                  <a:tint val="75000"/>
                </a:prstClr>
              </a:solidFill>
              <a:latin typeface="Calibri"/>
            </a:endParaRPr>
          </a:p>
        </p:txBody>
      </p:sp>
      <p:sp>
        <p:nvSpPr>
          <p:cNvPr id="3" name="TextBox 2"/>
          <p:cNvSpPr txBox="1"/>
          <p:nvPr/>
        </p:nvSpPr>
        <p:spPr>
          <a:xfrm>
            <a:off x="1905000" y="381000"/>
            <a:ext cx="8534400" cy="3046988"/>
          </a:xfrm>
          <a:prstGeom prst="rect">
            <a:avLst/>
          </a:prstGeom>
          <a:noFill/>
        </p:spPr>
        <p:txBody>
          <a:bodyPr wrap="square" rtlCol="0">
            <a:spAutoFit/>
          </a:bodyPr>
          <a:lstStyle/>
          <a:p>
            <a:r>
              <a:rPr lang="en-US" sz="2800" i="1" dirty="0" err="1">
                <a:solidFill>
                  <a:prstClr val="white"/>
                </a:solidFill>
                <a:latin typeface="Book Antiqua" charset="0"/>
                <a:ea typeface="Book Antiqua" charset="0"/>
                <a:cs typeface="Book Antiqua" charset="0"/>
              </a:rPr>
              <a:t>yādâ</a:t>
            </a:r>
            <a:r>
              <a:rPr lang="en-US" sz="2800" i="1" dirty="0">
                <a:solidFill>
                  <a:prstClr val="white"/>
                </a:solidFill>
                <a:latin typeface="Book Antiqua" charset="0"/>
                <a:ea typeface="Book Antiqua" charset="0"/>
                <a:cs typeface="Book Antiqua" charset="0"/>
              </a:rPr>
              <a:t> </a:t>
            </a:r>
            <a:r>
              <a:rPr lang="en-US" sz="2800" dirty="0">
                <a:solidFill>
                  <a:prstClr val="white"/>
                </a:solidFill>
                <a:latin typeface="Book Antiqua" charset="0"/>
                <a:ea typeface="Book Antiqua" charset="0"/>
                <a:cs typeface="Book Antiqua" charset="0"/>
              </a:rPr>
              <a:t>to praise, give thanks, make an admission</a:t>
            </a:r>
          </a:p>
          <a:p>
            <a:endParaRPr lang="en-US" sz="1200" dirty="0">
              <a:solidFill>
                <a:prstClr val="white"/>
              </a:solidFill>
              <a:latin typeface="Book Antiqua" charset="0"/>
              <a:ea typeface="Book Antiqua" charset="0"/>
              <a:cs typeface="Book Antiqua" charset="0"/>
            </a:endParaRPr>
          </a:p>
          <a:p>
            <a:r>
              <a:rPr lang="en-US" sz="2800" i="1" dirty="0" err="1">
                <a:solidFill>
                  <a:prstClr val="white"/>
                </a:solidFill>
                <a:latin typeface="Book Antiqua" charset="0"/>
                <a:ea typeface="Book Antiqua" charset="0"/>
                <a:cs typeface="Book Antiqua" charset="0"/>
              </a:rPr>
              <a:t>homologeō</a:t>
            </a:r>
            <a:r>
              <a:rPr lang="en-US" sz="2800" i="1" dirty="0">
                <a:solidFill>
                  <a:prstClr val="white"/>
                </a:solidFill>
                <a:latin typeface="Book Antiqua" charset="0"/>
                <a:ea typeface="Book Antiqua" charset="0"/>
                <a:cs typeface="Book Antiqua" charset="0"/>
              </a:rPr>
              <a:t> </a:t>
            </a:r>
            <a:r>
              <a:rPr lang="en-US" sz="2800" dirty="0">
                <a:solidFill>
                  <a:prstClr val="white"/>
                </a:solidFill>
                <a:latin typeface="Book Antiqua" charset="0"/>
                <a:ea typeface="Book Antiqua" charset="0"/>
                <a:cs typeface="Book Antiqua" charset="0"/>
              </a:rPr>
              <a:t>to confess, acknowledge, agree, admit, declare (literally “to say the same”)</a:t>
            </a:r>
          </a:p>
          <a:p>
            <a:endParaRPr lang="en-US" sz="1200" i="1" dirty="0">
              <a:solidFill>
                <a:prstClr val="white"/>
              </a:solidFill>
              <a:latin typeface="Book Antiqua" charset="0"/>
              <a:ea typeface="Book Antiqua" charset="0"/>
              <a:cs typeface="Book Antiqua" charset="0"/>
            </a:endParaRPr>
          </a:p>
          <a:p>
            <a:r>
              <a:rPr lang="en-US" sz="2800" i="1" dirty="0" err="1">
                <a:solidFill>
                  <a:prstClr val="white"/>
                </a:solidFill>
                <a:latin typeface="Book Antiqua" charset="0"/>
                <a:ea typeface="Book Antiqua" charset="0"/>
                <a:cs typeface="Book Antiqua" charset="0"/>
              </a:rPr>
              <a:t>exomologeō</a:t>
            </a:r>
            <a:r>
              <a:rPr lang="en-US" sz="2800" i="1" dirty="0">
                <a:solidFill>
                  <a:prstClr val="white"/>
                </a:solidFill>
                <a:latin typeface="Book Antiqua" charset="0"/>
                <a:ea typeface="Book Antiqua" charset="0"/>
                <a:cs typeface="Book Antiqua" charset="0"/>
              </a:rPr>
              <a:t> </a:t>
            </a:r>
            <a:r>
              <a:rPr lang="en-US" sz="2800" dirty="0">
                <a:solidFill>
                  <a:prstClr val="white"/>
                </a:solidFill>
                <a:latin typeface="Book Antiqua" charset="0"/>
                <a:ea typeface="Book Antiqua" charset="0"/>
                <a:cs typeface="Book Antiqua" charset="0"/>
              </a:rPr>
              <a:t>to openly confess, admit, praise </a:t>
            </a:r>
          </a:p>
          <a:p>
            <a:endParaRPr lang="en-US" sz="2800" i="1" dirty="0">
              <a:solidFill>
                <a:prstClr val="white"/>
              </a:solidFill>
              <a:latin typeface="Book Antiqua" charset="0"/>
              <a:ea typeface="Book Antiqua" charset="0"/>
              <a:cs typeface="Book Antiqua" charset="0"/>
            </a:endParaRPr>
          </a:p>
          <a:p>
            <a:endParaRPr lang="en-US" sz="2800" i="1"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163034800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20</a:t>
            </a:fld>
            <a:endParaRPr lang="en-US">
              <a:solidFill>
                <a:prstClr val="black">
                  <a:tint val="75000"/>
                </a:prstClr>
              </a:solidFill>
              <a:latin typeface="Calibri"/>
            </a:endParaRPr>
          </a:p>
        </p:txBody>
      </p:sp>
      <p:sp>
        <p:nvSpPr>
          <p:cNvPr id="4" name="TextBox 3"/>
          <p:cNvSpPr txBox="1"/>
          <p:nvPr/>
        </p:nvSpPr>
        <p:spPr>
          <a:xfrm>
            <a:off x="1905000" y="533401"/>
            <a:ext cx="8305800" cy="1384995"/>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Practical Ways Confession Leads to Sanctification</a:t>
            </a:r>
          </a:p>
          <a:p>
            <a:pPr marL="457200" indent="-457200">
              <a:buFont typeface="Arial" charset="0"/>
              <a:buChar char="•"/>
            </a:pPr>
            <a:r>
              <a:rPr lang="en-US" sz="2800" dirty="0">
                <a:solidFill>
                  <a:prstClr val="white"/>
                </a:solidFill>
                <a:latin typeface="Book Antiqua" charset="0"/>
                <a:ea typeface="Book Antiqua" charset="0"/>
                <a:cs typeface="Book Antiqua" charset="0"/>
              </a:rPr>
              <a:t>Recognizes the sin we need to turn away from</a:t>
            </a:r>
            <a:br>
              <a:rPr lang="en-US" sz="2800" dirty="0">
                <a:solidFill>
                  <a:prstClr val="white"/>
                </a:solidFill>
                <a:latin typeface="Book Antiqua" charset="0"/>
                <a:ea typeface="Book Antiqua" charset="0"/>
                <a:cs typeface="Book Antiqua" charset="0"/>
              </a:rPr>
            </a:br>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249609214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21</a:t>
            </a:fld>
            <a:endParaRPr lang="en-US">
              <a:solidFill>
                <a:prstClr val="black">
                  <a:tint val="75000"/>
                </a:prstClr>
              </a:solidFill>
              <a:latin typeface="Calibri"/>
            </a:endParaRPr>
          </a:p>
        </p:txBody>
      </p:sp>
      <p:sp>
        <p:nvSpPr>
          <p:cNvPr id="4" name="TextBox 3"/>
          <p:cNvSpPr txBox="1"/>
          <p:nvPr/>
        </p:nvSpPr>
        <p:spPr>
          <a:xfrm>
            <a:off x="1905000" y="533400"/>
            <a:ext cx="8305800" cy="1815882"/>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Practical Ways Confession Leads to Sanctification</a:t>
            </a:r>
          </a:p>
          <a:p>
            <a:pPr marL="457200" indent="-457200">
              <a:buFont typeface="Arial" charset="0"/>
              <a:buChar char="•"/>
            </a:pPr>
            <a:r>
              <a:rPr lang="en-US" sz="2800" dirty="0">
                <a:solidFill>
                  <a:prstClr val="white"/>
                </a:solidFill>
                <a:latin typeface="Book Antiqua" charset="0"/>
                <a:ea typeface="Book Antiqua" charset="0"/>
                <a:cs typeface="Book Antiqua" charset="0"/>
              </a:rPr>
              <a:t>Recognizes the sin we need to turn away from</a:t>
            </a:r>
          </a:p>
          <a:p>
            <a:pPr marL="457200" indent="-457200">
              <a:buFont typeface="Arial" charset="0"/>
              <a:buChar char="•"/>
            </a:pPr>
            <a:r>
              <a:rPr lang="en-US" sz="2800" dirty="0">
                <a:solidFill>
                  <a:prstClr val="white"/>
                </a:solidFill>
                <a:latin typeface="Book Antiqua" charset="0"/>
                <a:ea typeface="Book Antiqua" charset="0"/>
                <a:cs typeface="Book Antiqua" charset="0"/>
              </a:rPr>
              <a:t>Turns our focus to God’s character and works</a:t>
            </a:r>
            <a:br>
              <a:rPr lang="en-US" sz="2800" dirty="0">
                <a:solidFill>
                  <a:prstClr val="white"/>
                </a:solidFill>
                <a:latin typeface="Book Antiqua" charset="0"/>
                <a:ea typeface="Book Antiqua" charset="0"/>
                <a:cs typeface="Book Antiqua" charset="0"/>
              </a:rPr>
            </a:br>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277109264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22</a:t>
            </a:fld>
            <a:endParaRPr lang="en-US">
              <a:solidFill>
                <a:prstClr val="black">
                  <a:tint val="75000"/>
                </a:prstClr>
              </a:solidFill>
              <a:latin typeface="Calibri"/>
            </a:endParaRPr>
          </a:p>
        </p:txBody>
      </p:sp>
      <p:sp>
        <p:nvSpPr>
          <p:cNvPr id="4" name="TextBox 3"/>
          <p:cNvSpPr txBox="1"/>
          <p:nvPr/>
        </p:nvSpPr>
        <p:spPr>
          <a:xfrm>
            <a:off x="1905000" y="533400"/>
            <a:ext cx="8305800" cy="2677656"/>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Practical Ways Confession Leads to Sanctification</a:t>
            </a:r>
          </a:p>
          <a:p>
            <a:pPr marL="457200" indent="-457200">
              <a:buFont typeface="Arial" charset="0"/>
              <a:buChar char="•"/>
            </a:pPr>
            <a:r>
              <a:rPr lang="en-US" sz="2800" dirty="0">
                <a:solidFill>
                  <a:prstClr val="white"/>
                </a:solidFill>
                <a:latin typeface="Book Antiqua" charset="0"/>
                <a:ea typeface="Book Antiqua" charset="0"/>
                <a:cs typeface="Book Antiqua" charset="0"/>
              </a:rPr>
              <a:t>Recognizes the sin we need to turn away from</a:t>
            </a:r>
          </a:p>
          <a:p>
            <a:pPr marL="457200" indent="-457200">
              <a:buFont typeface="Arial" charset="0"/>
              <a:buChar char="•"/>
            </a:pPr>
            <a:r>
              <a:rPr lang="en-US" sz="2800" dirty="0">
                <a:solidFill>
                  <a:prstClr val="white"/>
                </a:solidFill>
                <a:latin typeface="Book Antiqua" charset="0"/>
                <a:ea typeface="Book Antiqua" charset="0"/>
                <a:cs typeface="Book Antiqua" charset="0"/>
              </a:rPr>
              <a:t>Turns our focus to God’s character and works</a:t>
            </a:r>
          </a:p>
          <a:p>
            <a:pPr marL="457200" indent="-457200">
              <a:buFont typeface="Arial" charset="0"/>
              <a:buChar char="•"/>
            </a:pPr>
            <a:r>
              <a:rPr lang="en-US" sz="2800" dirty="0">
                <a:solidFill>
                  <a:prstClr val="white"/>
                </a:solidFill>
                <a:latin typeface="Book Antiqua" charset="0"/>
                <a:ea typeface="Book Antiqua" charset="0"/>
                <a:cs typeface="Book Antiqua" charset="0"/>
              </a:rPr>
              <a:t>Leads to greater appreciation of Christ’s work on the cross</a:t>
            </a:r>
            <a:br>
              <a:rPr lang="en-US" sz="2800" dirty="0">
                <a:solidFill>
                  <a:prstClr val="white"/>
                </a:solidFill>
                <a:latin typeface="Book Antiqua" charset="0"/>
                <a:ea typeface="Book Antiqua" charset="0"/>
                <a:cs typeface="Book Antiqua" charset="0"/>
              </a:rPr>
            </a:br>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369935499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23</a:t>
            </a:fld>
            <a:endParaRPr lang="en-US">
              <a:solidFill>
                <a:prstClr val="black">
                  <a:tint val="75000"/>
                </a:prstClr>
              </a:solidFill>
              <a:latin typeface="Calibri"/>
            </a:endParaRPr>
          </a:p>
        </p:txBody>
      </p:sp>
      <p:sp>
        <p:nvSpPr>
          <p:cNvPr id="4" name="TextBox 3"/>
          <p:cNvSpPr txBox="1"/>
          <p:nvPr/>
        </p:nvSpPr>
        <p:spPr>
          <a:xfrm>
            <a:off x="1905000" y="533401"/>
            <a:ext cx="8305800" cy="3108543"/>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Practical Ways Confession Leads to Sanctification</a:t>
            </a:r>
          </a:p>
          <a:p>
            <a:pPr marL="457200" indent="-457200">
              <a:buFont typeface="Arial" charset="0"/>
              <a:buChar char="•"/>
            </a:pPr>
            <a:r>
              <a:rPr lang="en-US" sz="2800" dirty="0">
                <a:solidFill>
                  <a:prstClr val="white"/>
                </a:solidFill>
                <a:latin typeface="Book Antiqua" charset="0"/>
                <a:ea typeface="Book Antiqua" charset="0"/>
                <a:cs typeface="Book Antiqua" charset="0"/>
              </a:rPr>
              <a:t>Recognizes the sin we need to turn away from</a:t>
            </a:r>
          </a:p>
          <a:p>
            <a:pPr marL="457200" indent="-457200">
              <a:buFont typeface="Arial" charset="0"/>
              <a:buChar char="•"/>
            </a:pPr>
            <a:r>
              <a:rPr lang="en-US" sz="2800" dirty="0">
                <a:solidFill>
                  <a:prstClr val="white"/>
                </a:solidFill>
                <a:latin typeface="Book Antiqua" charset="0"/>
                <a:ea typeface="Book Antiqua" charset="0"/>
                <a:cs typeface="Book Antiqua" charset="0"/>
              </a:rPr>
              <a:t>Turns our focus to God’s character and works</a:t>
            </a:r>
          </a:p>
          <a:p>
            <a:pPr marL="457200" indent="-457200">
              <a:buFont typeface="Arial" charset="0"/>
              <a:buChar char="•"/>
            </a:pPr>
            <a:r>
              <a:rPr lang="en-US" sz="2800" dirty="0">
                <a:solidFill>
                  <a:prstClr val="white"/>
                </a:solidFill>
                <a:latin typeface="Book Antiqua" charset="0"/>
                <a:ea typeface="Book Antiqua" charset="0"/>
                <a:cs typeface="Book Antiqua" charset="0"/>
              </a:rPr>
              <a:t>Leads to greater appreciation of Christ’s work on the cross</a:t>
            </a:r>
          </a:p>
          <a:p>
            <a:pPr marL="457200" indent="-457200">
              <a:buFont typeface="Arial" charset="0"/>
              <a:buChar char="•"/>
            </a:pPr>
            <a:r>
              <a:rPr lang="en-US" sz="2800" dirty="0">
                <a:solidFill>
                  <a:prstClr val="white"/>
                </a:solidFill>
                <a:latin typeface="Book Antiqua" charset="0"/>
                <a:ea typeface="Book Antiqua" charset="0"/>
                <a:cs typeface="Book Antiqua" charset="0"/>
              </a:rPr>
              <a:t>Prompts greater willingness to forgive</a:t>
            </a:r>
            <a:br>
              <a:rPr lang="en-US" sz="2800" dirty="0">
                <a:solidFill>
                  <a:prstClr val="white"/>
                </a:solidFill>
                <a:latin typeface="Book Antiqua" charset="0"/>
                <a:ea typeface="Book Antiqua" charset="0"/>
                <a:cs typeface="Book Antiqua" charset="0"/>
              </a:rPr>
            </a:br>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172896942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24</a:t>
            </a:fld>
            <a:endParaRPr lang="en-US">
              <a:solidFill>
                <a:prstClr val="black">
                  <a:tint val="75000"/>
                </a:prstClr>
              </a:solidFill>
              <a:latin typeface="Calibri"/>
            </a:endParaRPr>
          </a:p>
        </p:txBody>
      </p:sp>
      <p:sp>
        <p:nvSpPr>
          <p:cNvPr id="4" name="TextBox 3"/>
          <p:cNvSpPr txBox="1"/>
          <p:nvPr/>
        </p:nvSpPr>
        <p:spPr>
          <a:xfrm>
            <a:off x="1905000" y="533400"/>
            <a:ext cx="8305800" cy="3539430"/>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Practical Ways Confession Leads to Sanctification</a:t>
            </a:r>
          </a:p>
          <a:p>
            <a:pPr marL="457200" indent="-457200">
              <a:buFont typeface="Arial" charset="0"/>
              <a:buChar char="•"/>
            </a:pPr>
            <a:r>
              <a:rPr lang="en-US" sz="2800" dirty="0">
                <a:solidFill>
                  <a:prstClr val="white"/>
                </a:solidFill>
                <a:latin typeface="Book Antiqua" charset="0"/>
                <a:ea typeface="Book Antiqua" charset="0"/>
                <a:cs typeface="Book Antiqua" charset="0"/>
              </a:rPr>
              <a:t>Recognizes the sin we need to turn away from</a:t>
            </a:r>
          </a:p>
          <a:p>
            <a:pPr marL="457200" indent="-457200">
              <a:buFont typeface="Arial" charset="0"/>
              <a:buChar char="•"/>
            </a:pPr>
            <a:r>
              <a:rPr lang="en-US" sz="2800" dirty="0">
                <a:solidFill>
                  <a:prstClr val="white"/>
                </a:solidFill>
                <a:latin typeface="Book Antiqua" charset="0"/>
                <a:ea typeface="Book Antiqua" charset="0"/>
                <a:cs typeface="Book Antiqua" charset="0"/>
              </a:rPr>
              <a:t>Turns our focus to God’s character and works</a:t>
            </a:r>
          </a:p>
          <a:p>
            <a:pPr marL="457200" indent="-457200">
              <a:buFont typeface="Arial" charset="0"/>
              <a:buChar char="•"/>
            </a:pPr>
            <a:r>
              <a:rPr lang="en-US" sz="2800" dirty="0">
                <a:solidFill>
                  <a:prstClr val="white"/>
                </a:solidFill>
                <a:latin typeface="Book Antiqua" charset="0"/>
                <a:ea typeface="Book Antiqua" charset="0"/>
                <a:cs typeface="Book Antiqua" charset="0"/>
              </a:rPr>
              <a:t>Leads to greater appreciation of Christ’s work on the cross</a:t>
            </a:r>
          </a:p>
          <a:p>
            <a:pPr marL="457200" indent="-457200">
              <a:buFont typeface="Arial" charset="0"/>
              <a:buChar char="•"/>
            </a:pPr>
            <a:r>
              <a:rPr lang="en-US" sz="2800" dirty="0">
                <a:solidFill>
                  <a:prstClr val="white"/>
                </a:solidFill>
                <a:latin typeface="Book Antiqua" charset="0"/>
                <a:ea typeface="Book Antiqua" charset="0"/>
                <a:cs typeface="Book Antiqua" charset="0"/>
              </a:rPr>
              <a:t>Prompts greater willingness to forgive</a:t>
            </a:r>
          </a:p>
          <a:p>
            <a:pPr marL="457200" indent="-457200">
              <a:buFont typeface="Arial" charset="0"/>
              <a:buChar char="•"/>
            </a:pPr>
            <a:r>
              <a:rPr lang="en-US" sz="2800" dirty="0">
                <a:solidFill>
                  <a:prstClr val="white"/>
                </a:solidFill>
                <a:latin typeface="Book Antiqua" charset="0"/>
                <a:ea typeface="Book Antiqua" charset="0"/>
                <a:cs typeface="Book Antiqua" charset="0"/>
              </a:rPr>
              <a:t>Provides opportunity for reconciliation</a:t>
            </a:r>
            <a:br>
              <a:rPr lang="en-US" sz="2800" dirty="0">
                <a:solidFill>
                  <a:prstClr val="white"/>
                </a:solidFill>
                <a:latin typeface="Book Antiqua" charset="0"/>
                <a:ea typeface="Book Antiqua" charset="0"/>
                <a:cs typeface="Book Antiqua" charset="0"/>
              </a:rPr>
            </a:br>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124701959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25</a:t>
            </a:fld>
            <a:endParaRPr lang="en-US">
              <a:solidFill>
                <a:prstClr val="black">
                  <a:tint val="75000"/>
                </a:prstClr>
              </a:solidFill>
              <a:latin typeface="Calibri"/>
            </a:endParaRPr>
          </a:p>
        </p:txBody>
      </p:sp>
      <p:sp>
        <p:nvSpPr>
          <p:cNvPr id="4" name="TextBox 3"/>
          <p:cNvSpPr txBox="1"/>
          <p:nvPr/>
        </p:nvSpPr>
        <p:spPr>
          <a:xfrm>
            <a:off x="1905000" y="533400"/>
            <a:ext cx="8305800" cy="3970318"/>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Practical Ways Confession Leads to Sanctification</a:t>
            </a:r>
          </a:p>
          <a:p>
            <a:pPr marL="457200" indent="-457200">
              <a:buFont typeface="Arial" charset="0"/>
              <a:buChar char="•"/>
            </a:pPr>
            <a:r>
              <a:rPr lang="en-US" sz="2800" dirty="0">
                <a:solidFill>
                  <a:prstClr val="white"/>
                </a:solidFill>
                <a:latin typeface="Book Antiqua" charset="0"/>
                <a:ea typeface="Book Antiqua" charset="0"/>
                <a:cs typeface="Book Antiqua" charset="0"/>
              </a:rPr>
              <a:t>Recognizes the sin we need to turn away from</a:t>
            </a:r>
          </a:p>
          <a:p>
            <a:pPr marL="457200" indent="-457200">
              <a:buFont typeface="Arial" charset="0"/>
              <a:buChar char="•"/>
            </a:pPr>
            <a:r>
              <a:rPr lang="en-US" sz="2800" dirty="0">
                <a:solidFill>
                  <a:prstClr val="white"/>
                </a:solidFill>
                <a:latin typeface="Book Antiqua" charset="0"/>
                <a:ea typeface="Book Antiqua" charset="0"/>
                <a:cs typeface="Book Antiqua" charset="0"/>
              </a:rPr>
              <a:t>Turns our focus to God’s character and works</a:t>
            </a:r>
          </a:p>
          <a:p>
            <a:pPr marL="457200" indent="-457200">
              <a:buFont typeface="Arial" charset="0"/>
              <a:buChar char="•"/>
            </a:pPr>
            <a:r>
              <a:rPr lang="en-US" sz="2800" dirty="0">
                <a:solidFill>
                  <a:prstClr val="white"/>
                </a:solidFill>
                <a:latin typeface="Book Antiqua" charset="0"/>
                <a:ea typeface="Book Antiqua" charset="0"/>
                <a:cs typeface="Book Antiqua" charset="0"/>
              </a:rPr>
              <a:t>Leads to greater appreciation of Christ’s work on the cross</a:t>
            </a:r>
          </a:p>
          <a:p>
            <a:pPr marL="457200" indent="-457200">
              <a:buFont typeface="Arial" charset="0"/>
              <a:buChar char="•"/>
            </a:pPr>
            <a:r>
              <a:rPr lang="en-US" sz="2800" dirty="0">
                <a:solidFill>
                  <a:prstClr val="white"/>
                </a:solidFill>
                <a:latin typeface="Book Antiqua" charset="0"/>
                <a:ea typeface="Book Antiqua" charset="0"/>
                <a:cs typeface="Book Antiqua" charset="0"/>
              </a:rPr>
              <a:t>Prompts greater willingness to forgive</a:t>
            </a:r>
          </a:p>
          <a:p>
            <a:pPr marL="457200" indent="-457200">
              <a:buFont typeface="Arial" charset="0"/>
              <a:buChar char="•"/>
            </a:pPr>
            <a:r>
              <a:rPr lang="en-US" sz="2800" dirty="0">
                <a:solidFill>
                  <a:prstClr val="white"/>
                </a:solidFill>
                <a:latin typeface="Book Antiqua" charset="0"/>
                <a:ea typeface="Book Antiqua" charset="0"/>
                <a:cs typeface="Book Antiqua" charset="0"/>
              </a:rPr>
              <a:t>Provides opportunity for reconciliation</a:t>
            </a:r>
          </a:p>
          <a:p>
            <a:pPr marL="457200" indent="-457200">
              <a:buFont typeface="Arial" charset="0"/>
              <a:buChar char="•"/>
            </a:pPr>
            <a:r>
              <a:rPr lang="en-US" sz="2800" dirty="0">
                <a:solidFill>
                  <a:prstClr val="white"/>
                </a:solidFill>
                <a:latin typeface="Book Antiqua" charset="0"/>
                <a:ea typeface="Book Antiqua" charset="0"/>
                <a:cs typeface="Book Antiqua" charset="0"/>
              </a:rPr>
              <a:t>Allows encouragement and accountability</a:t>
            </a:r>
            <a:br>
              <a:rPr lang="en-US" sz="2800" dirty="0">
                <a:solidFill>
                  <a:prstClr val="white"/>
                </a:solidFill>
                <a:latin typeface="Book Antiqua" charset="0"/>
                <a:ea typeface="Book Antiqua" charset="0"/>
                <a:cs typeface="Book Antiqua" charset="0"/>
              </a:rPr>
            </a:br>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8301432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26</a:t>
            </a:fld>
            <a:endParaRPr lang="en-US">
              <a:solidFill>
                <a:prstClr val="black">
                  <a:tint val="75000"/>
                </a:prstClr>
              </a:solidFill>
              <a:latin typeface="Calibri"/>
            </a:endParaRPr>
          </a:p>
        </p:txBody>
      </p:sp>
      <p:sp>
        <p:nvSpPr>
          <p:cNvPr id="4" name="TextBox 3"/>
          <p:cNvSpPr txBox="1"/>
          <p:nvPr/>
        </p:nvSpPr>
        <p:spPr>
          <a:xfrm>
            <a:off x="1905000" y="533401"/>
            <a:ext cx="8305800" cy="4401205"/>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Practical Ways Confession Leads to Sanctification</a:t>
            </a:r>
          </a:p>
          <a:p>
            <a:pPr marL="457200" indent="-457200">
              <a:buFont typeface="Arial" charset="0"/>
              <a:buChar char="•"/>
            </a:pPr>
            <a:r>
              <a:rPr lang="en-US" sz="2800" dirty="0">
                <a:solidFill>
                  <a:prstClr val="white"/>
                </a:solidFill>
                <a:latin typeface="Book Antiqua" charset="0"/>
                <a:ea typeface="Book Antiqua" charset="0"/>
                <a:cs typeface="Book Antiqua" charset="0"/>
              </a:rPr>
              <a:t>Recognizes the sin we need to turn away from</a:t>
            </a:r>
          </a:p>
          <a:p>
            <a:pPr marL="457200" indent="-457200">
              <a:buFont typeface="Arial" charset="0"/>
              <a:buChar char="•"/>
            </a:pPr>
            <a:r>
              <a:rPr lang="en-US" sz="2800" dirty="0">
                <a:solidFill>
                  <a:prstClr val="white"/>
                </a:solidFill>
                <a:latin typeface="Book Antiqua" charset="0"/>
                <a:ea typeface="Book Antiqua" charset="0"/>
                <a:cs typeface="Book Antiqua" charset="0"/>
              </a:rPr>
              <a:t>Turns our focus to God’s character and works</a:t>
            </a:r>
          </a:p>
          <a:p>
            <a:pPr marL="457200" indent="-457200">
              <a:buFont typeface="Arial" charset="0"/>
              <a:buChar char="•"/>
            </a:pPr>
            <a:r>
              <a:rPr lang="en-US" sz="2800" dirty="0">
                <a:solidFill>
                  <a:prstClr val="white"/>
                </a:solidFill>
                <a:latin typeface="Book Antiqua" charset="0"/>
                <a:ea typeface="Book Antiqua" charset="0"/>
                <a:cs typeface="Book Antiqua" charset="0"/>
              </a:rPr>
              <a:t>Leads to greater appreciation of Christ’s work on the cross</a:t>
            </a:r>
          </a:p>
          <a:p>
            <a:pPr marL="457200" indent="-457200">
              <a:buFont typeface="Arial" charset="0"/>
              <a:buChar char="•"/>
            </a:pPr>
            <a:r>
              <a:rPr lang="en-US" sz="2800" dirty="0">
                <a:solidFill>
                  <a:prstClr val="white"/>
                </a:solidFill>
                <a:latin typeface="Book Antiqua" charset="0"/>
                <a:ea typeface="Book Antiqua" charset="0"/>
                <a:cs typeface="Book Antiqua" charset="0"/>
              </a:rPr>
              <a:t>Prompts greater willingness to forgive</a:t>
            </a:r>
          </a:p>
          <a:p>
            <a:pPr marL="457200" indent="-457200">
              <a:buFont typeface="Arial" charset="0"/>
              <a:buChar char="•"/>
            </a:pPr>
            <a:r>
              <a:rPr lang="en-US" sz="2800" dirty="0">
                <a:solidFill>
                  <a:prstClr val="white"/>
                </a:solidFill>
                <a:latin typeface="Book Antiqua" charset="0"/>
                <a:ea typeface="Book Antiqua" charset="0"/>
                <a:cs typeface="Book Antiqua" charset="0"/>
              </a:rPr>
              <a:t>Provides opportunity for reconciliation</a:t>
            </a:r>
          </a:p>
          <a:p>
            <a:pPr marL="457200" indent="-457200">
              <a:buFont typeface="Arial" charset="0"/>
              <a:buChar char="•"/>
            </a:pPr>
            <a:r>
              <a:rPr lang="en-US" sz="2800" dirty="0">
                <a:solidFill>
                  <a:prstClr val="white"/>
                </a:solidFill>
                <a:latin typeface="Book Antiqua" charset="0"/>
                <a:ea typeface="Book Antiqua" charset="0"/>
                <a:cs typeface="Book Antiqua" charset="0"/>
              </a:rPr>
              <a:t>Allows encouragement and accountability</a:t>
            </a:r>
          </a:p>
          <a:p>
            <a:pPr marL="457200" indent="-457200">
              <a:buFont typeface="Arial" charset="0"/>
              <a:buChar char="•"/>
            </a:pPr>
            <a:r>
              <a:rPr lang="en-US" sz="2800">
                <a:solidFill>
                  <a:prstClr val="white"/>
                </a:solidFill>
                <a:latin typeface="Book Antiqua" charset="0"/>
                <a:ea typeface="Book Antiqua" charset="0"/>
                <a:cs typeface="Book Antiqua" charset="0"/>
              </a:rPr>
              <a:t>Produces humility</a:t>
            </a:r>
            <a:br>
              <a:rPr lang="en-US" sz="2800" dirty="0">
                <a:solidFill>
                  <a:prstClr val="white"/>
                </a:solidFill>
                <a:latin typeface="Book Antiqua" charset="0"/>
                <a:ea typeface="Book Antiqua" charset="0"/>
                <a:cs typeface="Book Antiqua" charset="0"/>
              </a:rPr>
            </a:br>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290297891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27</a:t>
            </a:fld>
            <a:endParaRPr lang="en-US">
              <a:solidFill>
                <a:prstClr val="black">
                  <a:tint val="75000"/>
                </a:prstClr>
              </a:solidFill>
              <a:latin typeface="Calibri"/>
            </a:endParaRPr>
          </a:p>
        </p:txBody>
      </p:sp>
      <p:sp>
        <p:nvSpPr>
          <p:cNvPr id="4" name="TextBox 3"/>
          <p:cNvSpPr txBox="1"/>
          <p:nvPr/>
        </p:nvSpPr>
        <p:spPr>
          <a:xfrm>
            <a:off x="1905000" y="533400"/>
            <a:ext cx="8305800" cy="4832092"/>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2 Corinthians 7:8–10 </a:t>
            </a:r>
          </a:p>
          <a:p>
            <a:r>
              <a:rPr lang="en-US" sz="2800" b="1" baseline="30000" dirty="0">
                <a:solidFill>
                  <a:prstClr val="white"/>
                </a:solidFill>
                <a:latin typeface="Book Antiqua" charset="0"/>
                <a:ea typeface="Book Antiqua" charset="0"/>
                <a:cs typeface="Book Antiqua" charset="0"/>
              </a:rPr>
              <a:t>8 </a:t>
            </a:r>
            <a:r>
              <a:rPr lang="en-US" sz="2800" dirty="0">
                <a:solidFill>
                  <a:prstClr val="white"/>
                </a:solidFill>
                <a:latin typeface="Book Antiqua" charset="0"/>
                <a:ea typeface="Book Antiqua" charset="0"/>
                <a:cs typeface="Book Antiqua" charset="0"/>
              </a:rPr>
              <a:t>Even if I caused you sorrow by my letter, I do not regret it. Though I did regret it—I see that my letter hurt you, but only for a little while— </a:t>
            </a:r>
            <a:r>
              <a:rPr lang="en-US" sz="2800" b="1" baseline="30000" dirty="0">
                <a:solidFill>
                  <a:prstClr val="white"/>
                </a:solidFill>
                <a:latin typeface="Book Antiqua" charset="0"/>
                <a:ea typeface="Book Antiqua" charset="0"/>
                <a:cs typeface="Book Antiqua" charset="0"/>
              </a:rPr>
              <a:t>9 </a:t>
            </a:r>
            <a:r>
              <a:rPr lang="en-US" sz="2800" dirty="0">
                <a:solidFill>
                  <a:prstClr val="white"/>
                </a:solidFill>
                <a:latin typeface="Book Antiqua" charset="0"/>
                <a:ea typeface="Book Antiqua" charset="0"/>
                <a:cs typeface="Book Antiqua" charset="0"/>
              </a:rPr>
              <a:t>yet now I am happy, not because you were made sorry, but because your sorrow led you to repentance. For you became sorrowful as God intended and so were not harmed in any way by us. </a:t>
            </a:r>
            <a:r>
              <a:rPr lang="en-US" sz="2800" b="1" baseline="30000" dirty="0">
                <a:solidFill>
                  <a:prstClr val="white"/>
                </a:solidFill>
                <a:latin typeface="Book Antiqua" charset="0"/>
                <a:ea typeface="Book Antiqua" charset="0"/>
                <a:cs typeface="Book Antiqua" charset="0"/>
              </a:rPr>
              <a:t>10 </a:t>
            </a:r>
            <a:r>
              <a:rPr lang="en-US" sz="2800" dirty="0">
                <a:solidFill>
                  <a:prstClr val="white"/>
                </a:solidFill>
                <a:latin typeface="Book Antiqua" charset="0"/>
                <a:ea typeface="Book Antiqua" charset="0"/>
                <a:cs typeface="Book Antiqua" charset="0"/>
              </a:rPr>
              <a:t>Godly sorrow brings repentance that leads to salvation and leaves no regret, but worldly sorrow brings death. </a:t>
            </a:r>
          </a:p>
        </p:txBody>
      </p:sp>
    </p:spTree>
    <p:extLst>
      <p:ext uri="{BB962C8B-B14F-4D97-AF65-F5344CB8AC3E}">
        <p14:creationId xmlns:p14="http://schemas.microsoft.com/office/powerpoint/2010/main" val="130050196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28</a:t>
            </a:fld>
            <a:endParaRPr lang="en-US">
              <a:solidFill>
                <a:prstClr val="black">
                  <a:tint val="75000"/>
                </a:prstClr>
              </a:solidFill>
              <a:latin typeface="Calibri"/>
            </a:endParaRPr>
          </a:p>
        </p:txBody>
      </p:sp>
      <p:sp>
        <p:nvSpPr>
          <p:cNvPr id="4" name="TextBox 3"/>
          <p:cNvSpPr txBox="1"/>
          <p:nvPr/>
        </p:nvSpPr>
        <p:spPr>
          <a:xfrm>
            <a:off x="1905000" y="533400"/>
            <a:ext cx="8305800" cy="6124754"/>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Psalm 51</a:t>
            </a:r>
          </a:p>
          <a:p>
            <a:r>
              <a:rPr lang="en-US" sz="2800" baseline="30000" dirty="0">
                <a:solidFill>
                  <a:prstClr val="white"/>
                </a:solidFill>
                <a:latin typeface="Book Antiqua" charset="0"/>
                <a:ea typeface="Book Antiqua" charset="0"/>
                <a:cs typeface="Book Antiqua" charset="0"/>
              </a:rPr>
              <a:t>1 </a:t>
            </a:r>
            <a:r>
              <a:rPr lang="en-US" sz="2800" dirty="0">
                <a:solidFill>
                  <a:prstClr val="white"/>
                </a:solidFill>
                <a:latin typeface="Book Antiqua" charset="0"/>
                <a:ea typeface="Book Antiqua" charset="0"/>
                <a:cs typeface="Book Antiqua" charset="0"/>
              </a:rPr>
              <a:t>Have mercy on me, O God,</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according to your unfailing love;</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according to your great compassion</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blot out my transgressions.</a:t>
            </a:r>
            <a:br>
              <a:rPr lang="en-US" sz="2800" dirty="0">
                <a:solidFill>
                  <a:prstClr val="white"/>
                </a:solidFill>
                <a:latin typeface="Book Antiqua" charset="0"/>
                <a:ea typeface="Book Antiqua" charset="0"/>
                <a:cs typeface="Book Antiqua" charset="0"/>
              </a:rPr>
            </a:br>
            <a:r>
              <a:rPr lang="en-US" sz="2800" baseline="30000" dirty="0">
                <a:solidFill>
                  <a:prstClr val="white"/>
                </a:solidFill>
                <a:latin typeface="Book Antiqua" charset="0"/>
                <a:ea typeface="Book Antiqua" charset="0"/>
                <a:cs typeface="Book Antiqua" charset="0"/>
              </a:rPr>
              <a:t>2 </a:t>
            </a:r>
            <a:r>
              <a:rPr lang="en-US" sz="2800" dirty="0">
                <a:solidFill>
                  <a:prstClr val="white"/>
                </a:solidFill>
                <a:latin typeface="Book Antiqua" charset="0"/>
                <a:ea typeface="Book Antiqua" charset="0"/>
                <a:cs typeface="Book Antiqua" charset="0"/>
              </a:rPr>
              <a:t>Wash away all my iniquity</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and cleanse me from my sin.</a:t>
            </a:r>
          </a:p>
          <a:p>
            <a:r>
              <a:rPr lang="en-US" sz="2800" baseline="30000" dirty="0">
                <a:solidFill>
                  <a:prstClr val="white"/>
                </a:solidFill>
                <a:latin typeface="Book Antiqua" charset="0"/>
                <a:ea typeface="Book Antiqua" charset="0"/>
                <a:cs typeface="Book Antiqua" charset="0"/>
              </a:rPr>
              <a:t>3 </a:t>
            </a:r>
            <a:r>
              <a:rPr lang="en-US" sz="2800" dirty="0">
                <a:solidFill>
                  <a:prstClr val="white"/>
                </a:solidFill>
                <a:latin typeface="Book Antiqua" charset="0"/>
                <a:ea typeface="Book Antiqua" charset="0"/>
                <a:cs typeface="Book Antiqua" charset="0"/>
              </a:rPr>
              <a:t>For I know my transgressions,</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and my sin is always before me.</a:t>
            </a:r>
            <a:br>
              <a:rPr lang="en-US" sz="2800" dirty="0">
                <a:solidFill>
                  <a:prstClr val="white"/>
                </a:solidFill>
                <a:latin typeface="Book Antiqua" charset="0"/>
                <a:ea typeface="Book Antiqua" charset="0"/>
                <a:cs typeface="Book Antiqua" charset="0"/>
              </a:rPr>
            </a:br>
            <a:r>
              <a:rPr lang="en-US" sz="2800" baseline="30000" dirty="0">
                <a:solidFill>
                  <a:prstClr val="white"/>
                </a:solidFill>
                <a:latin typeface="Book Antiqua" charset="0"/>
                <a:ea typeface="Book Antiqua" charset="0"/>
                <a:cs typeface="Book Antiqua" charset="0"/>
              </a:rPr>
              <a:t>4 </a:t>
            </a:r>
            <a:r>
              <a:rPr lang="en-US" sz="2800" dirty="0">
                <a:solidFill>
                  <a:prstClr val="white"/>
                </a:solidFill>
                <a:latin typeface="Book Antiqua" charset="0"/>
                <a:ea typeface="Book Antiqua" charset="0"/>
                <a:cs typeface="Book Antiqua" charset="0"/>
              </a:rPr>
              <a:t>Against you, you only, have I sinned</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and done what is evil in your sight;</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so you are right in your verdict</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and justified when you judge.</a:t>
            </a:r>
            <a:br>
              <a:rPr lang="en-US" sz="2800" dirty="0">
                <a:solidFill>
                  <a:prstClr val="white"/>
                </a:solidFill>
                <a:latin typeface="Book Antiqua" charset="0"/>
                <a:ea typeface="Book Antiqua" charset="0"/>
                <a:cs typeface="Book Antiqua" charset="0"/>
              </a:rPr>
            </a:br>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111963761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29</a:t>
            </a:fld>
            <a:endParaRPr lang="en-US">
              <a:solidFill>
                <a:prstClr val="black">
                  <a:tint val="75000"/>
                </a:prstClr>
              </a:solidFill>
              <a:latin typeface="Calibri"/>
            </a:endParaRPr>
          </a:p>
        </p:txBody>
      </p:sp>
      <p:sp>
        <p:nvSpPr>
          <p:cNvPr id="4" name="TextBox 3"/>
          <p:cNvSpPr txBox="1"/>
          <p:nvPr/>
        </p:nvSpPr>
        <p:spPr>
          <a:xfrm>
            <a:off x="1905000" y="533401"/>
            <a:ext cx="8305800" cy="4401205"/>
          </a:xfrm>
          <a:prstGeom prst="rect">
            <a:avLst/>
          </a:prstGeom>
          <a:noFill/>
        </p:spPr>
        <p:txBody>
          <a:bodyPr wrap="square" rtlCol="0">
            <a:spAutoFit/>
          </a:bodyPr>
          <a:lstStyle/>
          <a:p>
            <a:r>
              <a:rPr lang="en-US" sz="2800" baseline="30000" dirty="0">
                <a:solidFill>
                  <a:prstClr val="white"/>
                </a:solidFill>
                <a:latin typeface="Book Antiqua" charset="0"/>
                <a:ea typeface="Book Antiqua" charset="0"/>
                <a:cs typeface="Book Antiqua" charset="0"/>
              </a:rPr>
              <a:t>5 </a:t>
            </a:r>
            <a:r>
              <a:rPr lang="en-US" sz="2800" dirty="0">
                <a:solidFill>
                  <a:prstClr val="white"/>
                </a:solidFill>
                <a:latin typeface="Book Antiqua" charset="0"/>
                <a:ea typeface="Book Antiqua" charset="0"/>
                <a:cs typeface="Book Antiqua" charset="0"/>
              </a:rPr>
              <a:t>Surely I was sinful at birth,</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sinful from the time my mother conceived me.</a:t>
            </a:r>
            <a:br>
              <a:rPr lang="en-US" sz="2800" dirty="0">
                <a:solidFill>
                  <a:prstClr val="white"/>
                </a:solidFill>
                <a:latin typeface="Book Antiqua" charset="0"/>
                <a:ea typeface="Book Antiqua" charset="0"/>
                <a:cs typeface="Book Antiqua" charset="0"/>
              </a:rPr>
            </a:br>
            <a:r>
              <a:rPr lang="en-US" sz="2800" baseline="30000" dirty="0">
                <a:solidFill>
                  <a:prstClr val="white"/>
                </a:solidFill>
                <a:latin typeface="Book Antiqua" charset="0"/>
                <a:ea typeface="Book Antiqua" charset="0"/>
                <a:cs typeface="Book Antiqua" charset="0"/>
              </a:rPr>
              <a:t>6 </a:t>
            </a:r>
            <a:r>
              <a:rPr lang="en-US" sz="2800" dirty="0">
                <a:solidFill>
                  <a:prstClr val="white"/>
                </a:solidFill>
                <a:latin typeface="Book Antiqua" charset="0"/>
                <a:ea typeface="Book Antiqua" charset="0"/>
                <a:cs typeface="Book Antiqua" charset="0"/>
              </a:rPr>
              <a:t>Yet you desired faithfulness even in the womb;</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you taught me wisdom in that secret place.</a:t>
            </a:r>
          </a:p>
          <a:p>
            <a:r>
              <a:rPr lang="en-US" sz="2800" baseline="30000" dirty="0">
                <a:solidFill>
                  <a:prstClr val="white"/>
                </a:solidFill>
                <a:latin typeface="Book Antiqua" charset="0"/>
                <a:ea typeface="Book Antiqua" charset="0"/>
                <a:cs typeface="Book Antiqua" charset="0"/>
              </a:rPr>
              <a:t>7 </a:t>
            </a:r>
            <a:r>
              <a:rPr lang="en-US" sz="2800" dirty="0">
                <a:solidFill>
                  <a:prstClr val="white"/>
                </a:solidFill>
                <a:latin typeface="Book Antiqua" charset="0"/>
                <a:ea typeface="Book Antiqua" charset="0"/>
                <a:cs typeface="Book Antiqua" charset="0"/>
              </a:rPr>
              <a:t>Cleanse me with hyssop, and I will be clean;</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wash me, and I will be whiter than snow.</a:t>
            </a:r>
            <a:br>
              <a:rPr lang="en-US" sz="2800" dirty="0">
                <a:solidFill>
                  <a:prstClr val="white"/>
                </a:solidFill>
                <a:latin typeface="Book Antiqua" charset="0"/>
                <a:ea typeface="Book Antiqua" charset="0"/>
                <a:cs typeface="Book Antiqua" charset="0"/>
              </a:rPr>
            </a:br>
            <a:r>
              <a:rPr lang="en-US" sz="2800" baseline="30000" dirty="0">
                <a:solidFill>
                  <a:prstClr val="white"/>
                </a:solidFill>
                <a:latin typeface="Book Antiqua" charset="0"/>
                <a:ea typeface="Book Antiqua" charset="0"/>
                <a:cs typeface="Book Antiqua" charset="0"/>
              </a:rPr>
              <a:t>8 </a:t>
            </a:r>
            <a:r>
              <a:rPr lang="en-US" sz="2800" dirty="0">
                <a:solidFill>
                  <a:prstClr val="white"/>
                </a:solidFill>
                <a:latin typeface="Book Antiqua" charset="0"/>
                <a:ea typeface="Book Antiqua" charset="0"/>
                <a:cs typeface="Book Antiqua" charset="0"/>
              </a:rPr>
              <a:t>Let me hear joy and gladness;</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let the bones you have crushed rejoice.</a:t>
            </a:r>
            <a:br>
              <a:rPr lang="en-US" sz="2800" dirty="0">
                <a:solidFill>
                  <a:prstClr val="white"/>
                </a:solidFill>
                <a:latin typeface="Book Antiqua" charset="0"/>
                <a:ea typeface="Book Antiqua" charset="0"/>
                <a:cs typeface="Book Antiqua" charset="0"/>
              </a:rPr>
            </a:br>
            <a:r>
              <a:rPr lang="en-US" sz="2800" baseline="30000" dirty="0">
                <a:solidFill>
                  <a:prstClr val="white"/>
                </a:solidFill>
                <a:latin typeface="Book Antiqua" charset="0"/>
                <a:ea typeface="Book Antiqua" charset="0"/>
                <a:cs typeface="Book Antiqua" charset="0"/>
              </a:rPr>
              <a:t>9 </a:t>
            </a:r>
            <a:r>
              <a:rPr lang="en-US" sz="2800" dirty="0">
                <a:solidFill>
                  <a:prstClr val="white"/>
                </a:solidFill>
                <a:latin typeface="Book Antiqua" charset="0"/>
                <a:ea typeface="Book Antiqua" charset="0"/>
                <a:cs typeface="Book Antiqua" charset="0"/>
              </a:rPr>
              <a:t>Hide your face from my sins</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and blot out all my iniquity.</a:t>
            </a:r>
          </a:p>
        </p:txBody>
      </p:sp>
    </p:spTree>
    <p:extLst>
      <p:ext uri="{BB962C8B-B14F-4D97-AF65-F5344CB8AC3E}">
        <p14:creationId xmlns:p14="http://schemas.microsoft.com/office/powerpoint/2010/main" val="117786838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3</a:t>
            </a:fld>
            <a:endParaRPr lang="en-US">
              <a:solidFill>
                <a:prstClr val="black">
                  <a:tint val="75000"/>
                </a:prstClr>
              </a:solidFill>
              <a:latin typeface="Calibri"/>
            </a:endParaRPr>
          </a:p>
        </p:txBody>
      </p:sp>
      <p:sp>
        <p:nvSpPr>
          <p:cNvPr id="3" name="TextBox 2"/>
          <p:cNvSpPr txBox="1"/>
          <p:nvPr/>
        </p:nvSpPr>
        <p:spPr>
          <a:xfrm>
            <a:off x="1905000" y="381000"/>
            <a:ext cx="8534400" cy="5201424"/>
          </a:xfrm>
          <a:prstGeom prst="rect">
            <a:avLst/>
          </a:prstGeom>
          <a:noFill/>
        </p:spPr>
        <p:txBody>
          <a:bodyPr wrap="square" rtlCol="0">
            <a:spAutoFit/>
          </a:bodyPr>
          <a:lstStyle/>
          <a:p>
            <a:r>
              <a:rPr lang="en-US" sz="2800" i="1" dirty="0" err="1">
                <a:solidFill>
                  <a:prstClr val="white"/>
                </a:solidFill>
                <a:latin typeface="Book Antiqua" charset="0"/>
                <a:ea typeface="Book Antiqua" charset="0"/>
                <a:cs typeface="Book Antiqua" charset="0"/>
              </a:rPr>
              <a:t>yādâ</a:t>
            </a:r>
            <a:r>
              <a:rPr lang="en-US" sz="2800" i="1" dirty="0">
                <a:solidFill>
                  <a:prstClr val="white"/>
                </a:solidFill>
                <a:latin typeface="Book Antiqua" charset="0"/>
                <a:ea typeface="Book Antiqua" charset="0"/>
                <a:cs typeface="Book Antiqua" charset="0"/>
              </a:rPr>
              <a:t> </a:t>
            </a:r>
            <a:r>
              <a:rPr lang="en-US" sz="2800" dirty="0">
                <a:solidFill>
                  <a:prstClr val="white"/>
                </a:solidFill>
                <a:latin typeface="Book Antiqua" charset="0"/>
                <a:ea typeface="Book Antiqua" charset="0"/>
                <a:cs typeface="Book Antiqua" charset="0"/>
              </a:rPr>
              <a:t>to praise, give thanks, make an admission</a:t>
            </a:r>
          </a:p>
          <a:p>
            <a:endParaRPr lang="en-US" sz="1200" dirty="0">
              <a:solidFill>
                <a:prstClr val="white"/>
              </a:solidFill>
              <a:latin typeface="Book Antiqua" charset="0"/>
              <a:ea typeface="Book Antiqua" charset="0"/>
              <a:cs typeface="Book Antiqua" charset="0"/>
            </a:endParaRPr>
          </a:p>
          <a:p>
            <a:r>
              <a:rPr lang="en-US" sz="2800" i="1" dirty="0" err="1">
                <a:solidFill>
                  <a:prstClr val="white"/>
                </a:solidFill>
                <a:latin typeface="Book Antiqua" charset="0"/>
                <a:ea typeface="Book Antiqua" charset="0"/>
                <a:cs typeface="Book Antiqua" charset="0"/>
              </a:rPr>
              <a:t>homologeō</a:t>
            </a:r>
            <a:r>
              <a:rPr lang="en-US" sz="2800" i="1" dirty="0">
                <a:solidFill>
                  <a:prstClr val="white"/>
                </a:solidFill>
                <a:latin typeface="Book Antiqua" charset="0"/>
                <a:ea typeface="Book Antiqua" charset="0"/>
                <a:cs typeface="Book Antiqua" charset="0"/>
              </a:rPr>
              <a:t> </a:t>
            </a:r>
            <a:r>
              <a:rPr lang="en-US" sz="2800" dirty="0">
                <a:solidFill>
                  <a:prstClr val="white"/>
                </a:solidFill>
                <a:latin typeface="Book Antiqua" charset="0"/>
                <a:ea typeface="Book Antiqua" charset="0"/>
                <a:cs typeface="Book Antiqua" charset="0"/>
              </a:rPr>
              <a:t>to confess, acknowledge, agree, admit, declare (literally “to say the same”)</a:t>
            </a:r>
          </a:p>
          <a:p>
            <a:endParaRPr lang="en-US" sz="1200" i="1" dirty="0">
              <a:solidFill>
                <a:prstClr val="white"/>
              </a:solidFill>
              <a:latin typeface="Book Antiqua" charset="0"/>
              <a:ea typeface="Book Antiqua" charset="0"/>
              <a:cs typeface="Book Antiqua" charset="0"/>
            </a:endParaRPr>
          </a:p>
          <a:p>
            <a:r>
              <a:rPr lang="en-US" sz="2800" i="1" dirty="0" err="1">
                <a:solidFill>
                  <a:prstClr val="white"/>
                </a:solidFill>
                <a:latin typeface="Book Antiqua" charset="0"/>
                <a:ea typeface="Book Antiqua" charset="0"/>
                <a:cs typeface="Book Antiqua" charset="0"/>
              </a:rPr>
              <a:t>exomologeō</a:t>
            </a:r>
            <a:r>
              <a:rPr lang="en-US" sz="2800" i="1" dirty="0">
                <a:solidFill>
                  <a:prstClr val="white"/>
                </a:solidFill>
                <a:latin typeface="Book Antiqua" charset="0"/>
                <a:ea typeface="Book Antiqua" charset="0"/>
                <a:cs typeface="Book Antiqua" charset="0"/>
              </a:rPr>
              <a:t> </a:t>
            </a:r>
            <a:r>
              <a:rPr lang="en-US" sz="2800" dirty="0">
                <a:solidFill>
                  <a:prstClr val="white"/>
                </a:solidFill>
                <a:latin typeface="Book Antiqua" charset="0"/>
                <a:ea typeface="Book Antiqua" charset="0"/>
                <a:cs typeface="Book Antiqua" charset="0"/>
              </a:rPr>
              <a:t>to openly confess, admit, praise </a:t>
            </a:r>
          </a:p>
          <a:p>
            <a:endParaRPr lang="en-US" sz="2800" dirty="0">
              <a:solidFill>
                <a:prstClr val="white"/>
              </a:solidFill>
              <a:latin typeface="Book Antiqua" charset="0"/>
              <a:ea typeface="Book Antiqua" charset="0"/>
              <a:cs typeface="Book Antiqua" charset="0"/>
            </a:endParaRPr>
          </a:p>
          <a:p>
            <a:r>
              <a:rPr lang="en-US" sz="2800" dirty="0">
                <a:solidFill>
                  <a:prstClr val="white"/>
                </a:solidFill>
                <a:latin typeface="Book Antiqua" charset="0"/>
                <a:ea typeface="Book Antiqua" charset="0"/>
                <a:cs typeface="Book Antiqua" charset="0"/>
              </a:rPr>
              <a:t>Romans 10:9 If you confess [</a:t>
            </a:r>
            <a:r>
              <a:rPr lang="en-US" sz="2800" dirty="0" err="1">
                <a:solidFill>
                  <a:prstClr val="white"/>
                </a:solidFill>
                <a:latin typeface="Book Antiqua" charset="0"/>
                <a:ea typeface="Book Antiqua" charset="0"/>
                <a:cs typeface="Book Antiqua" charset="0"/>
              </a:rPr>
              <a:t>homologeō</a:t>
            </a:r>
            <a:r>
              <a:rPr lang="en-US" sz="2800" dirty="0">
                <a:solidFill>
                  <a:prstClr val="white"/>
                </a:solidFill>
                <a:latin typeface="Book Antiqua" charset="0"/>
                <a:ea typeface="Book Antiqua" charset="0"/>
                <a:cs typeface="Book Antiqua" charset="0"/>
              </a:rPr>
              <a:t>] with your mouth, “Jesus is Lord,” and believe in your heart that God raised him from the dead, you will be saved.</a:t>
            </a:r>
          </a:p>
          <a:p>
            <a:endParaRPr lang="en-US" sz="2800" i="1" dirty="0">
              <a:solidFill>
                <a:prstClr val="white"/>
              </a:solidFill>
              <a:latin typeface="Book Antiqua" charset="0"/>
              <a:ea typeface="Book Antiqua" charset="0"/>
              <a:cs typeface="Book Antiqua" charset="0"/>
            </a:endParaRPr>
          </a:p>
          <a:p>
            <a:endParaRPr lang="en-US" sz="2800" i="1"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428225479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30</a:t>
            </a:fld>
            <a:endParaRPr lang="en-US">
              <a:solidFill>
                <a:prstClr val="black">
                  <a:tint val="75000"/>
                </a:prstClr>
              </a:solidFill>
              <a:latin typeface="Calibri"/>
            </a:endParaRPr>
          </a:p>
        </p:txBody>
      </p:sp>
      <p:sp>
        <p:nvSpPr>
          <p:cNvPr id="4" name="TextBox 3"/>
          <p:cNvSpPr txBox="1"/>
          <p:nvPr/>
        </p:nvSpPr>
        <p:spPr>
          <a:xfrm>
            <a:off x="1905000" y="533400"/>
            <a:ext cx="8305800" cy="6124754"/>
          </a:xfrm>
          <a:prstGeom prst="rect">
            <a:avLst/>
          </a:prstGeom>
          <a:noFill/>
        </p:spPr>
        <p:txBody>
          <a:bodyPr wrap="square" rtlCol="0">
            <a:spAutoFit/>
          </a:bodyPr>
          <a:lstStyle/>
          <a:p>
            <a:r>
              <a:rPr lang="en-US" sz="2800" baseline="30000" dirty="0">
                <a:solidFill>
                  <a:prstClr val="white"/>
                </a:solidFill>
                <a:latin typeface="Book Antiqua" charset="0"/>
                <a:ea typeface="Book Antiqua" charset="0"/>
                <a:cs typeface="Book Antiqua" charset="0"/>
              </a:rPr>
              <a:t>10 </a:t>
            </a:r>
            <a:r>
              <a:rPr lang="en-US" sz="2800" dirty="0">
                <a:solidFill>
                  <a:prstClr val="white"/>
                </a:solidFill>
                <a:latin typeface="Book Antiqua" charset="0"/>
                <a:ea typeface="Book Antiqua" charset="0"/>
                <a:cs typeface="Book Antiqua" charset="0"/>
              </a:rPr>
              <a:t>Create in me a pure heart, O God,</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and renew a steadfast spirit within me.</a:t>
            </a:r>
            <a:br>
              <a:rPr lang="en-US" sz="2800" dirty="0">
                <a:solidFill>
                  <a:prstClr val="white"/>
                </a:solidFill>
                <a:latin typeface="Book Antiqua" charset="0"/>
                <a:ea typeface="Book Antiqua" charset="0"/>
                <a:cs typeface="Book Antiqua" charset="0"/>
              </a:rPr>
            </a:br>
            <a:r>
              <a:rPr lang="en-US" sz="2800" baseline="30000" dirty="0">
                <a:solidFill>
                  <a:prstClr val="white"/>
                </a:solidFill>
                <a:latin typeface="Book Antiqua" charset="0"/>
                <a:ea typeface="Book Antiqua" charset="0"/>
                <a:cs typeface="Book Antiqua" charset="0"/>
              </a:rPr>
              <a:t>11 </a:t>
            </a:r>
            <a:r>
              <a:rPr lang="en-US" sz="2800" dirty="0">
                <a:solidFill>
                  <a:prstClr val="white"/>
                </a:solidFill>
                <a:latin typeface="Book Antiqua" charset="0"/>
                <a:ea typeface="Book Antiqua" charset="0"/>
                <a:cs typeface="Book Antiqua" charset="0"/>
              </a:rPr>
              <a:t>Do not cast me from your presence</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or take your Holy Spirit from me.</a:t>
            </a:r>
            <a:br>
              <a:rPr lang="en-US" sz="2800" dirty="0">
                <a:solidFill>
                  <a:prstClr val="white"/>
                </a:solidFill>
                <a:latin typeface="Book Antiqua" charset="0"/>
                <a:ea typeface="Book Antiqua" charset="0"/>
                <a:cs typeface="Book Antiqua" charset="0"/>
              </a:rPr>
            </a:br>
            <a:r>
              <a:rPr lang="en-US" sz="2800" baseline="30000" dirty="0">
                <a:solidFill>
                  <a:prstClr val="white"/>
                </a:solidFill>
                <a:latin typeface="Book Antiqua" charset="0"/>
                <a:ea typeface="Book Antiqua" charset="0"/>
                <a:cs typeface="Book Antiqua" charset="0"/>
              </a:rPr>
              <a:t>12 </a:t>
            </a:r>
            <a:r>
              <a:rPr lang="en-US" sz="2800" dirty="0">
                <a:solidFill>
                  <a:prstClr val="white"/>
                </a:solidFill>
                <a:latin typeface="Book Antiqua" charset="0"/>
                <a:ea typeface="Book Antiqua" charset="0"/>
                <a:cs typeface="Book Antiqua" charset="0"/>
              </a:rPr>
              <a:t>Restore to me the joy of your salvation</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and grant me a willing spirit, to sustain me.</a:t>
            </a:r>
          </a:p>
          <a:p>
            <a:r>
              <a:rPr lang="en-US" sz="2800" baseline="30000" dirty="0">
                <a:solidFill>
                  <a:prstClr val="white"/>
                </a:solidFill>
                <a:latin typeface="Book Antiqua" charset="0"/>
                <a:ea typeface="Book Antiqua" charset="0"/>
                <a:cs typeface="Book Antiqua" charset="0"/>
              </a:rPr>
              <a:t>13 </a:t>
            </a:r>
            <a:r>
              <a:rPr lang="en-US" sz="2800" dirty="0">
                <a:solidFill>
                  <a:prstClr val="white"/>
                </a:solidFill>
                <a:latin typeface="Book Antiqua" charset="0"/>
                <a:ea typeface="Book Antiqua" charset="0"/>
                <a:cs typeface="Book Antiqua" charset="0"/>
              </a:rPr>
              <a:t>Then I will teach transgressors your ways,</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so that sinners will turn back to you.</a:t>
            </a:r>
            <a:br>
              <a:rPr lang="en-US" sz="2800" dirty="0">
                <a:solidFill>
                  <a:prstClr val="white"/>
                </a:solidFill>
                <a:latin typeface="Book Antiqua" charset="0"/>
                <a:ea typeface="Book Antiqua" charset="0"/>
                <a:cs typeface="Book Antiqua" charset="0"/>
              </a:rPr>
            </a:br>
            <a:r>
              <a:rPr lang="en-US" sz="2800" baseline="30000" dirty="0">
                <a:solidFill>
                  <a:prstClr val="white"/>
                </a:solidFill>
                <a:latin typeface="Book Antiqua" charset="0"/>
                <a:ea typeface="Book Antiqua" charset="0"/>
                <a:cs typeface="Book Antiqua" charset="0"/>
              </a:rPr>
              <a:t>14 </a:t>
            </a:r>
            <a:r>
              <a:rPr lang="en-US" sz="2800" dirty="0">
                <a:solidFill>
                  <a:prstClr val="white"/>
                </a:solidFill>
                <a:latin typeface="Book Antiqua" charset="0"/>
                <a:ea typeface="Book Antiqua" charset="0"/>
                <a:cs typeface="Book Antiqua" charset="0"/>
              </a:rPr>
              <a:t>Deliver me from the guilt of bloodshed, O God,</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you who are God my Savior,</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and my tongue will sing of your righteousness.</a:t>
            </a:r>
            <a:br>
              <a:rPr lang="en-US" sz="2800" dirty="0">
                <a:solidFill>
                  <a:prstClr val="white"/>
                </a:solidFill>
                <a:latin typeface="Book Antiqua" charset="0"/>
                <a:ea typeface="Book Antiqua" charset="0"/>
                <a:cs typeface="Book Antiqua" charset="0"/>
              </a:rPr>
            </a:br>
            <a:r>
              <a:rPr lang="en-US" sz="2800" baseline="30000" dirty="0">
                <a:solidFill>
                  <a:prstClr val="white"/>
                </a:solidFill>
                <a:latin typeface="Book Antiqua" charset="0"/>
                <a:ea typeface="Book Antiqua" charset="0"/>
                <a:cs typeface="Book Antiqua" charset="0"/>
              </a:rPr>
              <a:t>15 </a:t>
            </a:r>
            <a:r>
              <a:rPr lang="en-US" sz="2800" dirty="0">
                <a:solidFill>
                  <a:prstClr val="white"/>
                </a:solidFill>
                <a:latin typeface="Book Antiqua" charset="0"/>
                <a:ea typeface="Book Antiqua" charset="0"/>
                <a:cs typeface="Book Antiqua" charset="0"/>
              </a:rPr>
              <a:t>Open my lips, Lord,</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and my mouth will declare your praise.</a:t>
            </a:r>
            <a:br>
              <a:rPr lang="en-US" sz="2800" dirty="0">
                <a:solidFill>
                  <a:prstClr val="white"/>
                </a:solidFill>
                <a:latin typeface="Book Antiqua" charset="0"/>
                <a:ea typeface="Book Antiqua" charset="0"/>
                <a:cs typeface="Book Antiqua" charset="0"/>
              </a:rPr>
            </a:br>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267001854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31</a:t>
            </a:fld>
            <a:endParaRPr lang="en-US">
              <a:solidFill>
                <a:prstClr val="black">
                  <a:tint val="75000"/>
                </a:prstClr>
              </a:solidFill>
              <a:latin typeface="Calibri"/>
            </a:endParaRPr>
          </a:p>
        </p:txBody>
      </p:sp>
      <p:sp>
        <p:nvSpPr>
          <p:cNvPr id="4" name="TextBox 3"/>
          <p:cNvSpPr txBox="1"/>
          <p:nvPr/>
        </p:nvSpPr>
        <p:spPr>
          <a:xfrm>
            <a:off x="1905000" y="533400"/>
            <a:ext cx="8305800" cy="5693866"/>
          </a:xfrm>
          <a:prstGeom prst="rect">
            <a:avLst/>
          </a:prstGeom>
          <a:noFill/>
        </p:spPr>
        <p:txBody>
          <a:bodyPr wrap="square" rtlCol="0">
            <a:spAutoFit/>
          </a:bodyPr>
          <a:lstStyle/>
          <a:p>
            <a:r>
              <a:rPr lang="en-US" sz="2800" baseline="30000" dirty="0">
                <a:solidFill>
                  <a:prstClr val="white"/>
                </a:solidFill>
                <a:latin typeface="Book Antiqua" charset="0"/>
                <a:ea typeface="Book Antiqua" charset="0"/>
                <a:cs typeface="Book Antiqua" charset="0"/>
              </a:rPr>
              <a:t>16 </a:t>
            </a:r>
            <a:r>
              <a:rPr lang="en-US" sz="2800" dirty="0">
                <a:solidFill>
                  <a:prstClr val="white"/>
                </a:solidFill>
                <a:latin typeface="Book Antiqua" charset="0"/>
                <a:ea typeface="Book Antiqua" charset="0"/>
                <a:cs typeface="Book Antiqua" charset="0"/>
              </a:rPr>
              <a:t>You do not delight in sacrifice, or I would bring it;</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you do not take pleasure in burnt offerings.</a:t>
            </a:r>
            <a:br>
              <a:rPr lang="en-US" sz="2800" dirty="0">
                <a:solidFill>
                  <a:prstClr val="white"/>
                </a:solidFill>
                <a:latin typeface="Book Antiqua" charset="0"/>
                <a:ea typeface="Book Antiqua" charset="0"/>
                <a:cs typeface="Book Antiqua" charset="0"/>
              </a:rPr>
            </a:br>
            <a:r>
              <a:rPr lang="en-US" sz="2800" baseline="30000" dirty="0">
                <a:solidFill>
                  <a:prstClr val="white"/>
                </a:solidFill>
                <a:latin typeface="Book Antiqua" charset="0"/>
                <a:ea typeface="Book Antiqua" charset="0"/>
                <a:cs typeface="Book Antiqua" charset="0"/>
              </a:rPr>
              <a:t>17 </a:t>
            </a:r>
            <a:r>
              <a:rPr lang="en-US" sz="2800" dirty="0">
                <a:solidFill>
                  <a:prstClr val="white"/>
                </a:solidFill>
                <a:latin typeface="Book Antiqua" charset="0"/>
                <a:ea typeface="Book Antiqua" charset="0"/>
                <a:cs typeface="Book Antiqua" charset="0"/>
              </a:rPr>
              <a:t>My sacrifice, O God, is a broken spirit;</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a broken and contrite heart</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you, God, will not despise.</a:t>
            </a:r>
          </a:p>
          <a:p>
            <a:r>
              <a:rPr lang="en-US" sz="2800" baseline="30000" dirty="0">
                <a:solidFill>
                  <a:prstClr val="white"/>
                </a:solidFill>
                <a:latin typeface="Book Antiqua" charset="0"/>
                <a:ea typeface="Book Antiqua" charset="0"/>
                <a:cs typeface="Book Antiqua" charset="0"/>
              </a:rPr>
              <a:t>18 </a:t>
            </a:r>
            <a:r>
              <a:rPr lang="en-US" sz="2800" dirty="0">
                <a:solidFill>
                  <a:prstClr val="white"/>
                </a:solidFill>
                <a:latin typeface="Book Antiqua" charset="0"/>
                <a:ea typeface="Book Antiqua" charset="0"/>
                <a:cs typeface="Book Antiqua" charset="0"/>
              </a:rPr>
              <a:t>May it please you to prosper Zion,</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to build up the walls of Jerusalem.</a:t>
            </a:r>
            <a:br>
              <a:rPr lang="en-US" sz="2800" dirty="0">
                <a:solidFill>
                  <a:prstClr val="white"/>
                </a:solidFill>
                <a:latin typeface="Book Antiqua" charset="0"/>
                <a:ea typeface="Book Antiqua" charset="0"/>
                <a:cs typeface="Book Antiqua" charset="0"/>
              </a:rPr>
            </a:br>
            <a:r>
              <a:rPr lang="en-US" sz="2800" baseline="30000" dirty="0">
                <a:solidFill>
                  <a:prstClr val="white"/>
                </a:solidFill>
                <a:latin typeface="Book Antiqua" charset="0"/>
                <a:ea typeface="Book Antiqua" charset="0"/>
                <a:cs typeface="Book Antiqua" charset="0"/>
              </a:rPr>
              <a:t>19 </a:t>
            </a:r>
            <a:r>
              <a:rPr lang="en-US" sz="2800" dirty="0">
                <a:solidFill>
                  <a:prstClr val="white"/>
                </a:solidFill>
                <a:latin typeface="Book Antiqua" charset="0"/>
                <a:ea typeface="Book Antiqua" charset="0"/>
                <a:cs typeface="Book Antiqua" charset="0"/>
              </a:rPr>
              <a:t>Then you will delight in the sacrifices of the righteous,</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in burnt offerings offered whole;</a:t>
            </a:r>
            <a:br>
              <a:rPr lang="en-US" sz="2800" dirty="0">
                <a:solidFill>
                  <a:prstClr val="white"/>
                </a:solidFill>
                <a:latin typeface="Book Antiqua" charset="0"/>
                <a:ea typeface="Book Antiqua" charset="0"/>
                <a:cs typeface="Book Antiqua" charset="0"/>
              </a:rPr>
            </a:br>
            <a:r>
              <a:rPr lang="en-US" sz="2800" dirty="0">
                <a:solidFill>
                  <a:prstClr val="white"/>
                </a:solidFill>
                <a:latin typeface="Book Antiqua" charset="0"/>
                <a:ea typeface="Book Antiqua" charset="0"/>
                <a:cs typeface="Book Antiqua" charset="0"/>
              </a:rPr>
              <a:t>    then bulls will be offered on your altar. </a:t>
            </a:r>
            <a:br>
              <a:rPr lang="en-US" sz="2800" dirty="0">
                <a:solidFill>
                  <a:prstClr val="white"/>
                </a:solidFill>
                <a:latin typeface="Book Antiqua" charset="0"/>
                <a:ea typeface="Book Antiqua" charset="0"/>
                <a:cs typeface="Book Antiqua" charset="0"/>
              </a:rPr>
            </a:br>
            <a:endParaRPr lang="en-US" sz="2800"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416399011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4</a:t>
            </a:fld>
            <a:endParaRPr lang="en-US">
              <a:solidFill>
                <a:prstClr val="black">
                  <a:tint val="75000"/>
                </a:prstClr>
              </a:solidFill>
              <a:latin typeface="Calibri"/>
            </a:endParaRPr>
          </a:p>
        </p:txBody>
      </p:sp>
      <p:sp>
        <p:nvSpPr>
          <p:cNvPr id="3" name="TextBox 2"/>
          <p:cNvSpPr txBox="1"/>
          <p:nvPr/>
        </p:nvSpPr>
        <p:spPr>
          <a:xfrm>
            <a:off x="1905000" y="381001"/>
            <a:ext cx="8534400" cy="3477875"/>
          </a:xfrm>
          <a:prstGeom prst="rect">
            <a:avLst/>
          </a:prstGeom>
          <a:noFill/>
        </p:spPr>
        <p:txBody>
          <a:bodyPr wrap="square" rtlCol="0">
            <a:spAutoFit/>
          </a:bodyPr>
          <a:lstStyle/>
          <a:p>
            <a:r>
              <a:rPr lang="en-US" sz="2800" i="1" dirty="0" err="1">
                <a:solidFill>
                  <a:prstClr val="white"/>
                </a:solidFill>
                <a:latin typeface="Book Antiqua" charset="0"/>
                <a:ea typeface="Book Antiqua" charset="0"/>
                <a:cs typeface="Book Antiqua" charset="0"/>
              </a:rPr>
              <a:t>yādâ</a:t>
            </a:r>
            <a:r>
              <a:rPr lang="en-US" sz="2800" i="1" dirty="0">
                <a:solidFill>
                  <a:prstClr val="white"/>
                </a:solidFill>
                <a:latin typeface="Book Antiqua" charset="0"/>
                <a:ea typeface="Book Antiqua" charset="0"/>
                <a:cs typeface="Book Antiqua" charset="0"/>
              </a:rPr>
              <a:t> </a:t>
            </a:r>
            <a:r>
              <a:rPr lang="en-US" sz="2800" dirty="0">
                <a:solidFill>
                  <a:prstClr val="white"/>
                </a:solidFill>
                <a:latin typeface="Book Antiqua" charset="0"/>
                <a:ea typeface="Book Antiqua" charset="0"/>
                <a:cs typeface="Book Antiqua" charset="0"/>
              </a:rPr>
              <a:t>to praise, give thanks, make an admission</a:t>
            </a:r>
          </a:p>
          <a:p>
            <a:endParaRPr lang="en-US" sz="1200" dirty="0">
              <a:solidFill>
                <a:prstClr val="white"/>
              </a:solidFill>
              <a:latin typeface="Book Antiqua" charset="0"/>
              <a:ea typeface="Book Antiqua" charset="0"/>
              <a:cs typeface="Book Antiqua" charset="0"/>
            </a:endParaRPr>
          </a:p>
          <a:p>
            <a:r>
              <a:rPr lang="en-US" sz="2800" i="1" dirty="0" err="1">
                <a:solidFill>
                  <a:prstClr val="white"/>
                </a:solidFill>
                <a:latin typeface="Book Antiqua" charset="0"/>
                <a:ea typeface="Book Antiqua" charset="0"/>
                <a:cs typeface="Book Antiqua" charset="0"/>
              </a:rPr>
              <a:t>homologeō</a:t>
            </a:r>
            <a:r>
              <a:rPr lang="en-US" sz="2800" i="1" dirty="0">
                <a:solidFill>
                  <a:prstClr val="white"/>
                </a:solidFill>
                <a:latin typeface="Book Antiqua" charset="0"/>
                <a:ea typeface="Book Antiqua" charset="0"/>
                <a:cs typeface="Book Antiqua" charset="0"/>
              </a:rPr>
              <a:t> </a:t>
            </a:r>
            <a:r>
              <a:rPr lang="en-US" sz="2800" dirty="0">
                <a:solidFill>
                  <a:prstClr val="white"/>
                </a:solidFill>
                <a:latin typeface="Book Antiqua" charset="0"/>
                <a:ea typeface="Book Antiqua" charset="0"/>
                <a:cs typeface="Book Antiqua" charset="0"/>
              </a:rPr>
              <a:t>to confess, acknowledge, agree, admit, declare (literally, “to say the same”)</a:t>
            </a:r>
          </a:p>
          <a:p>
            <a:endParaRPr lang="en-US" sz="1200" i="1" dirty="0">
              <a:solidFill>
                <a:prstClr val="white"/>
              </a:solidFill>
              <a:latin typeface="Book Antiqua" charset="0"/>
              <a:ea typeface="Book Antiqua" charset="0"/>
              <a:cs typeface="Book Antiqua" charset="0"/>
            </a:endParaRPr>
          </a:p>
          <a:p>
            <a:r>
              <a:rPr lang="en-US" sz="2800" i="1" dirty="0" err="1">
                <a:solidFill>
                  <a:prstClr val="white"/>
                </a:solidFill>
                <a:latin typeface="Book Antiqua" charset="0"/>
                <a:ea typeface="Book Antiqua" charset="0"/>
                <a:cs typeface="Book Antiqua" charset="0"/>
              </a:rPr>
              <a:t>exomologeō</a:t>
            </a:r>
            <a:r>
              <a:rPr lang="en-US" sz="2800" i="1" dirty="0">
                <a:solidFill>
                  <a:prstClr val="white"/>
                </a:solidFill>
                <a:latin typeface="Book Antiqua" charset="0"/>
                <a:ea typeface="Book Antiqua" charset="0"/>
                <a:cs typeface="Book Antiqua" charset="0"/>
              </a:rPr>
              <a:t> </a:t>
            </a:r>
            <a:r>
              <a:rPr lang="en-US" sz="2800" dirty="0">
                <a:solidFill>
                  <a:prstClr val="white"/>
                </a:solidFill>
                <a:latin typeface="Book Antiqua" charset="0"/>
                <a:ea typeface="Book Antiqua" charset="0"/>
                <a:cs typeface="Book Antiqua" charset="0"/>
              </a:rPr>
              <a:t>to openly confess, admit, praise </a:t>
            </a:r>
          </a:p>
          <a:p>
            <a:endParaRPr lang="en-US" sz="2800" i="1" dirty="0">
              <a:solidFill>
                <a:prstClr val="white"/>
              </a:solidFill>
              <a:latin typeface="Book Antiqua" charset="0"/>
              <a:ea typeface="Book Antiqua" charset="0"/>
              <a:cs typeface="Book Antiqua" charset="0"/>
            </a:endParaRPr>
          </a:p>
          <a:p>
            <a:r>
              <a:rPr lang="en-US" sz="2800" dirty="0">
                <a:solidFill>
                  <a:prstClr val="white"/>
                </a:solidFill>
                <a:latin typeface="Book Antiqua" charset="0"/>
                <a:ea typeface="Book Antiqua" charset="0"/>
                <a:cs typeface="Book Antiqua" charset="0"/>
              </a:rPr>
              <a:t>confess: praise, proclaim truth, acknowledge guilt</a:t>
            </a:r>
          </a:p>
          <a:p>
            <a:pPr algn="ctr"/>
            <a:r>
              <a:rPr lang="en-US" sz="2800" b="1" dirty="0">
                <a:solidFill>
                  <a:prstClr val="white"/>
                </a:solidFill>
                <a:latin typeface="Book Antiqua" charset="0"/>
                <a:ea typeface="Book Antiqua" charset="0"/>
                <a:cs typeface="Book Antiqua" charset="0"/>
              </a:rPr>
              <a:t> </a:t>
            </a:r>
            <a:endParaRPr lang="en-US" sz="2800" b="1" i="1"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147387247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5</a:t>
            </a:fld>
            <a:endParaRPr lang="en-US">
              <a:solidFill>
                <a:prstClr val="black">
                  <a:tint val="75000"/>
                </a:prstClr>
              </a:solidFill>
              <a:latin typeface="Calibri"/>
            </a:endParaRPr>
          </a:p>
        </p:txBody>
      </p:sp>
      <p:sp>
        <p:nvSpPr>
          <p:cNvPr id="3" name="TextBox 2"/>
          <p:cNvSpPr txBox="1"/>
          <p:nvPr/>
        </p:nvSpPr>
        <p:spPr>
          <a:xfrm>
            <a:off x="1905000" y="381001"/>
            <a:ext cx="8534400" cy="3477875"/>
          </a:xfrm>
          <a:prstGeom prst="rect">
            <a:avLst/>
          </a:prstGeom>
          <a:noFill/>
        </p:spPr>
        <p:txBody>
          <a:bodyPr wrap="square" rtlCol="0">
            <a:spAutoFit/>
          </a:bodyPr>
          <a:lstStyle/>
          <a:p>
            <a:r>
              <a:rPr lang="en-US" sz="2800" i="1" dirty="0" err="1">
                <a:solidFill>
                  <a:prstClr val="white"/>
                </a:solidFill>
                <a:latin typeface="Book Antiqua" charset="0"/>
                <a:ea typeface="Book Antiqua" charset="0"/>
                <a:cs typeface="Book Antiqua" charset="0"/>
              </a:rPr>
              <a:t>yādâ</a:t>
            </a:r>
            <a:r>
              <a:rPr lang="en-US" sz="2800" i="1" dirty="0">
                <a:solidFill>
                  <a:prstClr val="white"/>
                </a:solidFill>
                <a:latin typeface="Book Antiqua" charset="0"/>
                <a:ea typeface="Book Antiqua" charset="0"/>
                <a:cs typeface="Book Antiqua" charset="0"/>
              </a:rPr>
              <a:t> </a:t>
            </a:r>
            <a:r>
              <a:rPr lang="en-US" sz="2800" dirty="0">
                <a:solidFill>
                  <a:prstClr val="white"/>
                </a:solidFill>
                <a:latin typeface="Book Antiqua" charset="0"/>
                <a:ea typeface="Book Antiqua" charset="0"/>
                <a:cs typeface="Book Antiqua" charset="0"/>
              </a:rPr>
              <a:t>to praise, give thanks, make an admission</a:t>
            </a:r>
          </a:p>
          <a:p>
            <a:endParaRPr lang="en-US" sz="1200" dirty="0">
              <a:solidFill>
                <a:prstClr val="white"/>
              </a:solidFill>
              <a:latin typeface="Book Antiqua" charset="0"/>
              <a:ea typeface="Book Antiqua" charset="0"/>
              <a:cs typeface="Book Antiqua" charset="0"/>
            </a:endParaRPr>
          </a:p>
          <a:p>
            <a:r>
              <a:rPr lang="en-US" sz="2800" i="1" dirty="0" err="1">
                <a:solidFill>
                  <a:prstClr val="white"/>
                </a:solidFill>
                <a:latin typeface="Book Antiqua" charset="0"/>
                <a:ea typeface="Book Antiqua" charset="0"/>
                <a:cs typeface="Book Antiqua" charset="0"/>
              </a:rPr>
              <a:t>homologeō</a:t>
            </a:r>
            <a:r>
              <a:rPr lang="en-US" sz="2800" i="1" dirty="0">
                <a:solidFill>
                  <a:prstClr val="white"/>
                </a:solidFill>
                <a:latin typeface="Book Antiqua" charset="0"/>
                <a:ea typeface="Book Antiqua" charset="0"/>
                <a:cs typeface="Book Antiqua" charset="0"/>
              </a:rPr>
              <a:t> </a:t>
            </a:r>
            <a:r>
              <a:rPr lang="en-US" sz="2800" dirty="0">
                <a:solidFill>
                  <a:prstClr val="white"/>
                </a:solidFill>
                <a:latin typeface="Book Antiqua" charset="0"/>
                <a:ea typeface="Book Antiqua" charset="0"/>
                <a:cs typeface="Book Antiqua" charset="0"/>
              </a:rPr>
              <a:t>to confess, acknowledge, agree, admit, declare (literally, “to say the same”)</a:t>
            </a:r>
          </a:p>
          <a:p>
            <a:endParaRPr lang="en-US" sz="1200" i="1" dirty="0">
              <a:solidFill>
                <a:prstClr val="white"/>
              </a:solidFill>
              <a:latin typeface="Book Antiqua" charset="0"/>
              <a:ea typeface="Book Antiqua" charset="0"/>
              <a:cs typeface="Book Antiqua" charset="0"/>
            </a:endParaRPr>
          </a:p>
          <a:p>
            <a:r>
              <a:rPr lang="en-US" sz="2800" i="1" dirty="0" err="1">
                <a:solidFill>
                  <a:prstClr val="white"/>
                </a:solidFill>
                <a:latin typeface="Book Antiqua" charset="0"/>
                <a:ea typeface="Book Antiqua" charset="0"/>
                <a:cs typeface="Book Antiqua" charset="0"/>
              </a:rPr>
              <a:t>exomologeō</a:t>
            </a:r>
            <a:r>
              <a:rPr lang="en-US" sz="2800" i="1" dirty="0">
                <a:solidFill>
                  <a:prstClr val="white"/>
                </a:solidFill>
                <a:latin typeface="Book Antiqua" charset="0"/>
                <a:ea typeface="Book Antiqua" charset="0"/>
                <a:cs typeface="Book Antiqua" charset="0"/>
              </a:rPr>
              <a:t> </a:t>
            </a:r>
            <a:r>
              <a:rPr lang="en-US" sz="2800" dirty="0">
                <a:solidFill>
                  <a:prstClr val="white"/>
                </a:solidFill>
                <a:latin typeface="Book Antiqua" charset="0"/>
                <a:ea typeface="Book Antiqua" charset="0"/>
                <a:cs typeface="Book Antiqua" charset="0"/>
              </a:rPr>
              <a:t>to openly confess, admit, praise </a:t>
            </a:r>
          </a:p>
          <a:p>
            <a:endParaRPr lang="en-US" sz="2800" i="1" dirty="0">
              <a:solidFill>
                <a:prstClr val="white"/>
              </a:solidFill>
              <a:latin typeface="Book Antiqua" charset="0"/>
              <a:ea typeface="Book Antiqua" charset="0"/>
              <a:cs typeface="Book Antiqua" charset="0"/>
            </a:endParaRPr>
          </a:p>
          <a:p>
            <a:r>
              <a:rPr lang="en-US" sz="2800" dirty="0">
                <a:solidFill>
                  <a:prstClr val="white"/>
                </a:solidFill>
                <a:latin typeface="Book Antiqua" charset="0"/>
                <a:ea typeface="Book Antiqua" charset="0"/>
                <a:cs typeface="Book Antiqua" charset="0"/>
              </a:rPr>
              <a:t>confess: praise, proclaim truth, acknowledge guilt</a:t>
            </a:r>
          </a:p>
          <a:p>
            <a:pPr algn="ctr"/>
            <a:r>
              <a:rPr lang="en-US" sz="2800" b="1" dirty="0">
                <a:solidFill>
                  <a:prstClr val="white"/>
                </a:solidFill>
                <a:latin typeface="Book Antiqua" charset="0"/>
                <a:ea typeface="Book Antiqua" charset="0"/>
                <a:cs typeface="Book Antiqua" charset="0"/>
              </a:rPr>
              <a:t>agree with God’s perspective on reality </a:t>
            </a:r>
            <a:endParaRPr lang="en-US" sz="2800" b="1" i="1" dirty="0">
              <a:solidFill>
                <a:prstClr val="white"/>
              </a:solidFill>
              <a:latin typeface="Book Antiqua" charset="0"/>
              <a:ea typeface="Book Antiqua" charset="0"/>
              <a:cs typeface="Book Antiqua" charset="0"/>
            </a:endParaRPr>
          </a:p>
        </p:txBody>
      </p:sp>
    </p:spTree>
    <p:extLst>
      <p:ext uri="{BB962C8B-B14F-4D97-AF65-F5344CB8AC3E}">
        <p14:creationId xmlns:p14="http://schemas.microsoft.com/office/powerpoint/2010/main" val="233103903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6</a:t>
            </a:fld>
            <a:endParaRPr lang="en-US">
              <a:solidFill>
                <a:prstClr val="black">
                  <a:tint val="75000"/>
                </a:prstClr>
              </a:solidFill>
              <a:latin typeface="Calibri"/>
            </a:endParaRPr>
          </a:p>
        </p:txBody>
      </p:sp>
      <p:sp>
        <p:nvSpPr>
          <p:cNvPr id="3" name="TextBox 2"/>
          <p:cNvSpPr txBox="1"/>
          <p:nvPr/>
        </p:nvSpPr>
        <p:spPr>
          <a:xfrm>
            <a:off x="1905000" y="381000"/>
            <a:ext cx="8534400" cy="3970318"/>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“I find that when I think I am asking God to forgive me I am often in reality (unless I watch myself very carefully) asking Him to do something quite different. I am asking him not to forgive me but to excuse me . . . the trouble is that what we call ‘asking God's forgiveness’ very often really consists in asking God to accept our excuses. What leads us into this mistake is the fact that there usually is some amount of excuse, some ‘extenuating circumstances.’</a:t>
            </a:r>
          </a:p>
        </p:txBody>
      </p:sp>
    </p:spTree>
    <p:extLst>
      <p:ext uri="{BB962C8B-B14F-4D97-AF65-F5344CB8AC3E}">
        <p14:creationId xmlns:p14="http://schemas.microsoft.com/office/powerpoint/2010/main" val="290680468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7</a:t>
            </a:fld>
            <a:endParaRPr lang="en-US">
              <a:solidFill>
                <a:prstClr val="black">
                  <a:tint val="75000"/>
                </a:prstClr>
              </a:solidFill>
              <a:latin typeface="Calibri"/>
            </a:endParaRPr>
          </a:p>
        </p:txBody>
      </p:sp>
      <p:sp>
        <p:nvSpPr>
          <p:cNvPr id="5" name="TextBox 4"/>
          <p:cNvSpPr txBox="1"/>
          <p:nvPr/>
        </p:nvSpPr>
        <p:spPr>
          <a:xfrm>
            <a:off x="2057400" y="457201"/>
            <a:ext cx="8153400" cy="5262979"/>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We are so very anxious to point these things out to God (and to ourselves) that we are apt to forget the very important thing; that is, the bit left over, the bit which excuses don't cover, the bit which is inexcusable but not, thank God, unforgivable. And if we forget this, we shall go away imagining that we have repented and been forgiven when all that has really happened is that we have satisfied ourselves with our own excuses. They may be very bad excuses; we are all too easily satisfied about ourselves.</a:t>
            </a:r>
          </a:p>
          <a:p>
            <a:r>
              <a:rPr lang="en-US" sz="2800" dirty="0">
                <a:solidFill>
                  <a:prstClr val="white"/>
                </a:solidFill>
                <a:latin typeface="Book Antiqua" charset="0"/>
                <a:ea typeface="Book Antiqua" charset="0"/>
                <a:cs typeface="Book Antiqua" charset="0"/>
              </a:rPr>
              <a:t> </a:t>
            </a:r>
          </a:p>
        </p:txBody>
      </p:sp>
    </p:spTree>
    <p:extLst>
      <p:ext uri="{BB962C8B-B14F-4D97-AF65-F5344CB8AC3E}">
        <p14:creationId xmlns:p14="http://schemas.microsoft.com/office/powerpoint/2010/main" val="400669999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8</a:t>
            </a:fld>
            <a:endParaRPr lang="en-US">
              <a:solidFill>
                <a:prstClr val="black">
                  <a:tint val="75000"/>
                </a:prstClr>
              </a:solidFill>
              <a:latin typeface="Calibri"/>
            </a:endParaRPr>
          </a:p>
        </p:txBody>
      </p:sp>
      <p:sp>
        <p:nvSpPr>
          <p:cNvPr id="4" name="TextBox 3"/>
          <p:cNvSpPr txBox="1"/>
          <p:nvPr/>
        </p:nvSpPr>
        <p:spPr>
          <a:xfrm>
            <a:off x="1905000" y="533400"/>
            <a:ext cx="8305800" cy="5693866"/>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There are two remedies for this danger. One is to remember that God knows all the real excuses very much better than we do. If there are real ’extenuating circumstances’ there is no fear that He will overlook them. Often He must know many excuses that we have never even thought of, and therefore humble souls will, after death, have the delightful surprise of discovering that on certain occasions they sinned much less than they thought. All the real excusing He will do. What we have got to take to Him is the inexcusable bit, the sin. We are only wasting our time talking about all the parts which can (we think) be excused. </a:t>
            </a:r>
          </a:p>
        </p:txBody>
      </p:sp>
    </p:spTree>
    <p:extLst>
      <p:ext uri="{BB962C8B-B14F-4D97-AF65-F5344CB8AC3E}">
        <p14:creationId xmlns:p14="http://schemas.microsoft.com/office/powerpoint/2010/main" val="72734880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a:solidFill>
                  <a:prstClr val="black">
                    <a:tint val="75000"/>
                  </a:prstClr>
                </a:solidFill>
                <a:latin typeface="Calibri"/>
              </a:rPr>
              <a:pPr/>
              <a:t>9</a:t>
            </a:fld>
            <a:endParaRPr lang="en-US">
              <a:solidFill>
                <a:prstClr val="black">
                  <a:tint val="75000"/>
                </a:prstClr>
              </a:solidFill>
              <a:latin typeface="Calibri"/>
            </a:endParaRPr>
          </a:p>
        </p:txBody>
      </p:sp>
      <p:sp>
        <p:nvSpPr>
          <p:cNvPr id="4" name="TextBox 3"/>
          <p:cNvSpPr txBox="1"/>
          <p:nvPr/>
        </p:nvSpPr>
        <p:spPr>
          <a:xfrm>
            <a:off x="1905000" y="533400"/>
            <a:ext cx="8305800" cy="5693866"/>
          </a:xfrm>
          <a:prstGeom prst="rect">
            <a:avLst/>
          </a:prstGeom>
          <a:noFill/>
        </p:spPr>
        <p:txBody>
          <a:bodyPr wrap="square" rtlCol="0">
            <a:spAutoFit/>
          </a:bodyPr>
          <a:lstStyle/>
          <a:p>
            <a:r>
              <a:rPr lang="en-US" sz="2800" dirty="0">
                <a:solidFill>
                  <a:prstClr val="white"/>
                </a:solidFill>
                <a:latin typeface="Book Antiqua" charset="0"/>
                <a:ea typeface="Book Antiqua" charset="0"/>
                <a:cs typeface="Book Antiqua" charset="0"/>
              </a:rPr>
              <a:t>When you go to a doctor, you show him the bit of you that is wrong - say, a broken arm. It would be a mere waste of time to keep on explaining that your legs and throat and eyes are all right. You may be mistaken in thinking so, and anyway, if they are really right, the doctor will know that.</a:t>
            </a:r>
          </a:p>
          <a:p>
            <a:r>
              <a:rPr lang="en-US" sz="2800" dirty="0">
                <a:solidFill>
                  <a:prstClr val="white"/>
                </a:solidFill>
                <a:latin typeface="Book Antiqua" charset="0"/>
                <a:ea typeface="Book Antiqua" charset="0"/>
                <a:cs typeface="Book Antiqua" charset="0"/>
              </a:rPr>
              <a:t> </a:t>
            </a:r>
          </a:p>
          <a:p>
            <a:r>
              <a:rPr lang="en-US" sz="2800" dirty="0">
                <a:solidFill>
                  <a:prstClr val="white"/>
                </a:solidFill>
                <a:latin typeface="Book Antiqua" charset="0"/>
                <a:ea typeface="Book Antiqua" charset="0"/>
                <a:cs typeface="Book Antiqua" charset="0"/>
              </a:rPr>
              <a:t>The second remedy is really and truly to believe in the forgiveness of sins. A great deal of our anxiety to make excuses comes from not really believing in it, from thinking that God will not take us to Himself again unless He is satisfied that some sort of case can be made out in our favor. </a:t>
            </a:r>
          </a:p>
        </p:txBody>
      </p:sp>
    </p:spTree>
    <p:extLst>
      <p:ext uri="{BB962C8B-B14F-4D97-AF65-F5344CB8AC3E}">
        <p14:creationId xmlns:p14="http://schemas.microsoft.com/office/powerpoint/2010/main" val="12108447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24531</TotalTime>
  <Words>2070</Words>
  <Application>Microsoft Office PowerPoint</Application>
  <PresentationFormat>Widescreen</PresentationFormat>
  <Paragraphs>142</Paragraphs>
  <Slides>31</Slides>
  <Notes>0</Notes>
  <HiddenSlides>0</HiddenSlides>
  <MMClips>0</MMClips>
  <ScaleCrop>false</ScaleCrop>
  <HeadingPairs>
    <vt:vector size="8" baseType="variant">
      <vt:variant>
        <vt:lpstr>Fonts Used</vt:lpstr>
      </vt:variant>
      <vt:variant>
        <vt:i4>3</vt:i4>
      </vt:variant>
      <vt:variant>
        <vt:lpstr>Theme</vt:lpstr>
      </vt:variant>
      <vt:variant>
        <vt:i4>6</vt:i4>
      </vt:variant>
      <vt:variant>
        <vt:lpstr>Slide Titles</vt:lpstr>
      </vt:variant>
      <vt:variant>
        <vt:i4>31</vt:i4>
      </vt:variant>
      <vt:variant>
        <vt:lpstr>Custom Shows</vt:lpstr>
      </vt:variant>
      <vt:variant>
        <vt:i4>1</vt:i4>
      </vt:variant>
    </vt:vector>
  </HeadingPairs>
  <TitlesOfParts>
    <vt:vector size="41" baseType="lpstr">
      <vt:lpstr>Arial</vt:lpstr>
      <vt:lpstr>Book Antiqua</vt:lpstr>
      <vt:lpstr>Calibri</vt:lpstr>
      <vt:lpstr>1_WJB1</vt:lpstr>
      <vt:lpstr>7_WJB1</vt:lpstr>
      <vt:lpstr>WJB1</vt:lpstr>
      <vt:lpstr>8_WJB1</vt:lpstr>
      <vt:lpstr>9_WJB1</vt:lpstr>
      <vt:lpstr>10_WJB1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1342</cp:revision>
  <cp:lastPrinted>2023-09-17T11:49:57Z</cp:lastPrinted>
  <dcterms:created xsi:type="dcterms:W3CDTF">2021-01-08T23:52:50Z</dcterms:created>
  <dcterms:modified xsi:type="dcterms:W3CDTF">2023-09-24T13:41:27Z</dcterms:modified>
</cp:coreProperties>
</file>