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5" r:id="rId1"/>
    <p:sldMasterId id="2147483880" r:id="rId2"/>
    <p:sldMasterId id="2147483887" r:id="rId3"/>
    <p:sldMasterId id="2147483914" r:id="rId4"/>
    <p:sldMasterId id="2147483958" r:id="rId5"/>
    <p:sldMasterId id="2147483967" r:id="rId6"/>
    <p:sldMasterId id="2147483991" r:id="rId7"/>
  </p:sldMasterIdLst>
  <p:notesMasterIdLst>
    <p:notesMasterId r:id="rId21"/>
  </p:notesMasterIdLst>
  <p:handoutMasterIdLst>
    <p:handoutMasterId r:id="rId22"/>
  </p:handoutMasterIdLst>
  <p:sldIdLst>
    <p:sldId id="6321" r:id="rId8"/>
    <p:sldId id="261" r:id="rId9"/>
    <p:sldId id="267" r:id="rId10"/>
    <p:sldId id="264" r:id="rId11"/>
    <p:sldId id="260" r:id="rId12"/>
    <p:sldId id="268" r:id="rId13"/>
    <p:sldId id="269" r:id="rId14"/>
    <p:sldId id="259" r:id="rId15"/>
    <p:sldId id="258" r:id="rId16"/>
    <p:sldId id="263" r:id="rId17"/>
    <p:sldId id="265" r:id="rId18"/>
    <p:sldId id="266" r:id="rId19"/>
    <p:sldId id="270" r:id="rId20"/>
  </p:sldIdLst>
  <p:sldSz cx="12192000" cy="6858000"/>
  <p:notesSz cx="6950075" cy="9236075"/>
  <p:custShowLst>
    <p:custShow name="Mem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9B238D-AB4B-443B-AE74-6B7E606E67C7}">
          <p14:sldIdLst>
            <p14:sldId id="6321"/>
            <p14:sldId id="261"/>
            <p14:sldId id="267"/>
            <p14:sldId id="264"/>
            <p14:sldId id="260"/>
            <p14:sldId id="268"/>
            <p14:sldId id="269"/>
            <p14:sldId id="259"/>
            <p14:sldId id="258"/>
            <p14:sldId id="263"/>
            <p14:sldId id="265"/>
            <p14:sldId id="266"/>
            <p14:sldId id="2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5493"/>
    <a:srgbClr val="009193"/>
    <a:srgbClr val="0096FF"/>
    <a:srgbClr val="FF40FF"/>
    <a:srgbClr val="F545BC"/>
    <a:srgbClr val="0DB079"/>
    <a:srgbClr val="941651"/>
    <a:srgbClr val="008F00"/>
    <a:srgbClr val="11B098"/>
    <a:srgbClr val="CD46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843" autoAdjust="0"/>
    <p:restoredTop sz="95000" autoAdjust="0"/>
  </p:normalViewPr>
  <p:slideViewPr>
    <p:cSldViewPr>
      <p:cViewPr varScale="1">
        <p:scale>
          <a:sx n="93" d="100"/>
          <a:sy n="93" d="100"/>
        </p:scale>
        <p:origin x="216" y="720"/>
      </p:cViewPr>
      <p:guideLst>
        <p:guide orient="horz" pos="2160"/>
        <p:guide pos="3840"/>
      </p:guideLst>
    </p:cSldViewPr>
  </p:slideViewPr>
  <p:outlineViewPr>
    <p:cViewPr>
      <p:scale>
        <a:sx n="33" d="100"/>
        <a:sy n="33" d="100"/>
      </p:scale>
      <p:origin x="0" y="-43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71"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10/1/2023</a:t>
            </a:fld>
            <a:endParaRPr lang="en-US"/>
          </a:p>
        </p:txBody>
      </p:sp>
      <p:sp>
        <p:nvSpPr>
          <p:cNvPr id="4" name="Footer Placeholder 3"/>
          <p:cNvSpPr>
            <a:spLocks noGrp="1"/>
          </p:cNvSpPr>
          <p:nvPr>
            <p:ph type="ftr" sz="quarter" idx="2"/>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71"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71"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10/1/2023</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71"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6D3C8A-C51C-465B-9EAC-54AF508F6415}" type="datetimeFigureOut">
              <a:rPr lang="en-US" smtClean="0"/>
              <a:pPr/>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529687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2"/>
            <a:ext cx="10668000" cy="1470025"/>
          </a:xfrm>
        </p:spPr>
        <p:txBody>
          <a:bodyPr>
            <a:normAutofit/>
          </a:bodyPr>
          <a:lstStyle>
            <a:lvl1pPr>
              <a:defRPr sz="3751"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919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8939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11049000" cy="624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31474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5645833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84827368"/>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32601798"/>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10/1/2023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35694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10/1/2023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5654620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10/1/2023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5658976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281545560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6636D-D922-432D-A958-524484B5923D}" type="datetimeFigureOut">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10/1/2023</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8FB93-0A08-4E7D-8E63-9EFA29F1E093}" type="slidenum">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14989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6636D-D922-432D-A958-524484B5923D}" type="datetimeFigureOut">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10/1/2023</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F28FB93-0A08-4E7D-8E63-9EFA29F1E093}" type="slidenum">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spTree>
    <p:extLst>
      <p:ext uri="{BB962C8B-B14F-4D97-AF65-F5344CB8AC3E}">
        <p14:creationId xmlns:p14="http://schemas.microsoft.com/office/powerpoint/2010/main" val="209220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10/1/2023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10/1/2023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10/1/2023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10/1/2023</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32" indent="-285744" algn="l" defTabSz="914377"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2971" indent="-228594" algn="l" defTabSz="914377"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160" indent="-228594" algn="l" defTabSz="914377"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349" indent="-228594" algn="l" defTabSz="914377"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599CDB-3680-41C0-BCE2-341E59B8CBBC}" type="datetime1">
              <a:rPr lang="en-US" smtClean="0"/>
              <a:pPr/>
              <a:t>10/1/2023</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211890582"/>
      </p:ext>
    </p:extLst>
  </p:cSld>
  <p:clrMap bg1="lt1" tx1="dk1" bg2="lt2" tx2="dk2" accent1="accent1" accent2="accent2" accent3="accent3" accent4="accent4" accent5="accent5" accent6="accent6" hlink="hlink" folHlink="folHlink"/>
  <p:sldLayoutIdLst>
    <p:sldLayoutId id="2147483882" r:id="rId1"/>
    <p:sldLayoutId id="2147483883" r:id="rId2"/>
  </p:sldLayoutIdLst>
  <p:transition spd="med">
    <p:fade/>
  </p:transition>
  <p:hf hdr="0" ftr="0" dt="0"/>
  <p:txStyles>
    <p:titleStyle>
      <a:lvl1pPr algn="ctr" defTabSz="685783" rtl="0" eaLnBrk="1" latinLnBrk="0" hangingPunct="1">
        <a:spcBef>
          <a:spcPct val="0"/>
        </a:spcBef>
        <a:buNone/>
        <a:defRPr sz="3300" kern="1200">
          <a:solidFill>
            <a:schemeClr val="tx1"/>
          </a:solidFill>
          <a:latin typeface="+mj-lt"/>
          <a:ea typeface="+mj-ea"/>
          <a:cs typeface="+mj-cs"/>
        </a:defRPr>
      </a:lvl1pPr>
    </p:titleStyle>
    <p:bodyStyle>
      <a:lvl1pPr marL="257168" indent="-257168" algn="l" defTabSz="685783" rtl="0" eaLnBrk="1" latinLnBrk="0" hangingPunct="1">
        <a:spcBef>
          <a:spcPts val="0"/>
        </a:spcBef>
        <a:spcAft>
          <a:spcPts val="900"/>
        </a:spcAft>
        <a:buFontTx/>
        <a:buNone/>
        <a:defRPr sz="2700" kern="1200" baseline="0">
          <a:solidFill>
            <a:schemeClr val="bg1"/>
          </a:solidFill>
          <a:latin typeface="+mn-lt"/>
          <a:ea typeface="+mn-ea"/>
          <a:cs typeface="+mn-cs"/>
        </a:defRPr>
      </a:lvl1pPr>
      <a:lvl2pPr marL="557199" indent="-214308" algn="l" defTabSz="685783" rtl="0" eaLnBrk="1" latinLnBrk="0" hangingPunct="1">
        <a:spcBef>
          <a:spcPts val="0"/>
        </a:spcBef>
        <a:spcAft>
          <a:spcPts val="900"/>
        </a:spcAft>
        <a:buFontTx/>
        <a:buNone/>
        <a:defRPr sz="2400" kern="1200" baseline="0">
          <a:solidFill>
            <a:schemeClr val="bg1"/>
          </a:solidFill>
          <a:latin typeface="+mn-lt"/>
          <a:ea typeface="+mn-ea"/>
          <a:cs typeface="+mn-cs"/>
        </a:defRPr>
      </a:lvl2pPr>
      <a:lvl3pPr marL="857229" indent="-171446" algn="l" defTabSz="685783" rtl="0" eaLnBrk="1" latinLnBrk="0" hangingPunct="1">
        <a:spcBef>
          <a:spcPts val="0"/>
        </a:spcBef>
        <a:spcAft>
          <a:spcPts val="900"/>
        </a:spcAft>
        <a:buFontTx/>
        <a:buNone/>
        <a:defRPr sz="2100" kern="1200" baseline="0">
          <a:solidFill>
            <a:schemeClr val="bg1"/>
          </a:solidFill>
          <a:latin typeface="+mn-lt"/>
          <a:ea typeface="+mn-ea"/>
          <a:cs typeface="+mn-cs"/>
        </a:defRPr>
      </a:lvl3pPr>
      <a:lvl4pPr marL="1200121" indent="-171446" algn="l" defTabSz="685783" rtl="0" eaLnBrk="1" latinLnBrk="0" hangingPunct="1">
        <a:spcBef>
          <a:spcPts val="0"/>
        </a:spcBef>
        <a:spcAft>
          <a:spcPts val="900"/>
        </a:spcAft>
        <a:buFontTx/>
        <a:buNone/>
        <a:defRPr sz="1800" kern="1200" baseline="0">
          <a:solidFill>
            <a:schemeClr val="bg1"/>
          </a:solidFill>
          <a:latin typeface="+mn-lt"/>
          <a:ea typeface="+mn-ea"/>
          <a:cs typeface="+mn-cs"/>
        </a:defRPr>
      </a:lvl4pPr>
      <a:lvl5pPr marL="1543012" indent="-171446" algn="l" defTabSz="685783" rtl="0" eaLnBrk="1" latinLnBrk="0" hangingPunct="1">
        <a:spcBef>
          <a:spcPts val="0"/>
        </a:spcBef>
        <a:spcAft>
          <a:spcPts val="900"/>
        </a:spcAft>
        <a:buFontTx/>
        <a:buNone/>
        <a:defRPr sz="1500" kern="1200" baseline="0">
          <a:solidFill>
            <a:schemeClr val="bg1"/>
          </a:solidFill>
          <a:latin typeface="+mn-lt"/>
          <a:ea typeface="+mn-ea"/>
          <a:cs typeface="+mn-cs"/>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037995963"/>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89001249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45965851"/>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4910394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10/1/2023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extLst>
      <p:ext uri="{BB962C8B-B14F-4D97-AF65-F5344CB8AC3E}">
        <p14:creationId xmlns:p14="http://schemas.microsoft.com/office/powerpoint/2010/main" val="2805412922"/>
      </p:ext>
    </p:extLst>
  </p:cSld>
  <p:clrMap bg1="dk1" tx1="lt1" bg2="dk2" tx2="lt2" accent1="accent1" accent2="accent2" accent3="accent3" accent4="accent4" accent5="accent5" accent6="accent6" hlink="hlink" folHlink="folHlink"/>
  <p:sldLayoutIdLst>
    <p:sldLayoutId id="2147483992" r:id="rId1"/>
    <p:sldLayoutId id="2147483993" r:id="rId2"/>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2B197-954B-5A10-78BE-A9E0ABEFC3DA}"/>
              </a:ext>
            </a:extLst>
          </p:cNvPr>
          <p:cNvSpPr>
            <a:spLocks noGrp="1"/>
          </p:cNvSpPr>
          <p:nvPr>
            <p:ph type="ctrTitle"/>
          </p:nvPr>
        </p:nvSpPr>
        <p:spPr/>
        <p:txBody>
          <a:bodyPr/>
          <a:lstStyle/>
          <a:p>
            <a:r>
              <a:rPr lang="en-US" dirty="0"/>
              <a:t>Sanctification</a:t>
            </a:r>
          </a:p>
        </p:txBody>
      </p:sp>
      <p:sp>
        <p:nvSpPr>
          <p:cNvPr id="3" name="Subtitle 2">
            <a:extLst>
              <a:ext uri="{FF2B5EF4-FFF2-40B4-BE49-F238E27FC236}">
                <a16:creationId xmlns:a16="http://schemas.microsoft.com/office/drawing/2014/main" id="{BB83CAE4-A002-AD97-47E0-293055B9776D}"/>
              </a:ext>
            </a:extLst>
          </p:cNvPr>
          <p:cNvSpPr>
            <a:spLocks noGrp="1"/>
          </p:cNvSpPr>
          <p:nvPr>
            <p:ph type="subTitle" idx="1"/>
          </p:nvPr>
        </p:nvSpPr>
        <p:spPr/>
        <p:txBody>
          <a:bodyPr>
            <a:normAutofit/>
          </a:bodyPr>
          <a:lstStyle/>
          <a:p>
            <a:r>
              <a:rPr lang="en-US" sz="2400" dirty="0"/>
              <a:t>The Role of Marriage and Family</a:t>
            </a:r>
          </a:p>
        </p:txBody>
      </p:sp>
    </p:spTree>
    <p:extLst>
      <p:ext uri="{BB962C8B-B14F-4D97-AF65-F5344CB8AC3E}">
        <p14:creationId xmlns:p14="http://schemas.microsoft.com/office/powerpoint/2010/main" val="305282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42C999-5D6B-28F0-3ECE-413556A7963F}"/>
              </a:ext>
            </a:extLst>
          </p:cNvPr>
          <p:cNvSpPr txBox="1"/>
          <p:nvPr/>
        </p:nvSpPr>
        <p:spPr>
          <a:xfrm>
            <a:off x="1654029" y="1283514"/>
            <a:ext cx="8883941" cy="415498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sto MT" panose="02040603050505030304"/>
                <a:ea typeface="+mn-ea"/>
                <a:cs typeface="+mn-cs"/>
              </a:rPr>
              <a:t>From the Anglican Book of Common Prayer:</a:t>
            </a:r>
            <a:br>
              <a:rPr kumimoji="0" lang="en-US" sz="2400" b="0" i="0" u="none" strike="noStrike" kern="1200" cap="none" spc="0" normalizeH="0" baseline="0" noProof="0" dirty="0">
                <a:ln>
                  <a:noFill/>
                </a:ln>
                <a:solidFill>
                  <a:prstClr val="white"/>
                </a:solidFill>
                <a:effectLst/>
                <a:uLnTx/>
                <a:uFillTx/>
                <a:latin typeface="Calisto MT" panose="02040603050505030304"/>
                <a:ea typeface="+mn-ea"/>
                <a:cs typeface="+mn-cs"/>
              </a:rPr>
            </a:br>
            <a:br>
              <a:rPr kumimoji="0" lang="en-US" sz="2400" b="0" i="0" u="none" strike="noStrike" kern="1200" cap="none" spc="0" normalizeH="0" baseline="0" noProof="0" dirty="0">
                <a:ln>
                  <a:noFill/>
                </a:ln>
                <a:solidFill>
                  <a:prstClr val="white"/>
                </a:solidFill>
                <a:effectLst/>
                <a:uLnTx/>
                <a:uFillTx/>
                <a:latin typeface="Calisto MT" panose="02040603050505030304"/>
                <a:ea typeface="+mn-ea"/>
                <a:cs typeface="+mn-cs"/>
              </a:rPr>
            </a:br>
            <a:r>
              <a:rPr kumimoji="0" lang="en-US" sz="2400" b="0" i="1" u="none" strike="noStrike" kern="1200" cap="none" spc="0" normalizeH="0" baseline="0" noProof="0" dirty="0">
                <a:ln>
                  <a:noFill/>
                </a:ln>
                <a:solidFill>
                  <a:prstClr val="white"/>
                </a:solidFill>
                <a:effectLst/>
                <a:uLnTx/>
                <a:uFillTx/>
                <a:latin typeface="Calisto MT" panose="02040603050505030304"/>
                <a:ea typeface="+mn-ea"/>
                <a:cs typeface="+mn-cs"/>
              </a:rPr>
              <a:t>First, It was ordained for the </a:t>
            </a:r>
            <a:r>
              <a:rPr kumimoji="0" lang="en-US" sz="2400" b="1" i="1" u="none" strike="noStrike" kern="1200" cap="none" spc="0" normalizeH="0" baseline="0" noProof="0" dirty="0">
                <a:ln>
                  <a:noFill/>
                </a:ln>
                <a:solidFill>
                  <a:prstClr val="white"/>
                </a:solidFill>
                <a:effectLst/>
                <a:uLnTx/>
                <a:uFillTx/>
                <a:latin typeface="Calisto MT" panose="02040603050505030304"/>
                <a:ea typeface="+mn-ea"/>
                <a:cs typeface="+mn-cs"/>
              </a:rPr>
              <a:t>procreation of children</a:t>
            </a:r>
            <a:r>
              <a:rPr kumimoji="0" lang="en-US" sz="2400" b="0" i="1" u="none" strike="noStrike" kern="1200" cap="none" spc="0" normalizeH="0" baseline="0" noProof="0" dirty="0">
                <a:ln>
                  <a:noFill/>
                </a:ln>
                <a:solidFill>
                  <a:prstClr val="white"/>
                </a:solidFill>
                <a:effectLst/>
                <a:uLnTx/>
                <a:uFillTx/>
                <a:latin typeface="Calisto MT" panose="02040603050505030304"/>
                <a:ea typeface="+mn-ea"/>
                <a:cs typeface="+mn-cs"/>
              </a:rPr>
              <a:t>, to be brought up in the fear and nurture of the Lord, and to the praise of his holy Name.</a:t>
            </a:r>
            <a:br>
              <a:rPr kumimoji="0" lang="en-US" sz="2400" b="0" i="1" u="none" strike="noStrike" kern="1200" cap="none" spc="0" normalizeH="0" baseline="0" noProof="0" dirty="0">
                <a:ln>
                  <a:noFill/>
                </a:ln>
                <a:solidFill>
                  <a:prstClr val="white"/>
                </a:solidFill>
                <a:effectLst/>
                <a:uLnTx/>
                <a:uFillTx/>
                <a:latin typeface="Calisto MT" panose="02040603050505030304"/>
                <a:ea typeface="+mn-ea"/>
                <a:cs typeface="+mn-cs"/>
              </a:rPr>
            </a:br>
            <a:br>
              <a:rPr kumimoji="0" lang="en-US" sz="2400" b="0" i="1" u="none" strike="noStrike" kern="1200" cap="none" spc="0" normalizeH="0" baseline="0" noProof="0" dirty="0">
                <a:ln>
                  <a:noFill/>
                </a:ln>
                <a:solidFill>
                  <a:prstClr val="white"/>
                </a:solidFill>
                <a:effectLst/>
                <a:uLnTx/>
                <a:uFillTx/>
                <a:latin typeface="Calisto MT" panose="02040603050505030304"/>
                <a:ea typeface="+mn-ea"/>
                <a:cs typeface="+mn-cs"/>
              </a:rPr>
            </a:br>
            <a:r>
              <a:rPr kumimoji="0" lang="en-US" sz="2400" b="0" i="1" u="none" strike="noStrike" kern="1200" cap="none" spc="0" normalizeH="0" baseline="0" noProof="0" dirty="0">
                <a:ln>
                  <a:noFill/>
                </a:ln>
                <a:solidFill>
                  <a:prstClr val="white"/>
                </a:solidFill>
                <a:effectLst/>
                <a:uLnTx/>
                <a:uFillTx/>
                <a:latin typeface="Calisto MT" panose="02040603050505030304"/>
                <a:ea typeface="+mn-ea"/>
                <a:cs typeface="+mn-cs"/>
              </a:rPr>
              <a:t>Secondly, It was ordained for a </a:t>
            </a:r>
            <a:r>
              <a:rPr kumimoji="0" lang="en-US" sz="2400" b="1" i="1" u="none" strike="noStrike" kern="1200" cap="none" spc="0" normalizeH="0" baseline="0" noProof="0" dirty="0">
                <a:ln>
                  <a:noFill/>
                </a:ln>
                <a:solidFill>
                  <a:prstClr val="white"/>
                </a:solidFill>
                <a:effectLst/>
                <a:uLnTx/>
                <a:uFillTx/>
                <a:latin typeface="Calisto MT" panose="02040603050505030304"/>
                <a:ea typeface="+mn-ea"/>
                <a:cs typeface="+mn-cs"/>
              </a:rPr>
              <a:t>remedy against sin</a:t>
            </a:r>
            <a:r>
              <a:rPr kumimoji="0" lang="en-US" sz="2400" b="0" i="1" u="none" strike="noStrike" kern="1200" cap="none" spc="0" normalizeH="0" baseline="0" noProof="0" dirty="0">
                <a:ln>
                  <a:noFill/>
                </a:ln>
                <a:solidFill>
                  <a:prstClr val="white"/>
                </a:solidFill>
                <a:effectLst/>
                <a:uLnTx/>
                <a:uFillTx/>
                <a:latin typeface="Calisto MT" panose="02040603050505030304"/>
                <a:ea typeface="+mn-ea"/>
                <a:cs typeface="+mn-cs"/>
              </a:rPr>
              <a:t>, and to avoid fornication; that such persons as have not the gift of continency might marry, and keep themselves undefiled members of Christ's body.</a:t>
            </a:r>
            <a:br>
              <a:rPr kumimoji="0" lang="en-US" sz="2400" b="0" i="1" u="none" strike="noStrike" kern="1200" cap="none" spc="0" normalizeH="0" baseline="0" noProof="0" dirty="0">
                <a:ln>
                  <a:noFill/>
                </a:ln>
                <a:solidFill>
                  <a:prstClr val="white"/>
                </a:solidFill>
                <a:effectLst/>
                <a:uLnTx/>
                <a:uFillTx/>
                <a:latin typeface="Calisto MT" panose="02040603050505030304"/>
                <a:ea typeface="+mn-ea"/>
                <a:cs typeface="+mn-cs"/>
              </a:rPr>
            </a:br>
            <a:br>
              <a:rPr kumimoji="0" lang="en-US" sz="2400" b="0" i="1" u="none" strike="noStrike" kern="1200" cap="none" spc="0" normalizeH="0" baseline="0" noProof="0" dirty="0">
                <a:ln>
                  <a:noFill/>
                </a:ln>
                <a:solidFill>
                  <a:prstClr val="white"/>
                </a:solidFill>
                <a:effectLst/>
                <a:uLnTx/>
                <a:uFillTx/>
                <a:latin typeface="Calisto MT" panose="02040603050505030304"/>
                <a:ea typeface="+mn-ea"/>
                <a:cs typeface="+mn-cs"/>
              </a:rPr>
            </a:br>
            <a:r>
              <a:rPr kumimoji="0" lang="en-US" sz="2400" b="0" i="1" u="none" strike="noStrike" kern="1200" cap="none" spc="0" normalizeH="0" baseline="0" noProof="0" dirty="0">
                <a:ln>
                  <a:noFill/>
                </a:ln>
                <a:solidFill>
                  <a:prstClr val="white"/>
                </a:solidFill>
                <a:effectLst/>
                <a:uLnTx/>
                <a:uFillTx/>
                <a:latin typeface="Calisto MT" panose="02040603050505030304"/>
                <a:ea typeface="+mn-ea"/>
                <a:cs typeface="+mn-cs"/>
              </a:rPr>
              <a:t>Thirdly, It was ordained for the </a:t>
            </a:r>
            <a:r>
              <a:rPr kumimoji="0" lang="en-US" sz="2400" b="1" i="1" u="none" strike="noStrike" kern="1200" cap="none" spc="0" normalizeH="0" baseline="0" noProof="0" dirty="0">
                <a:ln>
                  <a:noFill/>
                </a:ln>
                <a:solidFill>
                  <a:prstClr val="white"/>
                </a:solidFill>
                <a:effectLst/>
                <a:uLnTx/>
                <a:uFillTx/>
                <a:latin typeface="Calisto MT" panose="02040603050505030304"/>
                <a:ea typeface="+mn-ea"/>
                <a:cs typeface="+mn-cs"/>
              </a:rPr>
              <a:t>mutual society, help, and comfort</a:t>
            </a:r>
            <a:r>
              <a:rPr kumimoji="0" lang="en-US" sz="2400" b="0" i="1" u="none" strike="noStrike" kern="1200" cap="none" spc="0" normalizeH="0" baseline="0" noProof="0" dirty="0">
                <a:ln>
                  <a:noFill/>
                </a:ln>
                <a:solidFill>
                  <a:prstClr val="white"/>
                </a:solidFill>
                <a:effectLst/>
                <a:uLnTx/>
                <a:uFillTx/>
                <a:latin typeface="Calisto MT" panose="02040603050505030304"/>
                <a:ea typeface="+mn-ea"/>
                <a:cs typeface="+mn-cs"/>
              </a:rPr>
              <a:t>, that the one ought to have of the other, both in prosperity and adversity. </a:t>
            </a:r>
          </a:p>
        </p:txBody>
      </p:sp>
    </p:spTree>
    <p:extLst>
      <p:ext uri="{BB962C8B-B14F-4D97-AF65-F5344CB8AC3E}">
        <p14:creationId xmlns:p14="http://schemas.microsoft.com/office/powerpoint/2010/main" val="4199430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42C999-5D6B-28F0-3ECE-413556A7963F}"/>
              </a:ext>
            </a:extLst>
          </p:cNvPr>
          <p:cNvSpPr txBox="1"/>
          <p:nvPr/>
        </p:nvSpPr>
        <p:spPr>
          <a:xfrm>
            <a:off x="1912690" y="1803632"/>
            <a:ext cx="8883941"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Three Purposes of Marriage: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Procreation</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Help in Avoiding Sin</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Companionship and Partnership</a:t>
            </a:r>
          </a:p>
        </p:txBody>
      </p:sp>
    </p:spTree>
    <p:extLst>
      <p:ext uri="{BB962C8B-B14F-4D97-AF65-F5344CB8AC3E}">
        <p14:creationId xmlns:p14="http://schemas.microsoft.com/office/powerpoint/2010/main" val="536501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42C999-5D6B-28F0-3ECE-413556A7963F}"/>
              </a:ext>
            </a:extLst>
          </p:cNvPr>
          <p:cNvSpPr txBox="1"/>
          <p:nvPr/>
        </p:nvSpPr>
        <p:spPr>
          <a:xfrm>
            <a:off x="1654029" y="1098957"/>
            <a:ext cx="9595608" cy="4832092"/>
          </a:xfrm>
          <a:prstGeom prst="rect">
            <a:avLst/>
          </a:prstGeom>
          <a:noFill/>
        </p:spPr>
        <p:txBody>
          <a:bodyPr wrap="square" rtlCol="0">
            <a:spAutoFit/>
          </a:bodyPr>
          <a:lstStyle/>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Marriage and family provide an opportunity for us to carry out the Greatest Commandment.</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Marriage and family train us in sacrifice and service.</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Marriage and family expose our sin and teach us to confess and forgive.</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Marriage and family teach us perseverance.</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Marriage and family provide opportunities for discipleship and mutual encouragement.</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Marriage and family point us to God as the object of our worship and ultimate source of fulfillment.</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Tree>
    <p:extLst>
      <p:ext uri="{BB962C8B-B14F-4D97-AF65-F5344CB8AC3E}">
        <p14:creationId xmlns:p14="http://schemas.microsoft.com/office/powerpoint/2010/main" val="212627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42C999-5D6B-28F0-3ECE-413556A7963F}"/>
              </a:ext>
            </a:extLst>
          </p:cNvPr>
          <p:cNvSpPr txBox="1"/>
          <p:nvPr/>
        </p:nvSpPr>
        <p:spPr>
          <a:xfrm>
            <a:off x="1284214" y="1443841"/>
            <a:ext cx="9623571"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1 Thessalonians‬ ‭5‬:‭23‬-‭24‬: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May God himself, the God of peace, sanctify you through and through. May your whole spirit, soul and body be kept blameless at the coming of our Lord Jesus Christ. The one who calls you is faithful, and he will do 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Tree>
    <p:extLst>
      <p:ext uri="{BB962C8B-B14F-4D97-AF65-F5344CB8AC3E}">
        <p14:creationId xmlns:p14="http://schemas.microsoft.com/office/powerpoint/2010/main" val="1053692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42C999-5D6B-28F0-3ECE-413556A7963F}"/>
              </a:ext>
            </a:extLst>
          </p:cNvPr>
          <p:cNvSpPr txBox="1"/>
          <p:nvPr/>
        </p:nvSpPr>
        <p:spPr>
          <a:xfrm>
            <a:off x="1284214" y="1443841"/>
            <a:ext cx="9623571" cy="39703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Sanctification is a gradual and progressive work of the Holy Spirit in our lives, transforming us into the likeness of God.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This can be done through:</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Scripture</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Prayer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The Church</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Confession</a:t>
            </a:r>
          </a:p>
        </p:txBody>
      </p:sp>
    </p:spTree>
    <p:extLst>
      <p:ext uri="{BB962C8B-B14F-4D97-AF65-F5344CB8AC3E}">
        <p14:creationId xmlns:p14="http://schemas.microsoft.com/office/powerpoint/2010/main" val="2206686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9301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42C999-5D6B-28F0-3ECE-413556A7963F}"/>
              </a:ext>
            </a:extLst>
          </p:cNvPr>
          <p:cNvSpPr txBox="1"/>
          <p:nvPr/>
        </p:nvSpPr>
        <p:spPr>
          <a:xfrm>
            <a:off x="1912690" y="1803632"/>
            <a:ext cx="8883941"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Three-element Design of Marriage: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Heterosexual</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Monogamous</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Permanent</a:t>
            </a:r>
          </a:p>
        </p:txBody>
      </p:sp>
    </p:spTree>
    <p:extLst>
      <p:ext uri="{BB962C8B-B14F-4D97-AF65-F5344CB8AC3E}">
        <p14:creationId xmlns:p14="http://schemas.microsoft.com/office/powerpoint/2010/main" val="254924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hat Is Marriage?: Man and Woman: A Defense: Girgis, Sherif, Anderson, Ryan  T, George, Robert P: 9781594036224: Amazon.com: Books">
            <a:extLst>
              <a:ext uri="{FF2B5EF4-FFF2-40B4-BE49-F238E27FC236}">
                <a16:creationId xmlns:a16="http://schemas.microsoft.com/office/drawing/2014/main" id="{1B1D1A9B-121F-0972-3DEB-03BAD0E67B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3473" y="890281"/>
            <a:ext cx="3285054" cy="50774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769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42C999-5D6B-28F0-3ECE-413556A7963F}"/>
              </a:ext>
            </a:extLst>
          </p:cNvPr>
          <p:cNvSpPr txBox="1"/>
          <p:nvPr/>
        </p:nvSpPr>
        <p:spPr>
          <a:xfrm>
            <a:off x="1284214" y="1443841"/>
            <a:ext cx="9623571" cy="55707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Two definitions of marriage in society: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The Conjugal View</a:t>
            </a:r>
          </a:p>
          <a:p>
            <a:pPr marL="971550" marR="0" lvl="1" indent="-5143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sto MT" panose="02040603050505030304"/>
                <a:ea typeface="+mn-ea"/>
                <a:cs typeface="+mn-cs"/>
              </a:rPr>
              <a:t>“It is a vision of marriage as a bodily as well as an emotional and spiritual bond, distinguished thus by its comprehensiveness, which is, like all love, effusive: flowing out into the wide sharing of family life and ahead to lifelong fidelity. In marriage, so understood, the world rests its hope and finds ultimate renewal.”</a:t>
            </a:r>
          </a:p>
          <a:p>
            <a:pPr marL="971550" marR="0" lvl="1" indent="-5143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sto MT" panose="02040603050505030304"/>
                <a:ea typeface="+mn-ea"/>
                <a:cs typeface="+mn-cs"/>
              </a:rPr>
              <a:t>The conjugal view “unites two people in their most basic dimensions, in their minds and bodies; . . . it unites them with respect to procreation, family life, and its broad domestic sharing; . . . it unites them permanently and exclusively.”</a:t>
            </a:r>
          </a:p>
          <a:p>
            <a:pPr marL="971550" marR="0" lvl="1" indent="-5143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Tree>
    <p:extLst>
      <p:ext uri="{BB962C8B-B14F-4D97-AF65-F5344CB8AC3E}">
        <p14:creationId xmlns:p14="http://schemas.microsoft.com/office/powerpoint/2010/main" val="3105269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42C999-5D6B-28F0-3ECE-413556A7963F}"/>
              </a:ext>
            </a:extLst>
          </p:cNvPr>
          <p:cNvSpPr txBox="1"/>
          <p:nvPr/>
        </p:nvSpPr>
        <p:spPr>
          <a:xfrm>
            <a:off x="1284214" y="1443841"/>
            <a:ext cx="9623571" cy="48320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Two definitions of marriage in society: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endParaRP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white">
                    <a:lumMod val="65000"/>
                  </a:prstClr>
                </a:solidFill>
                <a:effectLst/>
                <a:uLnTx/>
                <a:uFillTx/>
                <a:latin typeface="Calisto MT" panose="02040603050505030304"/>
                <a:ea typeface="+mn-ea"/>
                <a:cs typeface="+mn-cs"/>
              </a:rPr>
              <a:t>The Conjugal View</a:t>
            </a:r>
          </a:p>
          <a:p>
            <a:pPr marL="514350" marR="0" lvl="0" indent="-51435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rPr>
              <a:t>The Revisionist View</a:t>
            </a:r>
          </a:p>
          <a:p>
            <a:pPr marL="971550" marR="0" lvl="1" indent="-5143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Calisto MT" panose="02040603050505030304"/>
                <a:ea typeface="+mn-ea"/>
                <a:cs typeface="+mn-cs"/>
              </a:rPr>
              <a:t>“[The] revisionist view has informed the marriage policy reforms of the last several decades. It is a vision of marriage as, in essence, a loving emotional bond, one distinguished by its intensity—a bond that needn’t point beyond the partners, in which fidelity is ultimately subject to one’s own desires. In marriage, so understood, partners seek emotional fulfillment, and remain as long as they find 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Calisto MT" panose="02040603050505030304"/>
              <a:ea typeface="+mn-ea"/>
              <a:cs typeface="+mn-cs"/>
            </a:endParaRPr>
          </a:p>
        </p:txBody>
      </p:sp>
    </p:spTree>
    <p:extLst>
      <p:ext uri="{BB962C8B-B14F-4D97-AF65-F5344CB8AC3E}">
        <p14:creationId xmlns:p14="http://schemas.microsoft.com/office/powerpoint/2010/main" val="3262199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CADF54-A68B-2042-08BC-5A9F77972349}"/>
              </a:ext>
            </a:extLst>
          </p:cNvPr>
          <p:cNvSpPr/>
          <p:nvPr/>
        </p:nvSpPr>
        <p:spPr>
          <a:xfrm>
            <a:off x="2861733" y="121355"/>
            <a:ext cx="6468534" cy="66152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pic>
        <p:nvPicPr>
          <p:cNvPr id="3" name="Picture 2" descr="A pie chart with text and a few words&#10;&#10;Description automatically generated with medium confidence">
            <a:extLst>
              <a:ext uri="{FF2B5EF4-FFF2-40B4-BE49-F238E27FC236}">
                <a16:creationId xmlns:a16="http://schemas.microsoft.com/office/drawing/2014/main" id="{438F62C5-197F-28AC-1AB1-E073B1FA5C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1174" y="228600"/>
            <a:ext cx="4509652" cy="6400800"/>
          </a:xfrm>
          <a:prstGeom prst="rect">
            <a:avLst/>
          </a:prstGeom>
        </p:spPr>
      </p:pic>
    </p:spTree>
    <p:extLst>
      <p:ext uri="{BB962C8B-B14F-4D97-AF65-F5344CB8AC3E}">
        <p14:creationId xmlns:p14="http://schemas.microsoft.com/office/powerpoint/2010/main" val="2002457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C5DCE2-3B62-616D-5914-F25250EFBC05}"/>
              </a:ext>
            </a:extLst>
          </p:cNvPr>
          <p:cNvSpPr/>
          <p:nvPr/>
        </p:nvSpPr>
        <p:spPr>
          <a:xfrm>
            <a:off x="2861733" y="121355"/>
            <a:ext cx="6468534" cy="66152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pic>
        <p:nvPicPr>
          <p:cNvPr id="3" name="Picture 2" descr="A graph of a person's life&#10;&#10;Description automatically generated with medium confidence">
            <a:extLst>
              <a:ext uri="{FF2B5EF4-FFF2-40B4-BE49-F238E27FC236}">
                <a16:creationId xmlns:a16="http://schemas.microsoft.com/office/drawing/2014/main" id="{4F03FDBD-10F9-7291-17B7-AA4432E5C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5902" y="224611"/>
            <a:ext cx="5113821" cy="6400800"/>
          </a:xfrm>
          <a:prstGeom prst="rect">
            <a:avLst/>
          </a:prstGeom>
        </p:spPr>
      </p:pic>
    </p:spTree>
    <p:extLst>
      <p:ext uri="{BB962C8B-B14F-4D97-AF65-F5344CB8AC3E}">
        <p14:creationId xmlns:p14="http://schemas.microsoft.com/office/powerpoint/2010/main" val="1772631460"/>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24556</TotalTime>
  <Words>534</Words>
  <Application>Microsoft Office PowerPoint</Application>
  <PresentationFormat>Widescreen</PresentationFormat>
  <Paragraphs>40</Paragraphs>
  <Slides>13</Slides>
  <Notes>0</Notes>
  <HiddenSlides>0</HiddenSlides>
  <MMClips>0</MMClips>
  <ScaleCrop>false</ScaleCrop>
  <HeadingPairs>
    <vt:vector size="8" baseType="variant">
      <vt:variant>
        <vt:lpstr>Fonts Used</vt:lpstr>
      </vt:variant>
      <vt:variant>
        <vt:i4>4</vt:i4>
      </vt:variant>
      <vt:variant>
        <vt:lpstr>Theme</vt:lpstr>
      </vt:variant>
      <vt:variant>
        <vt:i4>7</vt:i4>
      </vt:variant>
      <vt:variant>
        <vt:lpstr>Slide Titles</vt:lpstr>
      </vt:variant>
      <vt:variant>
        <vt:i4>13</vt:i4>
      </vt:variant>
      <vt:variant>
        <vt:lpstr>Custom Shows</vt:lpstr>
      </vt:variant>
      <vt:variant>
        <vt:i4>1</vt:i4>
      </vt:variant>
    </vt:vector>
  </HeadingPairs>
  <TitlesOfParts>
    <vt:vector size="25" baseType="lpstr">
      <vt:lpstr>Arial</vt:lpstr>
      <vt:lpstr>Calibri</vt:lpstr>
      <vt:lpstr>Calisto MT</vt:lpstr>
      <vt:lpstr>Wingdings 2</vt:lpstr>
      <vt:lpstr>1_WJB1</vt:lpstr>
      <vt:lpstr>7_WJB1</vt:lpstr>
      <vt:lpstr>WJB1</vt:lpstr>
      <vt:lpstr>8_WJB1</vt:lpstr>
      <vt:lpstr>9_WJB1</vt:lpstr>
      <vt:lpstr>10_WJB1</vt:lpstr>
      <vt:lpstr>Slate</vt:lpstr>
      <vt:lpstr>Sanctification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1348</cp:revision>
  <cp:lastPrinted>2023-10-01T12:03:00Z</cp:lastPrinted>
  <dcterms:created xsi:type="dcterms:W3CDTF">2021-01-08T23:52:50Z</dcterms:created>
  <dcterms:modified xsi:type="dcterms:W3CDTF">2023-10-01T19:07:57Z</dcterms:modified>
</cp:coreProperties>
</file>