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Lst>
  <p:notesMasterIdLst>
    <p:notesMasterId r:id="rId54"/>
  </p:notesMasterIdLst>
  <p:handoutMasterIdLst>
    <p:handoutMasterId r:id="rId55"/>
  </p:handoutMasterIdLst>
  <p:sldIdLst>
    <p:sldId id="299" r:id="rId8"/>
    <p:sldId id="302" r:id="rId9"/>
    <p:sldId id="305" r:id="rId10"/>
    <p:sldId id="357" r:id="rId11"/>
    <p:sldId id="300" r:id="rId12"/>
    <p:sldId id="301" r:id="rId13"/>
    <p:sldId id="303" r:id="rId14"/>
    <p:sldId id="798" r:id="rId15"/>
    <p:sldId id="346" r:id="rId16"/>
    <p:sldId id="306" r:id="rId17"/>
    <p:sldId id="353" r:id="rId18"/>
    <p:sldId id="329" r:id="rId19"/>
    <p:sldId id="351" r:id="rId20"/>
    <p:sldId id="352" r:id="rId21"/>
    <p:sldId id="354" r:id="rId22"/>
    <p:sldId id="332" r:id="rId23"/>
    <p:sldId id="334" r:id="rId24"/>
    <p:sldId id="360" r:id="rId25"/>
    <p:sldId id="335" r:id="rId26"/>
    <p:sldId id="363" r:id="rId27"/>
    <p:sldId id="355" r:id="rId28"/>
    <p:sldId id="312" r:id="rId29"/>
    <p:sldId id="311" r:id="rId30"/>
    <p:sldId id="356" r:id="rId31"/>
    <p:sldId id="358" r:id="rId32"/>
    <p:sldId id="315" r:id="rId33"/>
    <p:sldId id="328" r:id="rId34"/>
    <p:sldId id="317" r:id="rId35"/>
    <p:sldId id="318" r:id="rId36"/>
    <p:sldId id="338" r:id="rId37"/>
    <p:sldId id="319" r:id="rId38"/>
    <p:sldId id="342" r:id="rId39"/>
    <p:sldId id="343" r:id="rId40"/>
    <p:sldId id="320" r:id="rId41"/>
    <p:sldId id="340" r:id="rId42"/>
    <p:sldId id="799" r:id="rId43"/>
    <p:sldId id="321" r:id="rId44"/>
    <p:sldId id="344" r:id="rId45"/>
    <p:sldId id="322" r:id="rId46"/>
    <p:sldId id="339" r:id="rId47"/>
    <p:sldId id="345" r:id="rId48"/>
    <p:sldId id="323" r:id="rId49"/>
    <p:sldId id="800" r:id="rId50"/>
    <p:sldId id="801" r:id="rId51"/>
    <p:sldId id="802" r:id="rId52"/>
    <p:sldId id="364" r:id="rId53"/>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299"/>
            <p14:sldId id="302"/>
            <p14:sldId id="305"/>
            <p14:sldId id="357"/>
            <p14:sldId id="300"/>
            <p14:sldId id="301"/>
            <p14:sldId id="303"/>
            <p14:sldId id="798"/>
            <p14:sldId id="346"/>
            <p14:sldId id="306"/>
            <p14:sldId id="353"/>
            <p14:sldId id="329"/>
            <p14:sldId id="351"/>
            <p14:sldId id="352"/>
            <p14:sldId id="354"/>
            <p14:sldId id="332"/>
            <p14:sldId id="334"/>
            <p14:sldId id="360"/>
            <p14:sldId id="335"/>
            <p14:sldId id="363"/>
            <p14:sldId id="355"/>
            <p14:sldId id="312"/>
            <p14:sldId id="311"/>
            <p14:sldId id="356"/>
            <p14:sldId id="358"/>
            <p14:sldId id="315"/>
            <p14:sldId id="328"/>
            <p14:sldId id="317"/>
            <p14:sldId id="318"/>
            <p14:sldId id="338"/>
            <p14:sldId id="319"/>
            <p14:sldId id="342"/>
            <p14:sldId id="343"/>
            <p14:sldId id="320"/>
            <p14:sldId id="340"/>
            <p14:sldId id="799"/>
            <p14:sldId id="321"/>
            <p14:sldId id="344"/>
            <p14:sldId id="322"/>
            <p14:sldId id="339"/>
            <p14:sldId id="345"/>
            <p14:sldId id="323"/>
            <p14:sldId id="800"/>
            <p14:sldId id="801"/>
            <p14:sldId id="802"/>
            <p14:sldId id="3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41651"/>
    <a:srgbClr val="945200"/>
    <a:srgbClr val="941100"/>
    <a:srgbClr val="005493"/>
    <a:srgbClr val="009193"/>
    <a:srgbClr val="0096FF"/>
    <a:srgbClr val="FF40FF"/>
    <a:srgbClr val="F545BC"/>
    <a:srgbClr val="0DB079"/>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000" autoAdjust="0"/>
  </p:normalViewPr>
  <p:slideViewPr>
    <p:cSldViewPr>
      <p:cViewPr varScale="1">
        <p:scale>
          <a:sx n="131" d="100"/>
          <a:sy n="131" d="100"/>
        </p:scale>
        <p:origin x="101" y="106"/>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5242"/>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11/12/2023</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11/12/2023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
            <a:ext cx="10972800" cy="685800"/>
          </a:xfrm>
        </p:spPr>
        <p:txBody>
          <a:bodyPr>
            <a:noAutofit/>
          </a:bodyPr>
          <a:lstStyle>
            <a:lvl1pPr>
              <a:defRPr sz="3200">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72199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972800" cy="685800"/>
          </a:xfrm>
        </p:spPr>
        <p:txBody>
          <a:bodyPr>
            <a:noAutofit/>
          </a:bodyPr>
          <a:lstStyle>
            <a:lvl1pPr algn="l">
              <a:defRPr sz="3200">
                <a:latin typeface="Arial" pitchFamily="34" charset="0"/>
                <a:cs typeface="Arial"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1219200" y="685800"/>
            <a:ext cx="10972800" cy="6172200"/>
          </a:xfrm>
        </p:spPr>
        <p:txBody>
          <a:bodyPr/>
          <a:lstStyle/>
          <a:p>
            <a:pPr lvl="0"/>
            <a:r>
              <a:rPr lang="en-US" dirty="0"/>
              <a:t>Click to edit Master text styles</a:t>
            </a:r>
          </a:p>
        </p:txBody>
      </p:sp>
    </p:spTree>
    <p:extLst>
      <p:ext uri="{BB962C8B-B14F-4D97-AF65-F5344CB8AC3E}">
        <p14:creationId xmlns:p14="http://schemas.microsoft.com/office/powerpoint/2010/main" val="3206645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25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6F0D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10972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1219200" y="685800"/>
            <a:ext cx="109728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3" name="Picture 2">
            <a:extLst>
              <a:ext uri="{FF2B5EF4-FFF2-40B4-BE49-F238E27FC236}">
                <a16:creationId xmlns:a16="http://schemas.microsoft.com/office/drawing/2014/main" id="{41E15129-FD61-173F-0008-049D721AC9E5}"/>
              </a:ext>
            </a:extLst>
          </p:cNvPr>
          <p:cNvPicPr>
            <a:picLocks noChangeAspect="1"/>
          </p:cNvPicPr>
          <p:nvPr/>
        </p:nvPicPr>
        <p:blipFill>
          <a:blip r:embed="rId5"/>
          <a:stretch>
            <a:fillRect/>
          </a:stretch>
        </p:blipFill>
        <p:spPr>
          <a:xfrm>
            <a:off x="-101600" y="0"/>
            <a:ext cx="1320800" cy="6858000"/>
          </a:xfrm>
          <a:prstGeom prst="rect">
            <a:avLst/>
          </a:prstGeom>
        </p:spPr>
      </p:pic>
      <p:pic>
        <p:nvPicPr>
          <p:cNvPr id="2" name="Picture 1">
            <a:extLst>
              <a:ext uri="{FF2B5EF4-FFF2-40B4-BE49-F238E27FC236}">
                <a16:creationId xmlns:a16="http://schemas.microsoft.com/office/drawing/2014/main" id="{72F2F9C2-5F92-7316-4735-D75A0EB9283E}"/>
              </a:ext>
            </a:extLst>
          </p:cNvPr>
          <p:cNvPicPr>
            <a:picLocks noChangeAspect="1"/>
          </p:cNvPicPr>
          <p:nvPr userDrawn="1"/>
        </p:nvPicPr>
        <p:blipFill>
          <a:blip r:embed="rId5"/>
          <a:stretch>
            <a:fillRect/>
          </a:stretch>
        </p:blipFill>
        <p:spPr>
          <a:xfrm>
            <a:off x="-101600" y="0"/>
            <a:ext cx="1320800" cy="6858000"/>
          </a:xfrm>
          <a:prstGeom prst="rect">
            <a:avLst/>
          </a:prstGeom>
        </p:spPr>
      </p:pic>
    </p:spTree>
    <p:extLst>
      <p:ext uri="{BB962C8B-B14F-4D97-AF65-F5344CB8AC3E}">
        <p14:creationId xmlns:p14="http://schemas.microsoft.com/office/powerpoint/2010/main" val="309660541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Lst>
  <p:txStyles>
    <p:titleStyle>
      <a:lvl1pPr algn="l" rtl="0" eaLnBrk="1" fontAlgn="base" hangingPunct="1">
        <a:spcBef>
          <a:spcPct val="0"/>
        </a:spcBef>
        <a:spcAft>
          <a:spcPct val="0"/>
        </a:spcAft>
        <a:defRPr sz="3200" kern="1200">
          <a:solidFill>
            <a:schemeClr val="accent3">
              <a:lumMod val="10000"/>
            </a:schemeClr>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4A452A"/>
          </a:solidFill>
          <a:latin typeface="Arial" charset="0"/>
          <a:cs typeface="Arial" charset="0"/>
        </a:defRPr>
      </a:lvl2pPr>
      <a:lvl3pPr algn="l" rtl="0" eaLnBrk="1" fontAlgn="base" hangingPunct="1">
        <a:spcBef>
          <a:spcPct val="0"/>
        </a:spcBef>
        <a:spcAft>
          <a:spcPct val="0"/>
        </a:spcAft>
        <a:defRPr sz="2800">
          <a:solidFill>
            <a:srgbClr val="4A452A"/>
          </a:solidFill>
          <a:latin typeface="Arial" charset="0"/>
          <a:cs typeface="Arial" charset="0"/>
        </a:defRPr>
      </a:lvl3pPr>
      <a:lvl4pPr algn="l" rtl="0" eaLnBrk="1" fontAlgn="base" hangingPunct="1">
        <a:spcBef>
          <a:spcPct val="0"/>
        </a:spcBef>
        <a:spcAft>
          <a:spcPct val="0"/>
        </a:spcAft>
        <a:defRPr sz="2800">
          <a:solidFill>
            <a:srgbClr val="4A452A"/>
          </a:solidFill>
          <a:latin typeface="Arial" charset="0"/>
          <a:cs typeface="Arial" charset="0"/>
        </a:defRPr>
      </a:lvl4pPr>
      <a:lvl5pPr algn="l" rtl="0" eaLnBrk="1" fontAlgn="base" hangingPunct="1">
        <a:spcBef>
          <a:spcPct val="0"/>
        </a:spcBef>
        <a:spcAft>
          <a:spcPct val="0"/>
        </a:spcAft>
        <a:defRPr sz="2800">
          <a:solidFill>
            <a:srgbClr val="4A452A"/>
          </a:solidFill>
          <a:latin typeface="Arial" charset="0"/>
          <a:cs typeface="Arial" charset="0"/>
        </a:defRPr>
      </a:lvl5pPr>
      <a:lvl6pPr marL="457200" algn="l" rtl="0" eaLnBrk="1" fontAlgn="base" hangingPunct="1">
        <a:spcBef>
          <a:spcPct val="0"/>
        </a:spcBef>
        <a:spcAft>
          <a:spcPct val="0"/>
        </a:spcAft>
        <a:defRPr sz="2800">
          <a:solidFill>
            <a:srgbClr val="4A452A"/>
          </a:solidFill>
          <a:latin typeface="Arial" charset="0"/>
          <a:cs typeface="Arial" charset="0"/>
        </a:defRPr>
      </a:lvl6pPr>
      <a:lvl7pPr marL="914400" algn="l" rtl="0" eaLnBrk="1" fontAlgn="base" hangingPunct="1">
        <a:spcBef>
          <a:spcPct val="0"/>
        </a:spcBef>
        <a:spcAft>
          <a:spcPct val="0"/>
        </a:spcAft>
        <a:defRPr sz="2800">
          <a:solidFill>
            <a:srgbClr val="4A452A"/>
          </a:solidFill>
          <a:latin typeface="Arial" charset="0"/>
          <a:cs typeface="Arial" charset="0"/>
        </a:defRPr>
      </a:lvl7pPr>
      <a:lvl8pPr marL="1371600" algn="l" rtl="0" eaLnBrk="1" fontAlgn="base" hangingPunct="1">
        <a:spcBef>
          <a:spcPct val="0"/>
        </a:spcBef>
        <a:spcAft>
          <a:spcPct val="0"/>
        </a:spcAft>
        <a:defRPr sz="2800">
          <a:solidFill>
            <a:srgbClr val="4A452A"/>
          </a:solidFill>
          <a:latin typeface="Arial" charset="0"/>
          <a:cs typeface="Arial" charset="0"/>
        </a:defRPr>
      </a:lvl8pPr>
      <a:lvl9pPr marL="1828800" algn="l" rtl="0" eaLnBrk="1" fontAlgn="base" hangingPunct="1">
        <a:spcBef>
          <a:spcPct val="0"/>
        </a:spcBef>
        <a:spcAft>
          <a:spcPct val="0"/>
        </a:spcAft>
        <a:defRPr sz="2800">
          <a:solidFill>
            <a:srgbClr val="4A452A"/>
          </a:solidFill>
          <a:latin typeface="Arial" charset="0"/>
          <a:cs typeface="Arial" charset="0"/>
        </a:defRPr>
      </a:lvl9pPr>
    </p:titleStyle>
    <p:bodyStyle>
      <a:lvl1pPr algn="l" rtl="0" eaLnBrk="1" fontAlgn="base" hangingPunct="1">
        <a:spcBef>
          <a:spcPct val="20000"/>
        </a:spcBef>
        <a:spcAft>
          <a:spcPct val="0"/>
        </a:spcAft>
        <a:buFont typeface="Arial" charset="0"/>
        <a:defRPr sz="2800" kern="1200">
          <a:solidFill>
            <a:srgbClr val="5A823C"/>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Porosity" TargetMode="External"/><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8FF840-3740-ABCA-8AE6-0B744A0B4DF2}"/>
              </a:ext>
            </a:extLst>
          </p:cNvPr>
          <p:cNvPicPr>
            <a:picLocks noChangeAspect="1"/>
          </p:cNvPicPr>
          <p:nvPr/>
        </p:nvPicPr>
        <p:blipFill>
          <a:blip r:embed="rId2"/>
          <a:stretch>
            <a:fillRect/>
          </a:stretch>
        </p:blipFill>
        <p:spPr>
          <a:xfrm>
            <a:off x="1524000" y="0"/>
            <a:ext cx="9144000" cy="6883400"/>
          </a:xfrm>
          <a:prstGeom prst="rect">
            <a:avLst/>
          </a:prstGeom>
        </p:spPr>
      </p:pic>
      <p:sp>
        <p:nvSpPr>
          <p:cNvPr id="4" name="Title 3"/>
          <p:cNvSpPr>
            <a:spLocks noGrp="1"/>
          </p:cNvSpPr>
          <p:nvPr>
            <p:ph type="ctrTitle"/>
          </p:nvPr>
        </p:nvSpPr>
        <p:spPr>
          <a:xfrm>
            <a:off x="1524000" y="0"/>
            <a:ext cx="9220200" cy="1905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4000"/>
              </a:srgbClr>
            </a:outerShdw>
          </a:effectLst>
        </p:spPr>
        <p:txBody>
          <a:bodyPr anchor="ctr"/>
          <a:lstStyle/>
          <a:p>
            <a:pPr algn="ctr"/>
            <a:r>
              <a:rPr lang="en-US" sz="4400" dirty="0">
                <a:solidFill>
                  <a:schemeClr val="tx1"/>
                </a:solidFill>
              </a:rPr>
              <a:t>Sanctification: Encouragement for Younger Christians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noFill/>
          <a:effectLst>
            <a:outerShdw blurRad="50800" dist="50800" dir="5400000" algn="ctr" rotWithShape="0">
              <a:srgbClr val="000000">
                <a:alpha val="4000"/>
              </a:srgbClr>
            </a:outerShdw>
          </a:effectLst>
        </p:spPr>
        <p:txBody>
          <a:bodyPr/>
          <a:lstStyle/>
          <a:p>
            <a:r>
              <a:rPr lang="en-US" u="sng" dirty="0"/>
              <a:t>What</a:t>
            </a:r>
            <a:r>
              <a:rPr lang="en-US" dirty="0"/>
              <a:t> is Sanctification?</a:t>
            </a:r>
            <a:endParaRPr lang="en-US" u="sng" dirty="0"/>
          </a:p>
        </p:txBody>
      </p:sp>
      <p:grpSp>
        <p:nvGrpSpPr>
          <p:cNvPr id="3" name="Group 2">
            <a:extLst>
              <a:ext uri="{FF2B5EF4-FFF2-40B4-BE49-F238E27FC236}">
                <a16:creationId xmlns:a16="http://schemas.microsoft.com/office/drawing/2014/main" id="{1C935C1A-A9E3-BB45-2A34-73C9609EC534}"/>
              </a:ext>
            </a:extLst>
          </p:cNvPr>
          <p:cNvGrpSpPr/>
          <p:nvPr/>
        </p:nvGrpSpPr>
        <p:grpSpPr>
          <a:xfrm>
            <a:off x="2438401" y="2169258"/>
            <a:ext cx="2165355" cy="4026521"/>
            <a:chOff x="914400" y="2169257"/>
            <a:chExt cx="2165355" cy="4026521"/>
          </a:xfrm>
        </p:grpSpPr>
        <p:pic>
          <p:nvPicPr>
            <p:cNvPr id="2" name="Picture 1">
              <a:extLst>
                <a:ext uri="{FF2B5EF4-FFF2-40B4-BE49-F238E27FC236}">
                  <a16:creationId xmlns:a16="http://schemas.microsoft.com/office/drawing/2014/main" id="{8B159E9C-EC0D-D489-3AA2-F7FA5E07DD36}"/>
                </a:ext>
              </a:extLst>
            </p:cNvPr>
            <p:cNvPicPr>
              <a:picLocks noChangeAspect="1"/>
            </p:cNvPicPr>
            <p:nvPr/>
          </p:nvPicPr>
          <p:blipFill>
            <a:blip r:embed="rId2"/>
            <a:stretch>
              <a:fillRect/>
            </a:stretch>
          </p:blipFill>
          <p:spPr>
            <a:xfrm>
              <a:off x="1108061" y="3528777"/>
              <a:ext cx="1416844" cy="2667001"/>
            </a:xfrm>
            <a:prstGeom prst="rect">
              <a:avLst/>
            </a:prstGeom>
          </p:spPr>
        </p:pic>
        <p:sp>
          <p:nvSpPr>
            <p:cNvPr id="10" name="TextBox 9">
              <a:extLst>
                <a:ext uri="{FF2B5EF4-FFF2-40B4-BE49-F238E27FC236}">
                  <a16:creationId xmlns:a16="http://schemas.microsoft.com/office/drawing/2014/main" id="{066B9D0A-2BEB-5541-B03A-EBE17A4D6A91}"/>
                </a:ext>
              </a:extLst>
            </p:cNvPr>
            <p:cNvSpPr txBox="1"/>
            <p:nvPr/>
          </p:nvSpPr>
          <p:spPr bwMode="auto">
            <a:xfrm>
              <a:off x="914400" y="2169257"/>
              <a:ext cx="2165355" cy="1077218"/>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3200" dirty="0">
                  <a:solidFill>
                    <a:srgbClr val="FF0000"/>
                  </a:solidFill>
                  <a:latin typeface="Arial" charset="0"/>
                </a:rPr>
                <a:t>Saved, but under sin</a:t>
              </a:r>
            </a:p>
          </p:txBody>
        </p:sp>
      </p:grpSp>
      <p:grpSp>
        <p:nvGrpSpPr>
          <p:cNvPr id="5" name="Group 4">
            <a:extLst>
              <a:ext uri="{FF2B5EF4-FFF2-40B4-BE49-F238E27FC236}">
                <a16:creationId xmlns:a16="http://schemas.microsoft.com/office/drawing/2014/main" id="{427CB9C4-F35B-5B02-10A0-9400E44E97CB}"/>
              </a:ext>
            </a:extLst>
          </p:cNvPr>
          <p:cNvGrpSpPr/>
          <p:nvPr/>
        </p:nvGrpSpPr>
        <p:grpSpPr>
          <a:xfrm>
            <a:off x="4624044" y="1143000"/>
            <a:ext cx="5368522" cy="3751094"/>
            <a:chOff x="3100044" y="1143000"/>
            <a:chExt cx="5368522" cy="3751094"/>
          </a:xfrm>
        </p:grpSpPr>
        <p:sp>
          <p:nvSpPr>
            <p:cNvPr id="6" name="Arrow: Right 5">
              <a:extLst>
                <a:ext uri="{FF2B5EF4-FFF2-40B4-BE49-F238E27FC236}">
                  <a16:creationId xmlns:a16="http://schemas.microsoft.com/office/drawing/2014/main" id="{6F014E75-8D24-EC04-FDCF-89EB7AEAE850}"/>
                </a:ext>
              </a:extLst>
            </p:cNvPr>
            <p:cNvSpPr/>
            <p:nvPr/>
          </p:nvSpPr>
          <p:spPr>
            <a:xfrm rot="20101123">
              <a:off x="3100044" y="3487906"/>
              <a:ext cx="2867711" cy="1406188"/>
            </a:xfrm>
            <a:prstGeom prst="rightArrow">
              <a:avLst>
                <a:gd name="adj1" fmla="val 50000"/>
                <a:gd name="adj2" fmla="val 88599"/>
              </a:avLst>
            </a:prstGeom>
            <a:ln w="25400">
              <a:solidFill>
                <a:srgbClr val="000000"/>
              </a:solidFill>
            </a:ln>
          </p:spPr>
          <p:txBody>
            <a:bodyPr wrap="square" rtlCol="0" anchor="ctr">
              <a:spAutoFit/>
            </a:bodyPr>
            <a:lstStyle/>
            <a:p>
              <a:pPr algn="r" fontAlgn="base">
                <a:spcBef>
                  <a:spcPct val="0"/>
                </a:spcBef>
                <a:spcAft>
                  <a:spcPct val="0"/>
                </a:spcAft>
              </a:pPr>
              <a:endParaRPr lang="en-US" sz="4000" dirty="0">
                <a:solidFill>
                  <a:srgbClr val="FF0000"/>
                </a:solidFill>
                <a:latin typeface="Arial" charset="0"/>
                <a:hlinkClick r:id="rId3">
                  <a:extLst>
                    <a:ext uri="{A12FA001-AC4F-418D-AE19-62706E023703}">
                      <ahyp:hlinkClr xmlns:ahyp="http://schemas.microsoft.com/office/drawing/2018/hyperlinkcolor" val="tx"/>
                    </a:ext>
                  </a:extLst>
                </a:hlinkClick>
              </a:endParaRPr>
            </a:p>
          </p:txBody>
        </p:sp>
        <p:grpSp>
          <p:nvGrpSpPr>
            <p:cNvPr id="12" name="Group 11">
              <a:extLst>
                <a:ext uri="{FF2B5EF4-FFF2-40B4-BE49-F238E27FC236}">
                  <a16:creationId xmlns:a16="http://schemas.microsoft.com/office/drawing/2014/main" id="{7BB1639A-2269-883B-1FE2-8865DC2E2CAE}"/>
                </a:ext>
              </a:extLst>
            </p:cNvPr>
            <p:cNvGrpSpPr/>
            <p:nvPr/>
          </p:nvGrpSpPr>
          <p:grpSpPr>
            <a:xfrm>
              <a:off x="6172200" y="1143000"/>
              <a:ext cx="2296366" cy="3224570"/>
              <a:chOff x="6804098" y="735268"/>
              <a:chExt cx="2296366" cy="3224570"/>
            </a:xfrm>
          </p:grpSpPr>
          <p:pic>
            <p:nvPicPr>
              <p:cNvPr id="9" name="Picture 8">
                <a:extLst>
                  <a:ext uri="{FF2B5EF4-FFF2-40B4-BE49-F238E27FC236}">
                    <a16:creationId xmlns:a16="http://schemas.microsoft.com/office/drawing/2014/main" id="{961F29F5-1C04-A297-8655-946E5196A1E4}"/>
                  </a:ext>
                </a:extLst>
              </p:cNvPr>
              <p:cNvPicPr>
                <a:picLocks noChangeAspect="1"/>
              </p:cNvPicPr>
              <p:nvPr/>
            </p:nvPicPr>
            <p:blipFill>
              <a:blip r:embed="rId4"/>
              <a:stretch>
                <a:fillRect/>
              </a:stretch>
            </p:blipFill>
            <p:spPr>
              <a:xfrm>
                <a:off x="7170605" y="1761525"/>
                <a:ext cx="1497232" cy="2198313"/>
              </a:xfrm>
              <a:prstGeom prst="rect">
                <a:avLst/>
              </a:prstGeom>
            </p:spPr>
          </p:pic>
          <p:sp>
            <p:nvSpPr>
              <p:cNvPr id="11" name="TextBox 10">
                <a:extLst>
                  <a:ext uri="{FF2B5EF4-FFF2-40B4-BE49-F238E27FC236}">
                    <a16:creationId xmlns:a16="http://schemas.microsoft.com/office/drawing/2014/main" id="{FF97AD34-075B-BD40-300A-DFD756B29F1A}"/>
                  </a:ext>
                </a:extLst>
              </p:cNvPr>
              <p:cNvSpPr txBox="1"/>
              <p:nvPr/>
            </p:nvSpPr>
            <p:spPr bwMode="auto">
              <a:xfrm>
                <a:off x="6804098" y="735268"/>
                <a:ext cx="2296366" cy="95410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D4AF37"/>
                    </a:solidFill>
                    <a:latin typeface="Arial" charset="0"/>
                  </a:rPr>
                  <a:t>Made like Christ</a:t>
                </a:r>
              </a:p>
            </p:txBody>
          </p:sp>
        </p:grpSp>
      </p:grpSp>
    </p:spTree>
    <p:extLst>
      <p:ext uri="{BB962C8B-B14F-4D97-AF65-F5344CB8AC3E}">
        <p14:creationId xmlns:p14="http://schemas.microsoft.com/office/powerpoint/2010/main" val="36892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089F-FF98-2E1D-A65E-5DB0FDE788B4}"/>
              </a:ext>
            </a:extLst>
          </p:cNvPr>
          <p:cNvSpPr>
            <a:spLocks noGrp="1"/>
          </p:cNvSpPr>
          <p:nvPr>
            <p:ph type="title"/>
          </p:nvPr>
        </p:nvSpPr>
        <p:spPr>
          <a:xfrm>
            <a:off x="2438400" y="0"/>
            <a:ext cx="2895600" cy="685800"/>
          </a:xfrm>
        </p:spPr>
        <p:txBody>
          <a:bodyPr/>
          <a:lstStyle/>
          <a:p>
            <a:r>
              <a:rPr lang="en-US" u="sng" dirty="0"/>
              <a:t>Who</a:t>
            </a:r>
            <a:r>
              <a:rPr lang="en-US" dirty="0"/>
              <a:t> will be sanctified?</a:t>
            </a:r>
          </a:p>
        </p:txBody>
      </p:sp>
      <p:sp>
        <p:nvSpPr>
          <p:cNvPr id="3" name="Text Placeholder 2">
            <a:extLst>
              <a:ext uri="{FF2B5EF4-FFF2-40B4-BE49-F238E27FC236}">
                <a16:creationId xmlns:a16="http://schemas.microsoft.com/office/drawing/2014/main" id="{1D2E96B2-5026-4A83-865B-AF18E563D389}"/>
              </a:ext>
            </a:extLst>
          </p:cNvPr>
          <p:cNvSpPr>
            <a:spLocks noGrp="1"/>
          </p:cNvSpPr>
          <p:nvPr>
            <p:ph type="body" sz="quarter" idx="10"/>
          </p:nvPr>
        </p:nvSpPr>
        <p:spPr>
          <a:xfrm>
            <a:off x="2438400" y="1295400"/>
            <a:ext cx="8229600" cy="5562600"/>
          </a:xfrm>
        </p:spPr>
        <p:txBody>
          <a:bodyPr/>
          <a:lstStyle/>
          <a:p>
            <a:r>
              <a:rPr lang="en-US" dirty="0">
                <a:sym typeface="Wingdings" panose="05000000000000000000" pitchFamily="2" charset="2"/>
              </a:rPr>
              <a:t>Unbelievers?</a:t>
            </a:r>
          </a:p>
          <a:p>
            <a:pPr marL="457200"/>
            <a:r>
              <a:rPr lang="en-US" dirty="0">
                <a:sym typeface="Wingdings" panose="05000000000000000000" pitchFamily="2" charset="2"/>
              </a:rPr>
              <a:t>Bad  Worse  Worst</a:t>
            </a:r>
          </a:p>
          <a:p>
            <a:endParaRPr lang="en-US" dirty="0">
              <a:sym typeface="Wingdings" panose="05000000000000000000" pitchFamily="2" charset="2"/>
            </a:endParaRPr>
          </a:p>
          <a:p>
            <a:r>
              <a:rPr lang="en-US" dirty="0">
                <a:sym typeface="Wingdings" panose="05000000000000000000" pitchFamily="2" charset="2"/>
              </a:rPr>
              <a:t>Believers?</a:t>
            </a:r>
          </a:p>
          <a:p>
            <a:pPr marL="457200"/>
            <a:r>
              <a:rPr lang="en-US" dirty="0">
                <a:sym typeface="Wingdings" panose="05000000000000000000" pitchFamily="2" charset="2"/>
              </a:rPr>
              <a:t>Good  Better  Best</a:t>
            </a:r>
          </a:p>
          <a:p>
            <a:endParaRPr lang="en-US" dirty="0">
              <a:sym typeface="Wingdings" panose="05000000000000000000" pitchFamily="2" charset="2"/>
            </a:endParaRPr>
          </a:p>
          <a:p>
            <a:endParaRPr lang="en-US" dirty="0"/>
          </a:p>
          <a:p>
            <a:endParaRPr lang="en-US" dirty="0"/>
          </a:p>
        </p:txBody>
      </p:sp>
      <p:pic>
        <p:nvPicPr>
          <p:cNvPr id="7" name="Picture 6">
            <a:extLst>
              <a:ext uri="{FF2B5EF4-FFF2-40B4-BE49-F238E27FC236}">
                <a16:creationId xmlns:a16="http://schemas.microsoft.com/office/drawing/2014/main" id="{46F52805-42D8-E342-5BDF-9C56CFF3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516" y="0"/>
            <a:ext cx="4439412" cy="6858000"/>
          </a:xfrm>
          <a:prstGeom prst="rect">
            <a:avLst/>
          </a:prstGeom>
        </p:spPr>
      </p:pic>
    </p:spTree>
    <p:extLst>
      <p:ext uri="{BB962C8B-B14F-4D97-AF65-F5344CB8AC3E}">
        <p14:creationId xmlns:p14="http://schemas.microsoft.com/office/powerpoint/2010/main" val="22102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DF7C94C-FA7F-ACE4-BB98-12775952C7C8}"/>
              </a:ext>
            </a:extLst>
          </p:cNvPr>
          <p:cNvSpPr>
            <a:spLocks noGrp="1"/>
          </p:cNvSpPr>
          <p:nvPr>
            <p:ph type="body" sz="quarter" idx="10"/>
          </p:nvPr>
        </p:nvSpPr>
        <p:spPr>
          <a:xfrm>
            <a:off x="2401186" y="1295400"/>
            <a:ext cx="8229600" cy="5562600"/>
          </a:xfrm>
        </p:spPr>
        <p:txBody>
          <a:bodyPr/>
          <a:lstStyle/>
          <a:p>
            <a:r>
              <a:rPr lang="en-US" dirty="0"/>
              <a:t>What about those who fall away?</a:t>
            </a:r>
          </a:p>
          <a:p>
            <a:endParaRPr lang="en-US" dirty="0"/>
          </a:p>
          <a:p>
            <a:r>
              <a:rPr lang="en-US" dirty="0"/>
              <a:t>Reformed theology:</a:t>
            </a:r>
          </a:p>
          <a:p>
            <a:pPr marL="457200"/>
            <a:r>
              <a:rPr lang="en-US" dirty="0"/>
              <a:t>	God chose us</a:t>
            </a:r>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Arminian theology:</a:t>
            </a:r>
          </a:p>
          <a:p>
            <a:endParaRPr lang="en-US" dirty="0">
              <a:sym typeface="Wingdings" panose="05000000000000000000" pitchFamily="2" charset="2"/>
            </a:endParaRPr>
          </a:p>
          <a:p>
            <a:endParaRPr lang="en-US" dirty="0">
              <a:sym typeface="Wingdings" panose="05000000000000000000" pitchFamily="2" charset="2"/>
            </a:endParaRPr>
          </a:p>
          <a:p>
            <a:pPr marL="509588"/>
            <a:endParaRPr lang="en-US" dirty="0">
              <a:sym typeface="Wingdings" panose="05000000000000000000" pitchFamily="2" charset="2"/>
            </a:endParaRPr>
          </a:p>
          <a:p>
            <a:r>
              <a:rPr lang="en-US" dirty="0">
                <a:sym typeface="Wingdings" panose="05000000000000000000" pitchFamily="2" charset="2"/>
              </a:rPr>
              <a:t>Therefore, I cannot tell you </a:t>
            </a:r>
            <a:r>
              <a:rPr lang="en-US" u="sng" dirty="0">
                <a:sym typeface="Wingdings" panose="05000000000000000000" pitchFamily="2" charset="2"/>
              </a:rPr>
              <a:t>for certain</a:t>
            </a:r>
            <a:r>
              <a:rPr lang="en-US" dirty="0">
                <a:sym typeface="Wingdings" panose="05000000000000000000" pitchFamily="2" charset="2"/>
              </a:rPr>
              <a:t> that you will be sanctified. Only God knows.</a:t>
            </a:r>
          </a:p>
        </p:txBody>
      </p:sp>
      <p:sp>
        <p:nvSpPr>
          <p:cNvPr id="4" name="Title 3"/>
          <p:cNvSpPr>
            <a:spLocks noGrp="1"/>
          </p:cNvSpPr>
          <p:nvPr>
            <p:ph type="title"/>
          </p:nvPr>
        </p:nvSpPr>
        <p:spPr>
          <a:xfrm>
            <a:off x="2438400" y="0"/>
            <a:ext cx="8229600" cy="1219200"/>
          </a:xfrm>
          <a:noFill/>
          <a:effectLst>
            <a:outerShdw blurRad="50800" dist="50800" dir="5400000" algn="ctr" rotWithShape="0">
              <a:srgbClr val="000000">
                <a:alpha val="4000"/>
              </a:srgbClr>
            </a:outerShdw>
          </a:effectLst>
        </p:spPr>
        <p:txBody>
          <a:bodyPr/>
          <a:lstStyle/>
          <a:p>
            <a:r>
              <a:rPr lang="en-US" dirty="0"/>
              <a:t>"Okay, Houston ... we've had a problem here."</a:t>
            </a:r>
            <a:endParaRPr lang="en-US" u="sng" dirty="0"/>
          </a:p>
        </p:txBody>
      </p:sp>
      <p:sp>
        <p:nvSpPr>
          <p:cNvPr id="13" name="TextBox 12">
            <a:extLst>
              <a:ext uri="{FF2B5EF4-FFF2-40B4-BE49-F238E27FC236}">
                <a16:creationId xmlns:a16="http://schemas.microsoft.com/office/drawing/2014/main" id="{10B7BE28-234F-0435-55A9-8585C071A03E}"/>
              </a:ext>
            </a:extLst>
          </p:cNvPr>
          <p:cNvSpPr txBox="1"/>
          <p:nvPr/>
        </p:nvSpPr>
        <p:spPr bwMode="auto">
          <a:xfrm>
            <a:off x="3292548" y="4342122"/>
            <a:ext cx="2933700" cy="1384995"/>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We have free-will to choose or not to choose God.</a:t>
            </a:r>
          </a:p>
        </p:txBody>
      </p:sp>
      <p:grpSp>
        <p:nvGrpSpPr>
          <p:cNvPr id="16" name="Group 15">
            <a:extLst>
              <a:ext uri="{FF2B5EF4-FFF2-40B4-BE49-F238E27FC236}">
                <a16:creationId xmlns:a16="http://schemas.microsoft.com/office/drawing/2014/main" id="{F18F0613-6C3E-1553-8A23-EA44FE1E1BF4}"/>
              </a:ext>
            </a:extLst>
          </p:cNvPr>
          <p:cNvGrpSpPr/>
          <p:nvPr/>
        </p:nvGrpSpPr>
        <p:grpSpPr>
          <a:xfrm>
            <a:off x="6120071" y="4553753"/>
            <a:ext cx="3591442" cy="954107"/>
            <a:chOff x="4703725" y="3599645"/>
            <a:chExt cx="3591442" cy="954107"/>
          </a:xfrm>
        </p:grpSpPr>
        <p:sp>
          <p:nvSpPr>
            <p:cNvPr id="14" name="TextBox 13">
              <a:extLst>
                <a:ext uri="{FF2B5EF4-FFF2-40B4-BE49-F238E27FC236}">
                  <a16:creationId xmlns:a16="http://schemas.microsoft.com/office/drawing/2014/main" id="{B7E79DA6-A557-566D-DC0A-3A9E23C28C02}"/>
                </a:ext>
              </a:extLst>
            </p:cNvPr>
            <p:cNvSpPr txBox="1"/>
            <p:nvPr/>
          </p:nvSpPr>
          <p:spPr bwMode="auto">
            <a:xfrm>
              <a:off x="4703725" y="3818901"/>
              <a:ext cx="657742"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sp>
          <p:nvSpPr>
            <p:cNvPr id="15" name="TextBox 14">
              <a:extLst>
                <a:ext uri="{FF2B5EF4-FFF2-40B4-BE49-F238E27FC236}">
                  <a16:creationId xmlns:a16="http://schemas.microsoft.com/office/drawing/2014/main" id="{8D411776-75AE-2FE7-988C-559644ED7794}"/>
                </a:ext>
              </a:extLst>
            </p:cNvPr>
            <p:cNvSpPr txBox="1"/>
            <p:nvPr/>
          </p:nvSpPr>
          <p:spPr bwMode="auto">
            <a:xfrm>
              <a:off x="5361467" y="3599645"/>
              <a:ext cx="2933700" cy="954107"/>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We can “unchoose” God.</a:t>
              </a:r>
            </a:p>
          </p:txBody>
        </p:sp>
      </p:grpSp>
      <p:grpSp>
        <p:nvGrpSpPr>
          <p:cNvPr id="17" name="Group 16">
            <a:extLst>
              <a:ext uri="{FF2B5EF4-FFF2-40B4-BE49-F238E27FC236}">
                <a16:creationId xmlns:a16="http://schemas.microsoft.com/office/drawing/2014/main" id="{5F6151B7-8BB3-0D68-F964-7C7C339B70CB}"/>
              </a:ext>
            </a:extLst>
          </p:cNvPr>
          <p:cNvGrpSpPr/>
          <p:nvPr/>
        </p:nvGrpSpPr>
        <p:grpSpPr>
          <a:xfrm>
            <a:off x="6096000" y="2628563"/>
            <a:ext cx="3591442" cy="954107"/>
            <a:chOff x="4703725" y="3599645"/>
            <a:chExt cx="3591442" cy="954107"/>
          </a:xfrm>
        </p:grpSpPr>
        <p:sp>
          <p:nvSpPr>
            <p:cNvPr id="18" name="TextBox 17">
              <a:extLst>
                <a:ext uri="{FF2B5EF4-FFF2-40B4-BE49-F238E27FC236}">
                  <a16:creationId xmlns:a16="http://schemas.microsoft.com/office/drawing/2014/main" id="{28280812-94D4-268D-E135-E55B236105E4}"/>
                </a:ext>
              </a:extLst>
            </p:cNvPr>
            <p:cNvSpPr txBox="1"/>
            <p:nvPr/>
          </p:nvSpPr>
          <p:spPr bwMode="auto">
            <a:xfrm>
              <a:off x="4703725" y="3818901"/>
              <a:ext cx="657742"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sp>
          <p:nvSpPr>
            <p:cNvPr id="19" name="TextBox 18">
              <a:extLst>
                <a:ext uri="{FF2B5EF4-FFF2-40B4-BE49-F238E27FC236}">
                  <a16:creationId xmlns:a16="http://schemas.microsoft.com/office/drawing/2014/main" id="{197CADBA-CFB1-65BA-85A9-51FDF96A8C62}"/>
                </a:ext>
              </a:extLst>
            </p:cNvPr>
            <p:cNvSpPr txBox="1"/>
            <p:nvPr/>
          </p:nvSpPr>
          <p:spPr bwMode="auto">
            <a:xfrm>
              <a:off x="5361467" y="3599645"/>
              <a:ext cx="2933700" cy="954107"/>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He will not “unchoose” us.</a:t>
              </a:r>
            </a:p>
          </p:txBody>
        </p:sp>
      </p:grpSp>
    </p:spTree>
    <p:extLst>
      <p:ext uri="{BB962C8B-B14F-4D97-AF65-F5344CB8AC3E}">
        <p14:creationId xmlns:p14="http://schemas.microsoft.com/office/powerpoint/2010/main" val="411572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089F-FF98-2E1D-A65E-5DB0FDE788B4}"/>
              </a:ext>
            </a:extLst>
          </p:cNvPr>
          <p:cNvSpPr>
            <a:spLocks noGrp="1"/>
          </p:cNvSpPr>
          <p:nvPr>
            <p:ph type="title"/>
          </p:nvPr>
        </p:nvSpPr>
        <p:spPr/>
        <p:txBody>
          <a:bodyPr/>
          <a:lstStyle/>
          <a:p>
            <a:r>
              <a:rPr lang="en-US" dirty="0"/>
              <a:t>Now what?</a:t>
            </a:r>
          </a:p>
        </p:txBody>
      </p:sp>
      <p:sp>
        <p:nvSpPr>
          <p:cNvPr id="3" name="Text Placeholder 2">
            <a:extLst>
              <a:ext uri="{FF2B5EF4-FFF2-40B4-BE49-F238E27FC236}">
                <a16:creationId xmlns:a16="http://schemas.microsoft.com/office/drawing/2014/main" id="{1D2E96B2-5026-4A83-865B-AF18E563D389}"/>
              </a:ext>
            </a:extLst>
          </p:cNvPr>
          <p:cNvSpPr>
            <a:spLocks noGrp="1"/>
          </p:cNvSpPr>
          <p:nvPr>
            <p:ph type="body" sz="quarter" idx="10"/>
          </p:nvPr>
        </p:nvSpPr>
        <p:spPr/>
        <p:txBody>
          <a:bodyPr/>
          <a:lstStyle/>
          <a:p>
            <a:r>
              <a:rPr lang="en-US" dirty="0"/>
              <a:t>We all agree that there are people who appear as Christians but never reach the finish line.</a:t>
            </a:r>
          </a:p>
          <a:p>
            <a:endParaRPr lang="en-US" dirty="0"/>
          </a:p>
          <a:p>
            <a:pPr marL="457200" indent="-404813"/>
            <a:r>
              <a:rPr lang="en-US" dirty="0"/>
              <a:t>Reformed theology: “They never were true Christians.”</a:t>
            </a:r>
          </a:p>
          <a:p>
            <a:endParaRPr lang="en-US" dirty="0">
              <a:sym typeface="Wingdings" panose="05000000000000000000" pitchFamily="2" charset="2"/>
            </a:endParaRPr>
          </a:p>
          <a:p>
            <a:pPr marL="457200" indent="-457200"/>
            <a:r>
              <a:rPr lang="en-US" dirty="0">
                <a:sym typeface="Wingdings" panose="05000000000000000000" pitchFamily="2" charset="2"/>
              </a:rPr>
              <a:t>Arminian theology: “They were true Christians who fell away.”</a:t>
            </a:r>
          </a:p>
          <a:p>
            <a:endParaRPr lang="en-US" dirty="0">
              <a:sym typeface="Wingdings" panose="05000000000000000000" pitchFamily="2" charset="2"/>
            </a:endParaRPr>
          </a:p>
          <a:p>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9721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089F-FF98-2E1D-A65E-5DB0FDE788B4}"/>
              </a:ext>
            </a:extLst>
          </p:cNvPr>
          <p:cNvSpPr>
            <a:spLocks noGrp="1"/>
          </p:cNvSpPr>
          <p:nvPr>
            <p:ph type="title"/>
          </p:nvPr>
        </p:nvSpPr>
        <p:spPr/>
        <p:txBody>
          <a:bodyPr/>
          <a:lstStyle/>
          <a:p>
            <a:r>
              <a:rPr lang="en-US" u="sng" dirty="0"/>
              <a:t>Now what</a:t>
            </a:r>
            <a:r>
              <a:rPr lang="en-US" dirty="0"/>
              <a:t>? What about us?</a:t>
            </a:r>
          </a:p>
        </p:txBody>
      </p:sp>
      <p:sp>
        <p:nvSpPr>
          <p:cNvPr id="3" name="Text Placeholder 2">
            <a:extLst>
              <a:ext uri="{FF2B5EF4-FFF2-40B4-BE49-F238E27FC236}">
                <a16:creationId xmlns:a16="http://schemas.microsoft.com/office/drawing/2014/main" id="{1D2E96B2-5026-4A83-865B-AF18E563D389}"/>
              </a:ext>
            </a:extLst>
          </p:cNvPr>
          <p:cNvSpPr>
            <a:spLocks noGrp="1"/>
          </p:cNvSpPr>
          <p:nvPr>
            <p:ph type="body" sz="quarter" idx="10"/>
          </p:nvPr>
        </p:nvSpPr>
        <p:spPr>
          <a:xfrm>
            <a:off x="2438400" y="533400"/>
            <a:ext cx="8229600" cy="6324600"/>
          </a:xfrm>
        </p:spPr>
        <p:txBody>
          <a:bodyPr/>
          <a:lstStyle/>
          <a:p>
            <a:r>
              <a:rPr lang="en-US" dirty="0"/>
              <a:t>Reformed theology:</a:t>
            </a:r>
          </a:p>
          <a:p>
            <a:pPr marL="914400" indent="-457200">
              <a:buFont typeface="Arial" panose="020B0604020202020204" pitchFamily="34" charset="0"/>
              <a:buChar char="•"/>
            </a:pPr>
            <a:r>
              <a:rPr lang="en-US" dirty="0"/>
              <a:t>I could be found to never have been a true Christian.</a:t>
            </a:r>
          </a:p>
          <a:p>
            <a:pPr marL="914400" indent="-457200">
              <a:buFont typeface="Arial" panose="020B0604020202020204" pitchFamily="34" charset="0"/>
              <a:buChar char="•"/>
            </a:pPr>
            <a:r>
              <a:rPr lang="en-US" dirty="0"/>
              <a:t>I know my heart. (“Prone to wander, Lord I feel it, prone to leave the God I love.”</a:t>
            </a:r>
          </a:p>
          <a:p>
            <a:r>
              <a:rPr lang="en-US" dirty="0">
                <a:sym typeface="Wingdings" panose="05000000000000000000" pitchFamily="2" charset="2"/>
              </a:rPr>
              <a:t>Arminian theology:</a:t>
            </a:r>
          </a:p>
          <a:p>
            <a:pPr marL="914400" indent="-457200">
              <a:buFont typeface="Arial" panose="020B0604020202020204" pitchFamily="34" charset="0"/>
              <a:buChar char="•"/>
            </a:pPr>
            <a:r>
              <a:rPr lang="en-US" dirty="0">
                <a:sym typeface="Wingdings" panose="05000000000000000000" pitchFamily="2" charset="2"/>
              </a:rPr>
              <a:t> You could fall away.</a:t>
            </a:r>
          </a:p>
          <a:p>
            <a:pPr marL="914400" indent="-457200">
              <a:buFont typeface="Arial" panose="020B0604020202020204" pitchFamily="34" charset="0"/>
              <a:buChar char="•"/>
            </a:pPr>
            <a:endParaRPr lang="en-US" dirty="0">
              <a:sym typeface="Wingdings" panose="05000000000000000000" pitchFamily="2" charset="2"/>
            </a:endParaRPr>
          </a:p>
          <a:p>
            <a:r>
              <a:rPr lang="en-US" dirty="0">
                <a:sym typeface="Wingdings" panose="05000000000000000000" pitchFamily="2" charset="2"/>
              </a:rPr>
              <a:t>Enough of this light-hearted banter.</a:t>
            </a:r>
          </a:p>
          <a:p>
            <a:pPr marL="914400" indent="-457200">
              <a:buFont typeface="Arial" panose="020B0604020202020204" pitchFamily="34" charset="0"/>
              <a:buChar char="•"/>
            </a:pPr>
            <a:r>
              <a:rPr lang="en-US" dirty="0">
                <a:sym typeface="Wingdings" panose="05000000000000000000" pitchFamily="2" charset="2"/>
              </a:rPr>
              <a:t>I think that I’m a Christian.</a:t>
            </a:r>
          </a:p>
          <a:p>
            <a:pPr marL="914400" indent="-457200">
              <a:buFont typeface="Arial" panose="020B0604020202020204" pitchFamily="34" charset="0"/>
              <a:buChar char="•"/>
            </a:pPr>
            <a:r>
              <a:rPr lang="en-US" dirty="0">
                <a:sym typeface="Wingdings" panose="05000000000000000000" pitchFamily="2" charset="2"/>
              </a:rPr>
              <a:t>You do too.</a:t>
            </a:r>
          </a:p>
          <a:p>
            <a:pPr marL="914400" indent="-457200">
              <a:buFont typeface="Arial" panose="020B0604020202020204" pitchFamily="34" charset="0"/>
              <a:buChar char="•"/>
            </a:pPr>
            <a:r>
              <a:rPr lang="en-US" dirty="0">
                <a:sym typeface="Wingdings" panose="05000000000000000000" pitchFamily="2" charset="2"/>
              </a:rPr>
              <a:t>Let’s go ahead and say that we will be sanctified. O.K.?</a:t>
            </a:r>
          </a:p>
          <a:p>
            <a:endParaRPr lang="en-US" dirty="0">
              <a:sym typeface="Wingdings" panose="05000000000000000000" pitchFamily="2" charset="2"/>
            </a:endParaRPr>
          </a:p>
          <a:p>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33085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D0CE-9179-8C92-EC1F-66263B3E74B1}"/>
              </a:ext>
            </a:extLst>
          </p:cNvPr>
          <p:cNvSpPr>
            <a:spLocks noGrp="1"/>
          </p:cNvSpPr>
          <p:nvPr>
            <p:ph type="title"/>
          </p:nvPr>
        </p:nvSpPr>
        <p:spPr/>
        <p:txBody>
          <a:bodyPr/>
          <a:lstStyle/>
          <a:p>
            <a:r>
              <a:rPr lang="en-US" dirty="0"/>
              <a:t>In </a:t>
            </a:r>
            <a:r>
              <a:rPr lang="en-US" u="sng" dirty="0"/>
              <a:t>what areas of my life</a:t>
            </a:r>
            <a:r>
              <a:rPr lang="en-US" dirty="0"/>
              <a:t> will I be sanctified?</a:t>
            </a:r>
          </a:p>
        </p:txBody>
      </p:sp>
      <p:sp>
        <p:nvSpPr>
          <p:cNvPr id="3" name="Text Placeholder 2">
            <a:extLst>
              <a:ext uri="{FF2B5EF4-FFF2-40B4-BE49-F238E27FC236}">
                <a16:creationId xmlns:a16="http://schemas.microsoft.com/office/drawing/2014/main" id="{304EA71B-064C-F83C-313A-5AEBFAE9392A}"/>
              </a:ext>
            </a:extLst>
          </p:cNvPr>
          <p:cNvSpPr>
            <a:spLocks noGrp="1"/>
          </p:cNvSpPr>
          <p:nvPr>
            <p:ph type="body" sz="quarter" idx="10"/>
          </p:nvPr>
        </p:nvSpPr>
        <p:spPr/>
        <p:txBody>
          <a:bodyPr/>
          <a:lstStyle/>
          <a:p>
            <a:r>
              <a:rPr lang="en-US" dirty="0"/>
              <a:t>God has both</a:t>
            </a:r>
          </a:p>
          <a:p>
            <a:pPr marL="914400" indent="-404813">
              <a:buFont typeface="Arial" panose="020B0604020202020204" pitchFamily="34" charset="0"/>
              <a:buChar char="•"/>
            </a:pPr>
            <a:r>
              <a:rPr lang="en-US" dirty="0"/>
              <a:t>incommunicable attributes and </a:t>
            </a:r>
          </a:p>
          <a:p>
            <a:pPr marL="1657350" lvl="1" indent="-404813">
              <a:buFont typeface="Arial" panose="020B0604020202020204" pitchFamily="34" charset="0"/>
              <a:buChar char="•"/>
            </a:pPr>
            <a:r>
              <a:rPr lang="en-US" dirty="0">
                <a:solidFill>
                  <a:srgbClr val="5A823C"/>
                </a:solidFill>
              </a:rPr>
              <a:t>We </a:t>
            </a:r>
            <a:r>
              <a:rPr lang="en-US" u="sng" dirty="0">
                <a:solidFill>
                  <a:srgbClr val="5A823C"/>
                </a:solidFill>
              </a:rPr>
              <a:t>will never</a:t>
            </a:r>
            <a:r>
              <a:rPr lang="en-US" dirty="0">
                <a:solidFill>
                  <a:srgbClr val="5A823C"/>
                </a:solidFill>
              </a:rPr>
              <a:t> be like God in his incommunicable attributes.</a:t>
            </a:r>
          </a:p>
          <a:p>
            <a:pPr marL="914400" indent="-404813">
              <a:buFont typeface="Arial" panose="020B0604020202020204" pitchFamily="34" charset="0"/>
              <a:buChar char="•"/>
            </a:pPr>
            <a:endParaRPr lang="en-US" dirty="0"/>
          </a:p>
          <a:p>
            <a:pPr marL="914400" indent="-404813">
              <a:buFont typeface="Arial" panose="020B0604020202020204" pitchFamily="34" charset="0"/>
              <a:buChar char="•"/>
            </a:pPr>
            <a:r>
              <a:rPr lang="en-US" dirty="0"/>
              <a:t>communicable attributes</a:t>
            </a:r>
          </a:p>
          <a:p>
            <a:pPr marL="1600200" lvl="2" indent="-457200">
              <a:buFont typeface="Arial" panose="020B0604020202020204" pitchFamily="34" charset="0"/>
              <a:buChar char="•"/>
            </a:pPr>
            <a:r>
              <a:rPr lang="en-US" sz="2800" dirty="0">
                <a:solidFill>
                  <a:srgbClr val="5A823C"/>
                </a:solidFill>
              </a:rPr>
              <a:t>We </a:t>
            </a:r>
            <a:r>
              <a:rPr lang="en-US" sz="2800" u="sng" dirty="0">
                <a:solidFill>
                  <a:srgbClr val="5A823C"/>
                </a:solidFill>
              </a:rPr>
              <a:t>will</a:t>
            </a:r>
            <a:r>
              <a:rPr lang="en-US" sz="2800" dirty="0">
                <a:solidFill>
                  <a:srgbClr val="5A823C"/>
                </a:solidFill>
              </a:rPr>
              <a:t> be more like him in his communicable attributes.</a:t>
            </a:r>
          </a:p>
        </p:txBody>
      </p:sp>
    </p:spTree>
    <p:extLst>
      <p:ext uri="{BB962C8B-B14F-4D97-AF65-F5344CB8AC3E}">
        <p14:creationId xmlns:p14="http://schemas.microsoft.com/office/powerpoint/2010/main" val="39879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4F25-9B03-2247-C9BB-4F0A8A96ED06}"/>
              </a:ext>
            </a:extLst>
          </p:cNvPr>
          <p:cNvSpPr>
            <a:spLocks noGrp="1"/>
          </p:cNvSpPr>
          <p:nvPr>
            <p:ph type="title"/>
          </p:nvPr>
        </p:nvSpPr>
        <p:spPr/>
        <p:txBody>
          <a:bodyPr/>
          <a:lstStyle/>
          <a:p>
            <a:r>
              <a:rPr lang="en-US" sz="3600" u="sng" dirty="0"/>
              <a:t>How</a:t>
            </a:r>
            <a:r>
              <a:rPr lang="en-US" sz="3600" dirty="0"/>
              <a:t> are Christians sanctified?</a:t>
            </a:r>
          </a:p>
        </p:txBody>
      </p:sp>
      <p:sp>
        <p:nvSpPr>
          <p:cNvPr id="3" name="Text Placeholder 2">
            <a:extLst>
              <a:ext uri="{FF2B5EF4-FFF2-40B4-BE49-F238E27FC236}">
                <a16:creationId xmlns:a16="http://schemas.microsoft.com/office/drawing/2014/main" id="{2AD1759D-1C63-0443-E23D-2D339973257A}"/>
              </a:ext>
            </a:extLst>
          </p:cNvPr>
          <p:cNvSpPr>
            <a:spLocks noGrp="1"/>
          </p:cNvSpPr>
          <p:nvPr>
            <p:ph type="body" sz="quarter" idx="10"/>
          </p:nvPr>
        </p:nvSpPr>
        <p:spPr/>
        <p:txBody>
          <a:bodyPr/>
          <a:lstStyle/>
          <a:p>
            <a:r>
              <a:rPr lang="en-US" dirty="0"/>
              <a:t>Sanctification is 100% our responsibility.</a:t>
            </a:r>
          </a:p>
          <a:p>
            <a:endParaRPr lang="en-US" dirty="0"/>
          </a:p>
          <a:p>
            <a:r>
              <a:rPr lang="en-US" dirty="0"/>
              <a:t>This has been emphasized in the current series.</a:t>
            </a:r>
          </a:p>
          <a:p>
            <a:endParaRPr lang="en-US" dirty="0"/>
          </a:p>
          <a:p>
            <a:r>
              <a:rPr lang="en-US" dirty="0"/>
              <a:t>We are sanctified through:</a:t>
            </a:r>
          </a:p>
          <a:p>
            <a:pPr marL="457200" indent="-457200">
              <a:buFont typeface="Arial" panose="020B0604020202020204" pitchFamily="34" charset="0"/>
              <a:buChar char="•"/>
            </a:pPr>
            <a:r>
              <a:rPr lang="en-US" dirty="0"/>
              <a:t>Scripture</a:t>
            </a:r>
          </a:p>
          <a:p>
            <a:pPr marL="457200" indent="-457200">
              <a:buFont typeface="Arial" panose="020B0604020202020204" pitchFamily="34" charset="0"/>
              <a:buChar char="•"/>
            </a:pPr>
            <a:r>
              <a:rPr lang="en-US" dirty="0"/>
              <a:t>Prayer</a:t>
            </a:r>
          </a:p>
          <a:p>
            <a:pPr marL="457200" indent="-457200">
              <a:buFont typeface="Arial" panose="020B0604020202020204" pitchFamily="34" charset="0"/>
              <a:buChar char="•"/>
            </a:pPr>
            <a:r>
              <a:rPr lang="en-US" dirty="0"/>
              <a:t>The Church Community</a:t>
            </a:r>
          </a:p>
          <a:p>
            <a:pPr marL="457200" indent="-457200">
              <a:buFont typeface="Arial" panose="020B0604020202020204" pitchFamily="34" charset="0"/>
              <a:buChar char="•"/>
            </a:pPr>
            <a:r>
              <a:rPr lang="en-US" dirty="0"/>
              <a:t>The Church Institution</a:t>
            </a:r>
          </a:p>
          <a:p>
            <a:pPr marL="457200" indent="-457200">
              <a:buFont typeface="Arial" panose="020B0604020202020204" pitchFamily="34" charset="0"/>
              <a:buChar char="•"/>
            </a:pPr>
            <a:r>
              <a:rPr lang="en-US" dirty="0"/>
              <a:t>Confession</a:t>
            </a:r>
          </a:p>
          <a:p>
            <a:pPr marL="457200" indent="-457200">
              <a:buFont typeface="Arial" panose="020B0604020202020204" pitchFamily="34" charset="0"/>
              <a:buChar char="•"/>
            </a:pPr>
            <a:r>
              <a:rPr lang="en-US" dirty="0"/>
              <a:t>Marriage and Family</a:t>
            </a:r>
          </a:p>
          <a:p>
            <a:pPr marL="457200" indent="-457200">
              <a:buFont typeface="Arial" panose="020B0604020202020204" pitchFamily="34" charset="0"/>
              <a:buChar char="•"/>
            </a:pPr>
            <a:r>
              <a:rPr lang="en-US" dirty="0"/>
              <a:t>Trials, Temptation, &amp; Suffering</a:t>
            </a:r>
          </a:p>
        </p:txBody>
      </p:sp>
    </p:spTree>
    <p:extLst>
      <p:ext uri="{BB962C8B-B14F-4D97-AF65-F5344CB8AC3E}">
        <p14:creationId xmlns:p14="http://schemas.microsoft.com/office/powerpoint/2010/main" val="27179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4F25-9B03-2247-C9BB-4F0A8A96ED06}"/>
              </a:ext>
            </a:extLst>
          </p:cNvPr>
          <p:cNvSpPr>
            <a:spLocks noGrp="1"/>
          </p:cNvSpPr>
          <p:nvPr>
            <p:ph type="title"/>
          </p:nvPr>
        </p:nvSpPr>
        <p:spPr/>
        <p:txBody>
          <a:bodyPr/>
          <a:lstStyle/>
          <a:p>
            <a:r>
              <a:rPr lang="en-US" sz="3600" u="sng" dirty="0"/>
              <a:t>How</a:t>
            </a:r>
            <a:r>
              <a:rPr lang="en-US" sz="3600" dirty="0"/>
              <a:t> are Christians Sanctified?</a:t>
            </a:r>
          </a:p>
        </p:txBody>
      </p:sp>
      <p:sp>
        <p:nvSpPr>
          <p:cNvPr id="3" name="Text Placeholder 2">
            <a:extLst>
              <a:ext uri="{FF2B5EF4-FFF2-40B4-BE49-F238E27FC236}">
                <a16:creationId xmlns:a16="http://schemas.microsoft.com/office/drawing/2014/main" id="{2AD1759D-1C63-0443-E23D-2D339973257A}"/>
              </a:ext>
            </a:extLst>
          </p:cNvPr>
          <p:cNvSpPr>
            <a:spLocks noGrp="1"/>
          </p:cNvSpPr>
          <p:nvPr>
            <p:ph type="body" sz="quarter" idx="10"/>
          </p:nvPr>
        </p:nvSpPr>
        <p:spPr/>
        <p:txBody>
          <a:bodyPr/>
          <a:lstStyle/>
          <a:p>
            <a:r>
              <a:rPr lang="en-US" dirty="0"/>
              <a:t>Sanctification is 100% our responsibility…</a:t>
            </a:r>
          </a:p>
          <a:p>
            <a:r>
              <a:rPr lang="en-US" dirty="0"/>
              <a:t>… and 100% God’s work </a:t>
            </a:r>
            <a:r>
              <a:rPr lang="en-US" u="sng" dirty="0"/>
              <a:t>through the Holy Spirit</a:t>
            </a:r>
            <a:r>
              <a:rPr lang="en-US" dirty="0"/>
              <a:t>.</a:t>
            </a:r>
          </a:p>
          <a:p>
            <a:endParaRPr lang="en-US" dirty="0"/>
          </a:p>
          <a:p>
            <a:r>
              <a:rPr lang="en-US" dirty="0"/>
              <a:t>Phil 1:6 And I am sure of this, that </a:t>
            </a:r>
            <a:r>
              <a:rPr lang="en-US" u="sng" dirty="0"/>
              <a:t>he</a:t>
            </a:r>
            <a:r>
              <a:rPr lang="en-US" dirty="0"/>
              <a:t> who began a good work in you </a:t>
            </a:r>
            <a:r>
              <a:rPr lang="en-US" u="sng" dirty="0"/>
              <a:t>will bring it to completion </a:t>
            </a:r>
            <a:r>
              <a:rPr lang="en-US" dirty="0"/>
              <a:t>at the day of Jesus Christ.</a:t>
            </a:r>
          </a:p>
          <a:p>
            <a:endParaRPr lang="en-US" dirty="0"/>
          </a:p>
          <a:p>
            <a:endParaRPr lang="en-US" dirty="0"/>
          </a:p>
        </p:txBody>
      </p:sp>
    </p:spTree>
    <p:extLst>
      <p:ext uri="{BB962C8B-B14F-4D97-AF65-F5344CB8AC3E}">
        <p14:creationId xmlns:p14="http://schemas.microsoft.com/office/powerpoint/2010/main" val="17082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1E6-5C76-FFE0-7BBF-60AE8E53D47E}"/>
              </a:ext>
            </a:extLst>
          </p:cNvPr>
          <p:cNvSpPr>
            <a:spLocks noGrp="1"/>
          </p:cNvSpPr>
          <p:nvPr>
            <p:ph type="title"/>
          </p:nvPr>
        </p:nvSpPr>
        <p:spPr/>
        <p:txBody>
          <a:bodyPr/>
          <a:lstStyle/>
          <a:p>
            <a:r>
              <a:rPr lang="en-US" u="sng" dirty="0"/>
              <a:t>How</a:t>
            </a:r>
            <a:r>
              <a:rPr lang="en-US" dirty="0"/>
              <a:t> Are Christians Sanctified?</a:t>
            </a:r>
          </a:p>
        </p:txBody>
      </p:sp>
      <p:sp>
        <p:nvSpPr>
          <p:cNvPr id="3" name="Text Placeholder 2">
            <a:extLst>
              <a:ext uri="{FF2B5EF4-FFF2-40B4-BE49-F238E27FC236}">
                <a16:creationId xmlns:a16="http://schemas.microsoft.com/office/drawing/2014/main" id="{14532875-D3A7-AB34-9A40-BC01ACA7D2C5}"/>
              </a:ext>
            </a:extLst>
          </p:cNvPr>
          <p:cNvSpPr>
            <a:spLocks noGrp="1"/>
          </p:cNvSpPr>
          <p:nvPr>
            <p:ph type="body" sz="quarter" idx="10"/>
          </p:nvPr>
        </p:nvSpPr>
        <p:spPr/>
        <p:txBody>
          <a:bodyPr/>
          <a:lstStyle/>
          <a:p>
            <a:r>
              <a:rPr lang="en-US" dirty="0"/>
              <a:t>Conviction by the Holy Spirit</a:t>
            </a:r>
          </a:p>
          <a:p>
            <a:endParaRPr lang="en-US" dirty="0"/>
          </a:p>
          <a:p>
            <a:r>
              <a:rPr lang="en-US" dirty="0"/>
              <a:t>1 Timothy 1:15 “It is a trustworthy statement, deserving full acceptance, that Christ Jesus came into the world to save sinners, </a:t>
            </a:r>
            <a:r>
              <a:rPr lang="en-US" u="sng" dirty="0"/>
              <a:t>among whom I am foremost of all</a:t>
            </a:r>
            <a:r>
              <a:rPr lang="en-US" dirty="0"/>
              <a:t>.”</a:t>
            </a:r>
          </a:p>
          <a:p>
            <a:endParaRPr lang="en-US" dirty="0"/>
          </a:p>
          <a:p>
            <a:r>
              <a:rPr lang="en-US" dirty="0"/>
              <a:t>Ted </a:t>
            </a:r>
            <a:r>
              <a:rPr lang="en-US" dirty="0" err="1"/>
              <a:t>Rapone</a:t>
            </a:r>
            <a:r>
              <a:rPr lang="en-US" dirty="0"/>
              <a:t>, “I am the greatest of sinners. As you get closer to the light, it shines more into the cracks and crevices.”</a:t>
            </a:r>
          </a:p>
          <a:p>
            <a:endParaRPr lang="en-US" dirty="0"/>
          </a:p>
          <a:p>
            <a:r>
              <a:rPr lang="en-US" dirty="0"/>
              <a:t>I’ll challenge Ted for that title.</a:t>
            </a:r>
          </a:p>
          <a:p>
            <a:br>
              <a:rPr lang="en-US" dirty="0"/>
            </a:br>
            <a:endParaRPr lang="en-US" dirty="0"/>
          </a:p>
        </p:txBody>
      </p:sp>
    </p:spTree>
    <p:extLst>
      <p:ext uri="{BB962C8B-B14F-4D97-AF65-F5344CB8AC3E}">
        <p14:creationId xmlns:p14="http://schemas.microsoft.com/office/powerpoint/2010/main" val="15812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4F25-9B03-2247-C9BB-4F0A8A96ED06}"/>
              </a:ext>
            </a:extLst>
          </p:cNvPr>
          <p:cNvSpPr>
            <a:spLocks noGrp="1"/>
          </p:cNvSpPr>
          <p:nvPr>
            <p:ph type="title"/>
          </p:nvPr>
        </p:nvSpPr>
        <p:spPr/>
        <p:txBody>
          <a:bodyPr/>
          <a:lstStyle/>
          <a:p>
            <a:r>
              <a:rPr lang="en-US" u="sng" dirty="0"/>
              <a:t>How</a:t>
            </a:r>
            <a:r>
              <a:rPr lang="en-US" dirty="0"/>
              <a:t> Are Christians Sanctified?</a:t>
            </a:r>
          </a:p>
        </p:txBody>
      </p:sp>
      <p:sp>
        <p:nvSpPr>
          <p:cNvPr id="3" name="Text Placeholder 2">
            <a:extLst>
              <a:ext uri="{FF2B5EF4-FFF2-40B4-BE49-F238E27FC236}">
                <a16:creationId xmlns:a16="http://schemas.microsoft.com/office/drawing/2014/main" id="{2AD1759D-1C63-0443-E23D-2D339973257A}"/>
              </a:ext>
            </a:extLst>
          </p:cNvPr>
          <p:cNvSpPr>
            <a:spLocks noGrp="1"/>
          </p:cNvSpPr>
          <p:nvPr>
            <p:ph type="body" sz="quarter" idx="10"/>
          </p:nvPr>
        </p:nvSpPr>
        <p:spPr/>
        <p:txBody>
          <a:bodyPr/>
          <a:lstStyle/>
          <a:p>
            <a:r>
              <a:rPr lang="en-US" dirty="0"/>
              <a:t>Sanctification is 100% our responsibility…</a:t>
            </a:r>
          </a:p>
          <a:p>
            <a:r>
              <a:rPr lang="en-US" dirty="0"/>
              <a:t>… and 100% God’s work through the Holy Spirit.</a:t>
            </a:r>
            <a:br>
              <a:rPr lang="en-US" dirty="0"/>
            </a:br>
            <a:br>
              <a:rPr lang="en-US" dirty="0"/>
            </a:br>
            <a:r>
              <a:rPr lang="en-US" dirty="0"/>
              <a:t>Both are involved</a:t>
            </a:r>
          </a:p>
          <a:p>
            <a:endParaRPr lang="en-US" dirty="0"/>
          </a:p>
          <a:p>
            <a:r>
              <a:rPr lang="en-US" dirty="0"/>
              <a:t>Philippians 2:12-13 Therefore, my beloved, as you have always obeyed, so now, not only as in my presence but much more in my absence, </a:t>
            </a:r>
            <a:r>
              <a:rPr lang="en-US" u="sng" dirty="0"/>
              <a:t>work out your own salvation</a:t>
            </a:r>
            <a:r>
              <a:rPr lang="en-US" dirty="0"/>
              <a:t> with fear and trembling, </a:t>
            </a:r>
            <a:r>
              <a:rPr lang="en-US" baseline="30000" dirty="0"/>
              <a:t>13</a:t>
            </a:r>
            <a:r>
              <a:rPr lang="en-US" dirty="0"/>
              <a:t> </a:t>
            </a:r>
            <a:r>
              <a:rPr lang="en-US" u="sng" dirty="0"/>
              <a:t>for it is God who works in you, both to will and to work for his good pleasure</a:t>
            </a:r>
            <a:r>
              <a:rPr lang="en-US" dirty="0"/>
              <a:t>. </a:t>
            </a:r>
          </a:p>
        </p:txBody>
      </p:sp>
    </p:spTree>
    <p:extLst>
      <p:ext uri="{BB962C8B-B14F-4D97-AF65-F5344CB8AC3E}">
        <p14:creationId xmlns:p14="http://schemas.microsoft.com/office/powerpoint/2010/main" val="13769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A90F-3BD6-99FD-4234-3FC44D1F39F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02DC1B1-7FB4-026F-DE91-21D95D87221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4091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18B0-78BC-53FE-268F-22F03FE36AAB}"/>
              </a:ext>
            </a:extLst>
          </p:cNvPr>
          <p:cNvSpPr>
            <a:spLocks noGrp="1"/>
          </p:cNvSpPr>
          <p:nvPr>
            <p:ph type="ctrTitle"/>
          </p:nvPr>
        </p:nvSpPr>
        <p:spPr/>
        <p:txBody>
          <a:bodyPr/>
          <a:lstStyle/>
          <a:p>
            <a:r>
              <a:rPr lang="en-US" dirty="0"/>
              <a:t>Will I reach </a:t>
            </a:r>
            <a:r>
              <a:rPr lang="en-US" u="sng" dirty="0"/>
              <a:t>complete sanctification in this life</a:t>
            </a:r>
            <a:r>
              <a:rPr lang="en-US" dirty="0"/>
              <a:t>?</a:t>
            </a:r>
          </a:p>
        </p:txBody>
      </p:sp>
      <p:pic>
        <p:nvPicPr>
          <p:cNvPr id="5" name="Picture 4">
            <a:extLst>
              <a:ext uri="{FF2B5EF4-FFF2-40B4-BE49-F238E27FC236}">
                <a16:creationId xmlns:a16="http://schemas.microsoft.com/office/drawing/2014/main" id="{B7004236-D315-EAF4-1D2A-1AE65F7C9F56}"/>
              </a:ext>
            </a:extLst>
          </p:cNvPr>
          <p:cNvPicPr>
            <a:picLocks noChangeAspect="1"/>
          </p:cNvPicPr>
          <p:nvPr/>
        </p:nvPicPr>
        <p:blipFill>
          <a:blip r:embed="rId2"/>
          <a:stretch>
            <a:fillRect/>
          </a:stretch>
        </p:blipFill>
        <p:spPr>
          <a:xfrm>
            <a:off x="1520456" y="-7089"/>
            <a:ext cx="9147544" cy="6858000"/>
          </a:xfrm>
          <a:prstGeom prst="rect">
            <a:avLst/>
          </a:prstGeom>
        </p:spPr>
      </p:pic>
    </p:spTree>
    <p:extLst>
      <p:ext uri="{BB962C8B-B14F-4D97-AF65-F5344CB8AC3E}">
        <p14:creationId xmlns:p14="http://schemas.microsoft.com/office/powerpoint/2010/main" val="3491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A387-AB07-EE25-C202-10158A45C3AD}"/>
              </a:ext>
            </a:extLst>
          </p:cNvPr>
          <p:cNvSpPr>
            <a:spLocks noGrp="1"/>
          </p:cNvSpPr>
          <p:nvPr>
            <p:ph type="title"/>
          </p:nvPr>
        </p:nvSpPr>
        <p:spPr>
          <a:xfrm>
            <a:off x="2438400" y="0"/>
            <a:ext cx="8229600" cy="1143000"/>
          </a:xfrm>
        </p:spPr>
        <p:txBody>
          <a:bodyPr/>
          <a:lstStyle/>
          <a:p>
            <a:r>
              <a:rPr lang="en-US" dirty="0"/>
              <a:t>Will I reach </a:t>
            </a:r>
            <a:r>
              <a:rPr lang="en-US" u="sng" dirty="0"/>
              <a:t>complete sanctification in this life</a:t>
            </a:r>
            <a:r>
              <a:rPr lang="en-US" dirty="0"/>
              <a:t>?</a:t>
            </a:r>
          </a:p>
        </p:txBody>
      </p:sp>
      <p:sp>
        <p:nvSpPr>
          <p:cNvPr id="3" name="Text Placeholder 2">
            <a:extLst>
              <a:ext uri="{FF2B5EF4-FFF2-40B4-BE49-F238E27FC236}">
                <a16:creationId xmlns:a16="http://schemas.microsoft.com/office/drawing/2014/main" id="{A58C0882-4204-7DA3-391E-93AE740C7B56}"/>
              </a:ext>
            </a:extLst>
          </p:cNvPr>
          <p:cNvSpPr>
            <a:spLocks noGrp="1"/>
          </p:cNvSpPr>
          <p:nvPr>
            <p:ph type="body" sz="quarter" idx="10"/>
          </p:nvPr>
        </p:nvSpPr>
        <p:spPr>
          <a:xfrm>
            <a:off x="2438400" y="1143000"/>
            <a:ext cx="8229600" cy="5715000"/>
          </a:xfrm>
        </p:spPr>
        <p:txBody>
          <a:bodyPr/>
          <a:lstStyle/>
          <a:p>
            <a:r>
              <a:rPr lang="en-US" dirty="0"/>
              <a:t>Knoxville</a:t>
            </a:r>
          </a:p>
          <a:p>
            <a:endParaRPr lang="en-US" dirty="0"/>
          </a:p>
          <a:p>
            <a:pPr algn="ctr"/>
            <a:r>
              <a:rPr lang="en-US" b="1" dirty="0"/>
              <a:t>The Christian </a:t>
            </a:r>
            <a:r>
              <a:rPr lang="en-US" b="1" u="sng" dirty="0"/>
              <a:t>will not</a:t>
            </a:r>
            <a:r>
              <a:rPr lang="en-US" b="1" dirty="0"/>
              <a:t> be </a:t>
            </a:r>
            <a:r>
              <a:rPr lang="en-US" b="1" u="sng" dirty="0"/>
              <a:t>completely</a:t>
            </a:r>
            <a:r>
              <a:rPr lang="en-US" b="1" dirty="0"/>
              <a:t> sanctified in this life.</a:t>
            </a:r>
          </a:p>
          <a:p>
            <a:pPr algn="ctr"/>
            <a:endParaRPr lang="en-US" dirty="0"/>
          </a:p>
          <a:p>
            <a:r>
              <a:rPr lang="en-US" dirty="0"/>
              <a:t>“The biggest roadblock to sanctification is the idea that we’ve already arrived our satisfaction that we are happy with where we’re at.” D. Laub</a:t>
            </a:r>
          </a:p>
          <a:p>
            <a:pPr algn="ctr"/>
            <a:br>
              <a:rPr lang="en-US" dirty="0"/>
            </a:br>
            <a:r>
              <a:rPr lang="en-US" b="1" dirty="0"/>
              <a:t>However, the Christian </a:t>
            </a:r>
            <a:r>
              <a:rPr lang="en-US" b="1" u="sng" dirty="0"/>
              <a:t>will</a:t>
            </a:r>
            <a:r>
              <a:rPr lang="en-US" b="1" dirty="0"/>
              <a:t> become </a:t>
            </a:r>
            <a:r>
              <a:rPr lang="en-US" b="1" u="sng" dirty="0"/>
              <a:t>significantly more</a:t>
            </a:r>
            <a:r>
              <a:rPr lang="en-US" b="1" dirty="0"/>
              <a:t> like Jesus.</a:t>
            </a:r>
          </a:p>
        </p:txBody>
      </p:sp>
    </p:spTree>
    <p:extLst>
      <p:ext uri="{BB962C8B-B14F-4D97-AF65-F5344CB8AC3E}">
        <p14:creationId xmlns:p14="http://schemas.microsoft.com/office/powerpoint/2010/main" val="5246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AC1F1-E822-E52F-4F6A-5CCBF988A032}"/>
              </a:ext>
            </a:extLst>
          </p:cNvPr>
          <p:cNvSpPr>
            <a:spLocks noGrp="1"/>
          </p:cNvSpPr>
          <p:nvPr>
            <p:ph type="title"/>
          </p:nvPr>
        </p:nvSpPr>
        <p:spPr/>
        <p:txBody>
          <a:bodyPr/>
          <a:lstStyle/>
          <a:p>
            <a:r>
              <a:rPr lang="en-US" dirty="0"/>
              <a:t>Stand to Reason</a:t>
            </a:r>
            <a:br>
              <a:rPr lang="en-US" dirty="0"/>
            </a:br>
            <a:endParaRPr lang="en-US" dirty="0"/>
          </a:p>
        </p:txBody>
      </p:sp>
      <p:sp>
        <p:nvSpPr>
          <p:cNvPr id="3" name="Text Placeholder 2">
            <a:extLst>
              <a:ext uri="{FF2B5EF4-FFF2-40B4-BE49-F238E27FC236}">
                <a16:creationId xmlns:a16="http://schemas.microsoft.com/office/drawing/2014/main" id="{245FD055-6E76-B89E-35E9-54F2AE0701A6}"/>
              </a:ext>
            </a:extLst>
          </p:cNvPr>
          <p:cNvSpPr>
            <a:spLocks noGrp="1"/>
          </p:cNvSpPr>
          <p:nvPr>
            <p:ph type="body" sz="quarter" idx="10"/>
          </p:nvPr>
        </p:nvSpPr>
        <p:spPr/>
        <p:txBody>
          <a:bodyPr/>
          <a:lstStyle/>
          <a:p>
            <a:r>
              <a:rPr lang="en-US" dirty="0"/>
              <a:t>“Waiting biblically means deliberately humbling ourselves before God and being patient for his timing. It also means choosing sanctification, because </a:t>
            </a:r>
            <a:r>
              <a:rPr lang="en-US" u="sng" dirty="0"/>
              <a:t>it’s often in waiting for God’s answer and deliverance that we actually grow in character, grow to be more like Jesus.</a:t>
            </a:r>
            <a:r>
              <a:rPr lang="en-US" dirty="0"/>
              <a:t> God is committed to making us the people he wants us to be, and we can choose to be patient for his process of transformation. Waiting on the Lord means not giving up and trusting his good purposes in His time.”</a:t>
            </a:r>
          </a:p>
          <a:p>
            <a:r>
              <a:rPr lang="en-US" dirty="0"/>
              <a:t>— Melinda Penner (1959 – 2003)</a:t>
            </a:r>
          </a:p>
        </p:txBody>
      </p:sp>
    </p:spTree>
    <p:extLst>
      <p:ext uri="{BB962C8B-B14F-4D97-AF65-F5344CB8AC3E}">
        <p14:creationId xmlns:p14="http://schemas.microsoft.com/office/powerpoint/2010/main" val="338335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7A311-0900-136C-C30F-2FC10FBD5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69" b="7217"/>
          <a:stretch/>
        </p:blipFill>
        <p:spPr>
          <a:xfrm>
            <a:off x="2095500" y="0"/>
            <a:ext cx="8001000" cy="6858000"/>
          </a:xfrm>
          <a:prstGeom prst="rect">
            <a:avLst/>
          </a:prstGeom>
          <a:solidFill>
            <a:schemeClr val="bg1"/>
          </a:solidFill>
        </p:spPr>
      </p:pic>
    </p:spTree>
    <p:extLst>
      <p:ext uri="{BB962C8B-B14F-4D97-AF65-F5344CB8AC3E}">
        <p14:creationId xmlns:p14="http://schemas.microsoft.com/office/powerpoint/2010/main" val="3728399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A387-AB07-EE25-C202-10158A45C3AD}"/>
              </a:ext>
            </a:extLst>
          </p:cNvPr>
          <p:cNvSpPr>
            <a:spLocks noGrp="1"/>
          </p:cNvSpPr>
          <p:nvPr>
            <p:ph type="title"/>
          </p:nvPr>
        </p:nvSpPr>
        <p:spPr/>
        <p:txBody>
          <a:bodyPr/>
          <a:lstStyle/>
          <a:p>
            <a:r>
              <a:rPr lang="en-US" dirty="0"/>
              <a:t>What does sanctification look like?</a:t>
            </a:r>
          </a:p>
        </p:txBody>
      </p:sp>
      <p:sp>
        <p:nvSpPr>
          <p:cNvPr id="3" name="Text Placeholder 2">
            <a:extLst>
              <a:ext uri="{FF2B5EF4-FFF2-40B4-BE49-F238E27FC236}">
                <a16:creationId xmlns:a16="http://schemas.microsoft.com/office/drawing/2014/main" id="{A58C0882-4204-7DA3-391E-93AE740C7B56}"/>
              </a:ext>
            </a:extLst>
          </p:cNvPr>
          <p:cNvSpPr>
            <a:spLocks noGrp="1"/>
          </p:cNvSpPr>
          <p:nvPr>
            <p:ph type="body" sz="quarter" idx="10"/>
          </p:nvPr>
        </p:nvSpPr>
        <p:spPr>
          <a:xfrm>
            <a:off x="2438400" y="533400"/>
            <a:ext cx="8229600" cy="6324600"/>
          </a:xfrm>
        </p:spPr>
        <p:txBody>
          <a:bodyPr/>
          <a:lstStyle/>
          <a:p>
            <a:r>
              <a:rPr lang="en-US" dirty="0"/>
              <a:t>With apologies to the Beach Boys, “Oh wouldn’t it be nice?”</a:t>
            </a:r>
          </a:p>
        </p:txBody>
      </p:sp>
      <p:cxnSp>
        <p:nvCxnSpPr>
          <p:cNvPr id="28" name="Straight Arrow Connector 27">
            <a:extLst>
              <a:ext uri="{FF2B5EF4-FFF2-40B4-BE49-F238E27FC236}">
                <a16:creationId xmlns:a16="http://schemas.microsoft.com/office/drawing/2014/main" id="{D5A985C8-AB69-14CA-128C-989E2114EB20}"/>
              </a:ext>
            </a:extLst>
          </p:cNvPr>
          <p:cNvCxnSpPr/>
          <p:nvPr/>
        </p:nvCxnSpPr>
        <p:spPr>
          <a:xfrm flipV="1">
            <a:off x="4267200" y="1676400"/>
            <a:ext cx="533400" cy="403860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9DFBA93-B831-F27C-CDA9-DB2BAA2D8778}"/>
              </a:ext>
            </a:extLst>
          </p:cNvPr>
          <p:cNvGrpSpPr/>
          <p:nvPr/>
        </p:nvGrpSpPr>
        <p:grpSpPr>
          <a:xfrm>
            <a:off x="3210580" y="1573620"/>
            <a:ext cx="6770794" cy="5189935"/>
            <a:chOff x="1686580" y="1573619"/>
            <a:chExt cx="6770794" cy="5189935"/>
          </a:xfrm>
        </p:grpSpPr>
        <p:grpSp>
          <p:nvGrpSpPr>
            <p:cNvPr id="26" name="Group 25">
              <a:extLst>
                <a:ext uri="{FF2B5EF4-FFF2-40B4-BE49-F238E27FC236}">
                  <a16:creationId xmlns:a16="http://schemas.microsoft.com/office/drawing/2014/main" id="{854E2506-C6B5-AC08-C2A8-D3E9F4CD3016}"/>
                </a:ext>
              </a:extLst>
            </p:cNvPr>
            <p:cNvGrpSpPr/>
            <p:nvPr/>
          </p:nvGrpSpPr>
          <p:grpSpPr>
            <a:xfrm>
              <a:off x="2209800" y="1573619"/>
              <a:ext cx="6247574" cy="5189935"/>
              <a:chOff x="2209800" y="1573619"/>
              <a:chExt cx="6247574" cy="5189935"/>
            </a:xfrm>
          </p:grpSpPr>
          <p:cxnSp>
            <p:nvCxnSpPr>
              <p:cNvPr id="5" name="Straight Connector 4">
                <a:extLst>
                  <a:ext uri="{FF2B5EF4-FFF2-40B4-BE49-F238E27FC236}">
                    <a16:creationId xmlns:a16="http://schemas.microsoft.com/office/drawing/2014/main" id="{38DBBA7D-8A77-2741-8848-DB513619BB73}"/>
                  </a:ext>
                </a:extLst>
              </p:cNvPr>
              <p:cNvCxnSpPr>
                <a:cxnSpLocks/>
              </p:cNvCxnSpPr>
              <p:nvPr/>
            </p:nvCxnSpPr>
            <p:spPr>
              <a:xfrm>
                <a:off x="2286000" y="1573619"/>
                <a:ext cx="0" cy="4141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E6787B-9A52-A0A4-583A-0ECB9A680A0D}"/>
                  </a:ext>
                </a:extLst>
              </p:cNvPr>
              <p:cNvCxnSpPr>
                <a:cxnSpLocks/>
              </p:cNvCxnSpPr>
              <p:nvPr/>
            </p:nvCxnSpPr>
            <p:spPr>
              <a:xfrm flipH="1">
                <a:off x="2286000" y="5715000"/>
                <a:ext cx="594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4A7281-2B07-C57D-0A32-049F9E080F99}"/>
                  </a:ext>
                </a:extLst>
              </p:cNvPr>
              <p:cNvSpPr txBox="1"/>
              <p:nvPr/>
            </p:nvSpPr>
            <p:spPr bwMode="auto">
              <a:xfrm>
                <a:off x="2209800" y="5809446"/>
                <a:ext cx="1484702" cy="954107"/>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Spiritual</a:t>
                </a:r>
              </a:p>
              <a:p>
                <a:pPr fontAlgn="base">
                  <a:spcBef>
                    <a:spcPct val="0"/>
                  </a:spcBef>
                  <a:spcAft>
                    <a:spcPct val="0"/>
                  </a:spcAft>
                </a:pPr>
                <a:r>
                  <a:rPr lang="en-US" sz="2800" dirty="0">
                    <a:solidFill>
                      <a:srgbClr val="40302B"/>
                    </a:solidFill>
                    <a:latin typeface="Arial" charset="0"/>
                  </a:rPr>
                  <a:t>birth</a:t>
                </a:r>
              </a:p>
            </p:txBody>
          </p:sp>
          <p:sp>
            <p:nvSpPr>
              <p:cNvPr id="13" name="TextBox 12">
                <a:extLst>
                  <a:ext uri="{FF2B5EF4-FFF2-40B4-BE49-F238E27FC236}">
                    <a16:creationId xmlns:a16="http://schemas.microsoft.com/office/drawing/2014/main" id="{89746068-13B2-6100-BEEE-055AE4E72EF6}"/>
                  </a:ext>
                </a:extLst>
              </p:cNvPr>
              <p:cNvSpPr txBox="1"/>
              <p:nvPr/>
            </p:nvSpPr>
            <p:spPr bwMode="auto">
              <a:xfrm>
                <a:off x="6934200" y="5809447"/>
                <a:ext cx="1523174" cy="954107"/>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Physical</a:t>
                </a:r>
              </a:p>
              <a:p>
                <a:pPr fontAlgn="base">
                  <a:spcBef>
                    <a:spcPct val="0"/>
                  </a:spcBef>
                  <a:spcAft>
                    <a:spcPct val="0"/>
                  </a:spcAft>
                </a:pPr>
                <a:r>
                  <a:rPr lang="en-US" sz="2800" dirty="0">
                    <a:solidFill>
                      <a:srgbClr val="40302B"/>
                    </a:solidFill>
                    <a:latin typeface="Arial" charset="0"/>
                  </a:rPr>
                  <a:t>death</a:t>
                </a:r>
              </a:p>
            </p:txBody>
          </p:sp>
          <p:cxnSp>
            <p:nvCxnSpPr>
              <p:cNvPr id="19" name="Straight Connector 18">
                <a:extLst>
                  <a:ext uri="{FF2B5EF4-FFF2-40B4-BE49-F238E27FC236}">
                    <a16:creationId xmlns:a16="http://schemas.microsoft.com/office/drawing/2014/main" id="{75F206A7-6A9D-AA1F-3B64-E5D2A3B03254}"/>
                  </a:ext>
                </a:extLst>
              </p:cNvPr>
              <p:cNvCxnSpPr>
                <a:cxnSpLocks/>
              </p:cNvCxnSpPr>
              <p:nvPr/>
            </p:nvCxnSpPr>
            <p:spPr>
              <a:xfrm>
                <a:off x="2743200" y="5715000"/>
                <a:ext cx="0" cy="168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021C65-E382-22DF-F665-EA66CF6B5962}"/>
                  </a:ext>
                </a:extLst>
              </p:cNvPr>
              <p:cNvCxnSpPr>
                <a:cxnSpLocks/>
              </p:cNvCxnSpPr>
              <p:nvPr/>
            </p:nvCxnSpPr>
            <p:spPr>
              <a:xfrm flipH="1">
                <a:off x="7695785" y="5702858"/>
                <a:ext cx="1" cy="168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A2B2087-BFD7-95C8-D767-29327C407DB3}"/>
                </a:ext>
              </a:extLst>
            </p:cNvPr>
            <p:cNvSpPr txBox="1"/>
            <p:nvPr/>
          </p:nvSpPr>
          <p:spPr bwMode="auto">
            <a:xfrm rot="16200000">
              <a:off x="106981" y="3363727"/>
              <a:ext cx="3682418" cy="523220"/>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Level of Sanctification</a:t>
              </a:r>
            </a:p>
          </p:txBody>
        </p:sp>
      </p:grpSp>
      <p:cxnSp>
        <p:nvCxnSpPr>
          <p:cNvPr id="31" name="Straight Arrow Connector 30">
            <a:extLst>
              <a:ext uri="{FF2B5EF4-FFF2-40B4-BE49-F238E27FC236}">
                <a16:creationId xmlns:a16="http://schemas.microsoft.com/office/drawing/2014/main" id="{0EC49AA5-BE6D-3496-D34B-8953DDBEB2A1}"/>
              </a:ext>
            </a:extLst>
          </p:cNvPr>
          <p:cNvCxnSpPr>
            <a:cxnSpLocks/>
          </p:cNvCxnSpPr>
          <p:nvPr/>
        </p:nvCxnSpPr>
        <p:spPr>
          <a:xfrm flipV="1">
            <a:off x="4267200" y="1581953"/>
            <a:ext cx="4876800" cy="4117098"/>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19CF04-BFD5-5A1D-38D2-17D8827342A2}"/>
              </a:ext>
            </a:extLst>
          </p:cNvPr>
          <p:cNvSpPr txBox="1"/>
          <p:nvPr/>
        </p:nvSpPr>
        <p:spPr bwMode="auto">
          <a:xfrm rot="19205710">
            <a:off x="5268725" y="2685247"/>
            <a:ext cx="3401893" cy="523220"/>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5A823C"/>
                </a:solidFill>
                <a:latin typeface="Arial" charset="0"/>
              </a:rPr>
              <a:t>I’d settle for this one</a:t>
            </a:r>
          </a:p>
        </p:txBody>
      </p:sp>
    </p:spTree>
    <p:extLst>
      <p:ext uri="{BB962C8B-B14F-4D97-AF65-F5344CB8AC3E}">
        <p14:creationId xmlns:p14="http://schemas.microsoft.com/office/powerpoint/2010/main" val="9867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A387-AB07-EE25-C202-10158A45C3AD}"/>
              </a:ext>
            </a:extLst>
          </p:cNvPr>
          <p:cNvSpPr>
            <a:spLocks noGrp="1"/>
          </p:cNvSpPr>
          <p:nvPr>
            <p:ph type="ctrTitle"/>
          </p:nvPr>
        </p:nvSpPr>
        <p:spPr/>
        <p:txBody>
          <a:bodyPr/>
          <a:lstStyle/>
          <a:p>
            <a:r>
              <a:rPr lang="en-US" dirty="0"/>
              <a:t>What does sanctification look like?</a:t>
            </a:r>
          </a:p>
        </p:txBody>
      </p:sp>
      <p:grpSp>
        <p:nvGrpSpPr>
          <p:cNvPr id="30" name="Group 29">
            <a:extLst>
              <a:ext uri="{FF2B5EF4-FFF2-40B4-BE49-F238E27FC236}">
                <a16:creationId xmlns:a16="http://schemas.microsoft.com/office/drawing/2014/main" id="{19DFBA93-B831-F27C-CDA9-DB2BAA2D8778}"/>
              </a:ext>
            </a:extLst>
          </p:cNvPr>
          <p:cNvGrpSpPr/>
          <p:nvPr/>
        </p:nvGrpSpPr>
        <p:grpSpPr>
          <a:xfrm>
            <a:off x="2482522" y="1143000"/>
            <a:ext cx="7304607" cy="5228034"/>
            <a:chOff x="1686580" y="1573619"/>
            <a:chExt cx="7304607" cy="5228034"/>
          </a:xfrm>
        </p:grpSpPr>
        <p:grpSp>
          <p:nvGrpSpPr>
            <p:cNvPr id="26" name="Group 25">
              <a:extLst>
                <a:ext uri="{FF2B5EF4-FFF2-40B4-BE49-F238E27FC236}">
                  <a16:creationId xmlns:a16="http://schemas.microsoft.com/office/drawing/2014/main" id="{854E2506-C6B5-AC08-C2A8-D3E9F4CD3016}"/>
                </a:ext>
              </a:extLst>
            </p:cNvPr>
            <p:cNvGrpSpPr/>
            <p:nvPr/>
          </p:nvGrpSpPr>
          <p:grpSpPr>
            <a:xfrm>
              <a:off x="2209800" y="1573619"/>
              <a:ext cx="6781387" cy="5228034"/>
              <a:chOff x="2209800" y="1573619"/>
              <a:chExt cx="6781387" cy="5228034"/>
            </a:xfrm>
          </p:grpSpPr>
          <p:cxnSp>
            <p:nvCxnSpPr>
              <p:cNvPr id="5" name="Straight Connector 4">
                <a:extLst>
                  <a:ext uri="{FF2B5EF4-FFF2-40B4-BE49-F238E27FC236}">
                    <a16:creationId xmlns:a16="http://schemas.microsoft.com/office/drawing/2014/main" id="{38DBBA7D-8A77-2741-8848-DB513619BB73}"/>
                  </a:ext>
                </a:extLst>
              </p:cNvPr>
              <p:cNvCxnSpPr>
                <a:cxnSpLocks/>
              </p:cNvCxnSpPr>
              <p:nvPr/>
            </p:nvCxnSpPr>
            <p:spPr>
              <a:xfrm>
                <a:off x="2286000" y="1573619"/>
                <a:ext cx="0" cy="4141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E6787B-9A52-A0A4-583A-0ECB9A680A0D}"/>
                  </a:ext>
                </a:extLst>
              </p:cNvPr>
              <p:cNvCxnSpPr>
                <a:cxnSpLocks/>
              </p:cNvCxnSpPr>
              <p:nvPr/>
            </p:nvCxnSpPr>
            <p:spPr>
              <a:xfrm flipH="1">
                <a:off x="2286000" y="5715000"/>
                <a:ext cx="594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4A7281-2B07-C57D-0A32-049F9E080F99}"/>
                  </a:ext>
                </a:extLst>
              </p:cNvPr>
              <p:cNvSpPr txBox="1"/>
              <p:nvPr/>
            </p:nvSpPr>
            <p:spPr bwMode="auto">
              <a:xfrm>
                <a:off x="2209800" y="5809446"/>
                <a:ext cx="1484702" cy="954107"/>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Spiritual</a:t>
                </a:r>
              </a:p>
              <a:p>
                <a:pPr fontAlgn="base">
                  <a:spcBef>
                    <a:spcPct val="0"/>
                  </a:spcBef>
                  <a:spcAft>
                    <a:spcPct val="0"/>
                  </a:spcAft>
                </a:pPr>
                <a:r>
                  <a:rPr lang="en-US" sz="2800" dirty="0">
                    <a:solidFill>
                      <a:srgbClr val="40302B"/>
                    </a:solidFill>
                    <a:latin typeface="Arial" charset="0"/>
                  </a:rPr>
                  <a:t>birth</a:t>
                </a:r>
              </a:p>
            </p:txBody>
          </p:sp>
          <p:sp>
            <p:nvSpPr>
              <p:cNvPr id="13" name="TextBox 12">
                <a:extLst>
                  <a:ext uri="{FF2B5EF4-FFF2-40B4-BE49-F238E27FC236}">
                    <a16:creationId xmlns:a16="http://schemas.microsoft.com/office/drawing/2014/main" id="{89746068-13B2-6100-BEEE-055AE4E72EF6}"/>
                  </a:ext>
                </a:extLst>
              </p:cNvPr>
              <p:cNvSpPr txBox="1"/>
              <p:nvPr/>
            </p:nvSpPr>
            <p:spPr bwMode="auto">
              <a:xfrm>
                <a:off x="7468013" y="5847546"/>
                <a:ext cx="1523174" cy="954107"/>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Physical</a:t>
                </a:r>
              </a:p>
              <a:p>
                <a:pPr fontAlgn="base">
                  <a:spcBef>
                    <a:spcPct val="0"/>
                  </a:spcBef>
                  <a:spcAft>
                    <a:spcPct val="0"/>
                  </a:spcAft>
                </a:pPr>
                <a:r>
                  <a:rPr lang="en-US" sz="2800" dirty="0">
                    <a:solidFill>
                      <a:srgbClr val="40302B"/>
                    </a:solidFill>
                    <a:latin typeface="Arial" charset="0"/>
                  </a:rPr>
                  <a:t>death</a:t>
                </a:r>
              </a:p>
            </p:txBody>
          </p:sp>
          <p:cxnSp>
            <p:nvCxnSpPr>
              <p:cNvPr id="19" name="Straight Connector 18">
                <a:extLst>
                  <a:ext uri="{FF2B5EF4-FFF2-40B4-BE49-F238E27FC236}">
                    <a16:creationId xmlns:a16="http://schemas.microsoft.com/office/drawing/2014/main" id="{75F206A7-6A9D-AA1F-3B64-E5D2A3B03254}"/>
                  </a:ext>
                </a:extLst>
              </p:cNvPr>
              <p:cNvCxnSpPr>
                <a:cxnSpLocks/>
              </p:cNvCxnSpPr>
              <p:nvPr/>
            </p:nvCxnSpPr>
            <p:spPr>
              <a:xfrm>
                <a:off x="2743200" y="5715000"/>
                <a:ext cx="0" cy="168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021C65-E382-22DF-F665-EA66CF6B5962}"/>
                  </a:ext>
                </a:extLst>
              </p:cNvPr>
              <p:cNvCxnSpPr>
                <a:cxnSpLocks/>
              </p:cNvCxnSpPr>
              <p:nvPr/>
            </p:nvCxnSpPr>
            <p:spPr>
              <a:xfrm>
                <a:off x="8229600" y="5715000"/>
                <a:ext cx="0" cy="114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A2B2087-BFD7-95C8-D767-29327C407DB3}"/>
                </a:ext>
              </a:extLst>
            </p:cNvPr>
            <p:cNvSpPr txBox="1"/>
            <p:nvPr/>
          </p:nvSpPr>
          <p:spPr bwMode="auto">
            <a:xfrm rot="16200000">
              <a:off x="106981" y="3363727"/>
              <a:ext cx="3682418" cy="523220"/>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2800" dirty="0">
                  <a:solidFill>
                    <a:srgbClr val="40302B"/>
                  </a:solidFill>
                  <a:latin typeface="Arial" charset="0"/>
                </a:rPr>
                <a:t>Level of Sanctification</a:t>
              </a:r>
            </a:p>
          </p:txBody>
        </p:sp>
      </p:grpSp>
      <p:sp>
        <p:nvSpPr>
          <p:cNvPr id="10" name="Freeform: Shape 9">
            <a:extLst>
              <a:ext uri="{FF2B5EF4-FFF2-40B4-BE49-F238E27FC236}">
                <a16:creationId xmlns:a16="http://schemas.microsoft.com/office/drawing/2014/main" id="{99ED9861-3B58-DACD-880E-65CB6EEEEA3D}"/>
              </a:ext>
            </a:extLst>
          </p:cNvPr>
          <p:cNvSpPr/>
          <p:nvPr/>
        </p:nvSpPr>
        <p:spPr>
          <a:xfrm>
            <a:off x="3560406" y="4300865"/>
            <a:ext cx="563526" cy="988832"/>
          </a:xfrm>
          <a:custGeom>
            <a:avLst/>
            <a:gdLst>
              <a:gd name="connsiteX0" fmla="*/ 0 w 563526"/>
              <a:gd name="connsiteY0" fmla="*/ 988832 h 988832"/>
              <a:gd name="connsiteX1" fmla="*/ 10633 w 563526"/>
              <a:gd name="connsiteY1" fmla="*/ 797446 h 988832"/>
              <a:gd name="connsiteX2" fmla="*/ 21265 w 563526"/>
              <a:gd name="connsiteY2" fmla="*/ 733651 h 988832"/>
              <a:gd name="connsiteX3" fmla="*/ 53163 w 563526"/>
              <a:gd name="connsiteY3" fmla="*/ 669856 h 988832"/>
              <a:gd name="connsiteX4" fmla="*/ 63795 w 563526"/>
              <a:gd name="connsiteY4" fmla="*/ 627325 h 988832"/>
              <a:gd name="connsiteX5" fmla="*/ 106326 w 563526"/>
              <a:gd name="connsiteY5" fmla="*/ 510367 h 988832"/>
              <a:gd name="connsiteX6" fmla="*/ 180754 w 563526"/>
              <a:gd name="connsiteY6" fmla="*/ 404042 h 988832"/>
              <a:gd name="connsiteX7" fmla="*/ 244549 w 563526"/>
              <a:gd name="connsiteY7" fmla="*/ 318981 h 988832"/>
              <a:gd name="connsiteX8" fmla="*/ 276447 w 563526"/>
              <a:gd name="connsiteY8" fmla="*/ 255186 h 988832"/>
              <a:gd name="connsiteX9" fmla="*/ 318977 w 563526"/>
              <a:gd name="connsiteY9" fmla="*/ 212656 h 988832"/>
              <a:gd name="connsiteX10" fmla="*/ 372140 w 563526"/>
              <a:gd name="connsiteY10" fmla="*/ 148860 h 988832"/>
              <a:gd name="connsiteX11" fmla="*/ 404037 w 563526"/>
              <a:gd name="connsiteY11" fmla="*/ 127595 h 988832"/>
              <a:gd name="connsiteX12" fmla="*/ 435935 w 563526"/>
              <a:gd name="connsiteY12" fmla="*/ 85065 h 988832"/>
              <a:gd name="connsiteX13" fmla="*/ 563526 w 563526"/>
              <a:gd name="connsiteY13" fmla="*/ 4 h 98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26" h="988832">
                <a:moveTo>
                  <a:pt x="0" y="988832"/>
                </a:moveTo>
                <a:cubicBezTo>
                  <a:pt x="3544" y="925037"/>
                  <a:pt x="5327" y="861119"/>
                  <a:pt x="10633" y="797446"/>
                </a:cubicBezTo>
                <a:cubicBezTo>
                  <a:pt x="12423" y="775962"/>
                  <a:pt x="14448" y="754103"/>
                  <a:pt x="21265" y="733651"/>
                </a:cubicBezTo>
                <a:cubicBezTo>
                  <a:pt x="28783" y="711096"/>
                  <a:pt x="42530" y="691121"/>
                  <a:pt x="53163" y="669856"/>
                </a:cubicBezTo>
                <a:cubicBezTo>
                  <a:pt x="56707" y="655679"/>
                  <a:pt x="59950" y="641423"/>
                  <a:pt x="63795" y="627325"/>
                </a:cubicBezTo>
                <a:cubicBezTo>
                  <a:pt x="77012" y="578862"/>
                  <a:pt x="81141" y="550663"/>
                  <a:pt x="106326" y="510367"/>
                </a:cubicBezTo>
                <a:cubicBezTo>
                  <a:pt x="195682" y="367396"/>
                  <a:pt x="67639" y="597953"/>
                  <a:pt x="180754" y="404042"/>
                </a:cubicBezTo>
                <a:cubicBezTo>
                  <a:pt x="228626" y="321976"/>
                  <a:pt x="187354" y="357110"/>
                  <a:pt x="244549" y="318981"/>
                </a:cubicBezTo>
                <a:cubicBezTo>
                  <a:pt x="255182" y="297716"/>
                  <a:pt x="262813" y="274663"/>
                  <a:pt x="276447" y="255186"/>
                </a:cubicBezTo>
                <a:cubicBezTo>
                  <a:pt x="287944" y="238761"/>
                  <a:pt x="305565" y="227558"/>
                  <a:pt x="318977" y="212656"/>
                </a:cubicBezTo>
                <a:cubicBezTo>
                  <a:pt x="337495" y="192081"/>
                  <a:pt x="352567" y="168434"/>
                  <a:pt x="372140" y="148860"/>
                </a:cubicBezTo>
                <a:cubicBezTo>
                  <a:pt x="381176" y="139824"/>
                  <a:pt x="395001" y="136631"/>
                  <a:pt x="404037" y="127595"/>
                </a:cubicBezTo>
                <a:cubicBezTo>
                  <a:pt x="416568" y="115064"/>
                  <a:pt x="422480" y="96598"/>
                  <a:pt x="435935" y="85065"/>
                </a:cubicBezTo>
                <a:cubicBezTo>
                  <a:pt x="537605" y="-2081"/>
                  <a:pt x="506022" y="4"/>
                  <a:pt x="563526" y="4"/>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12" name="Freeform: Shape 11">
            <a:extLst>
              <a:ext uri="{FF2B5EF4-FFF2-40B4-BE49-F238E27FC236}">
                <a16:creationId xmlns:a16="http://schemas.microsoft.com/office/drawing/2014/main" id="{A08DCFEE-D835-EB19-EB7B-357AF71139EC}"/>
              </a:ext>
            </a:extLst>
          </p:cNvPr>
          <p:cNvSpPr/>
          <p:nvPr/>
        </p:nvSpPr>
        <p:spPr>
          <a:xfrm>
            <a:off x="4123933" y="4300866"/>
            <a:ext cx="552893" cy="797446"/>
          </a:xfrm>
          <a:custGeom>
            <a:avLst/>
            <a:gdLst>
              <a:gd name="connsiteX0" fmla="*/ 0 w 542261"/>
              <a:gd name="connsiteY0" fmla="*/ 0 h 786809"/>
              <a:gd name="connsiteX1" fmla="*/ 10633 w 542261"/>
              <a:gd name="connsiteY1" fmla="*/ 63795 h 786809"/>
              <a:gd name="connsiteX2" fmla="*/ 31898 w 542261"/>
              <a:gd name="connsiteY2" fmla="*/ 106326 h 786809"/>
              <a:gd name="connsiteX3" fmla="*/ 53163 w 542261"/>
              <a:gd name="connsiteY3" fmla="*/ 265814 h 786809"/>
              <a:gd name="connsiteX4" fmla="*/ 63796 w 542261"/>
              <a:gd name="connsiteY4" fmla="*/ 382772 h 786809"/>
              <a:gd name="connsiteX5" fmla="*/ 85061 w 542261"/>
              <a:gd name="connsiteY5" fmla="*/ 435935 h 786809"/>
              <a:gd name="connsiteX6" fmla="*/ 106326 w 542261"/>
              <a:gd name="connsiteY6" fmla="*/ 542260 h 786809"/>
              <a:gd name="connsiteX7" fmla="*/ 148856 w 542261"/>
              <a:gd name="connsiteY7" fmla="*/ 627321 h 786809"/>
              <a:gd name="connsiteX8" fmla="*/ 233917 w 542261"/>
              <a:gd name="connsiteY8" fmla="*/ 680484 h 786809"/>
              <a:gd name="connsiteX9" fmla="*/ 318977 w 542261"/>
              <a:gd name="connsiteY9" fmla="*/ 723014 h 786809"/>
              <a:gd name="connsiteX10" fmla="*/ 372140 w 542261"/>
              <a:gd name="connsiteY10" fmla="*/ 765544 h 786809"/>
              <a:gd name="connsiteX11" fmla="*/ 446568 w 542261"/>
              <a:gd name="connsiteY11" fmla="*/ 786809 h 786809"/>
              <a:gd name="connsiteX12" fmla="*/ 510363 w 542261"/>
              <a:gd name="connsiteY12" fmla="*/ 776177 h 786809"/>
              <a:gd name="connsiteX13" fmla="*/ 542261 w 542261"/>
              <a:gd name="connsiteY13" fmla="*/ 765544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261" h="786809">
                <a:moveTo>
                  <a:pt x="0" y="0"/>
                </a:moveTo>
                <a:cubicBezTo>
                  <a:pt x="3544" y="21265"/>
                  <a:pt x="4438" y="43146"/>
                  <a:pt x="10633" y="63795"/>
                </a:cubicBezTo>
                <a:cubicBezTo>
                  <a:pt x="15188" y="78977"/>
                  <a:pt x="28633" y="90816"/>
                  <a:pt x="31898" y="106326"/>
                </a:cubicBezTo>
                <a:cubicBezTo>
                  <a:pt x="42947" y="158809"/>
                  <a:pt x="47015" y="212534"/>
                  <a:pt x="53163" y="265814"/>
                </a:cubicBezTo>
                <a:cubicBezTo>
                  <a:pt x="57650" y="304703"/>
                  <a:pt x="56582" y="344296"/>
                  <a:pt x="63796" y="382772"/>
                </a:cubicBezTo>
                <a:cubicBezTo>
                  <a:pt x="67313" y="401531"/>
                  <a:pt x="77973" y="418214"/>
                  <a:pt x="85061" y="435935"/>
                </a:cubicBezTo>
                <a:cubicBezTo>
                  <a:pt x="87697" y="451751"/>
                  <a:pt x="97512" y="521108"/>
                  <a:pt x="106326" y="542260"/>
                </a:cubicBezTo>
                <a:cubicBezTo>
                  <a:pt x="118518" y="571522"/>
                  <a:pt x="121974" y="610520"/>
                  <a:pt x="148856" y="627321"/>
                </a:cubicBezTo>
                <a:cubicBezTo>
                  <a:pt x="177210" y="645042"/>
                  <a:pt x="204775" y="664092"/>
                  <a:pt x="233917" y="680484"/>
                </a:cubicBezTo>
                <a:cubicBezTo>
                  <a:pt x="261546" y="696025"/>
                  <a:pt x="291979" y="706400"/>
                  <a:pt x="318977" y="723014"/>
                </a:cubicBezTo>
                <a:cubicBezTo>
                  <a:pt x="338304" y="734908"/>
                  <a:pt x="352896" y="753516"/>
                  <a:pt x="372140" y="765544"/>
                </a:cubicBezTo>
                <a:cubicBezTo>
                  <a:pt x="382313" y="771902"/>
                  <a:pt x="439565" y="785058"/>
                  <a:pt x="446568" y="786809"/>
                </a:cubicBezTo>
                <a:cubicBezTo>
                  <a:pt x="467833" y="783265"/>
                  <a:pt x="489318" y="780854"/>
                  <a:pt x="510363" y="776177"/>
                </a:cubicBezTo>
                <a:cubicBezTo>
                  <a:pt x="521304" y="773746"/>
                  <a:pt x="542261" y="765544"/>
                  <a:pt x="542261" y="765544"/>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14" name="Freeform: Shape 13">
            <a:extLst>
              <a:ext uri="{FF2B5EF4-FFF2-40B4-BE49-F238E27FC236}">
                <a16:creationId xmlns:a16="http://schemas.microsoft.com/office/drawing/2014/main" id="{23620EF2-0AC2-EDB8-CAA8-114F65F3D85A}"/>
              </a:ext>
            </a:extLst>
          </p:cNvPr>
          <p:cNvSpPr/>
          <p:nvPr/>
        </p:nvSpPr>
        <p:spPr>
          <a:xfrm>
            <a:off x="4666193" y="4268972"/>
            <a:ext cx="1265275" cy="808074"/>
          </a:xfrm>
          <a:custGeom>
            <a:avLst/>
            <a:gdLst>
              <a:gd name="connsiteX0" fmla="*/ 0 w 1265275"/>
              <a:gd name="connsiteY0" fmla="*/ 808074 h 808074"/>
              <a:gd name="connsiteX1" fmla="*/ 85061 w 1265275"/>
              <a:gd name="connsiteY1" fmla="*/ 797442 h 808074"/>
              <a:gd name="connsiteX2" fmla="*/ 116958 w 1265275"/>
              <a:gd name="connsiteY2" fmla="*/ 744279 h 808074"/>
              <a:gd name="connsiteX3" fmla="*/ 159489 w 1265275"/>
              <a:gd name="connsiteY3" fmla="*/ 712381 h 808074"/>
              <a:gd name="connsiteX4" fmla="*/ 212651 w 1265275"/>
              <a:gd name="connsiteY4" fmla="*/ 627321 h 808074"/>
              <a:gd name="connsiteX5" fmla="*/ 287079 w 1265275"/>
              <a:gd name="connsiteY5" fmla="*/ 531628 h 808074"/>
              <a:gd name="connsiteX6" fmla="*/ 318977 w 1265275"/>
              <a:gd name="connsiteY6" fmla="*/ 446567 h 808074"/>
              <a:gd name="connsiteX7" fmla="*/ 340242 w 1265275"/>
              <a:gd name="connsiteY7" fmla="*/ 404037 h 808074"/>
              <a:gd name="connsiteX8" fmla="*/ 393405 w 1265275"/>
              <a:gd name="connsiteY8" fmla="*/ 255181 h 808074"/>
              <a:gd name="connsiteX9" fmla="*/ 457200 w 1265275"/>
              <a:gd name="connsiteY9" fmla="*/ 159488 h 808074"/>
              <a:gd name="connsiteX10" fmla="*/ 659219 w 1265275"/>
              <a:gd name="connsiteY10" fmla="*/ 170121 h 808074"/>
              <a:gd name="connsiteX11" fmla="*/ 691116 w 1265275"/>
              <a:gd name="connsiteY11" fmla="*/ 212651 h 808074"/>
              <a:gd name="connsiteX12" fmla="*/ 723014 w 1265275"/>
              <a:gd name="connsiteY12" fmla="*/ 223283 h 808074"/>
              <a:gd name="connsiteX13" fmla="*/ 925033 w 1265275"/>
              <a:gd name="connsiteY13" fmla="*/ 223283 h 808074"/>
              <a:gd name="connsiteX14" fmla="*/ 1052623 w 1265275"/>
              <a:gd name="connsiteY14" fmla="*/ 116958 h 808074"/>
              <a:gd name="connsiteX15" fmla="*/ 1095154 w 1265275"/>
              <a:gd name="connsiteY15" fmla="*/ 74428 h 808074"/>
              <a:gd name="connsiteX16" fmla="*/ 1116419 w 1265275"/>
              <a:gd name="connsiteY16" fmla="*/ 53162 h 808074"/>
              <a:gd name="connsiteX17" fmla="*/ 1190847 w 1265275"/>
              <a:gd name="connsiteY17" fmla="*/ 42530 h 808074"/>
              <a:gd name="connsiteX18" fmla="*/ 1222744 w 1265275"/>
              <a:gd name="connsiteY18" fmla="*/ 31897 h 808074"/>
              <a:gd name="connsiteX19" fmla="*/ 1265275 w 1265275"/>
              <a:gd name="connsiteY19" fmla="*/ 0 h 8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275" h="808074">
                <a:moveTo>
                  <a:pt x="0" y="808074"/>
                </a:moveTo>
                <a:cubicBezTo>
                  <a:pt x="28354" y="804530"/>
                  <a:pt x="59976" y="811125"/>
                  <a:pt x="85061" y="797442"/>
                </a:cubicBezTo>
                <a:cubicBezTo>
                  <a:pt x="103204" y="787546"/>
                  <a:pt x="103349" y="759832"/>
                  <a:pt x="116958" y="744279"/>
                </a:cubicBezTo>
                <a:cubicBezTo>
                  <a:pt x="128627" y="730942"/>
                  <a:pt x="145312" y="723014"/>
                  <a:pt x="159489" y="712381"/>
                </a:cubicBezTo>
                <a:cubicBezTo>
                  <a:pt x="177210" y="684028"/>
                  <a:pt x="193369" y="654637"/>
                  <a:pt x="212651" y="627321"/>
                </a:cubicBezTo>
                <a:cubicBezTo>
                  <a:pt x="235955" y="594307"/>
                  <a:pt x="287079" y="531628"/>
                  <a:pt x="287079" y="531628"/>
                </a:cubicBezTo>
                <a:cubicBezTo>
                  <a:pt x="297712" y="503274"/>
                  <a:pt x="307330" y="474519"/>
                  <a:pt x="318977" y="446567"/>
                </a:cubicBezTo>
                <a:cubicBezTo>
                  <a:pt x="325073" y="431936"/>
                  <a:pt x="334552" y="418831"/>
                  <a:pt x="340242" y="404037"/>
                </a:cubicBezTo>
                <a:cubicBezTo>
                  <a:pt x="343560" y="395412"/>
                  <a:pt x="379303" y="279861"/>
                  <a:pt x="393405" y="255181"/>
                </a:cubicBezTo>
                <a:cubicBezTo>
                  <a:pt x="412425" y="221896"/>
                  <a:pt x="457200" y="159488"/>
                  <a:pt x="457200" y="159488"/>
                </a:cubicBezTo>
                <a:cubicBezTo>
                  <a:pt x="524540" y="163032"/>
                  <a:pt x="593463" y="155176"/>
                  <a:pt x="659219" y="170121"/>
                </a:cubicBezTo>
                <a:cubicBezTo>
                  <a:pt x="676499" y="174048"/>
                  <a:pt x="677503" y="201307"/>
                  <a:pt x="691116" y="212651"/>
                </a:cubicBezTo>
                <a:cubicBezTo>
                  <a:pt x="699726" y="219826"/>
                  <a:pt x="712381" y="219739"/>
                  <a:pt x="723014" y="223283"/>
                </a:cubicBezTo>
                <a:cubicBezTo>
                  <a:pt x="753086" y="313497"/>
                  <a:pt x="728440" y="274568"/>
                  <a:pt x="925033" y="223283"/>
                </a:cubicBezTo>
                <a:cubicBezTo>
                  <a:pt x="970088" y="211530"/>
                  <a:pt x="1028427" y="141154"/>
                  <a:pt x="1052623" y="116958"/>
                </a:cubicBezTo>
                <a:lnTo>
                  <a:pt x="1095154" y="74428"/>
                </a:lnTo>
                <a:cubicBezTo>
                  <a:pt x="1102243" y="67339"/>
                  <a:pt x="1106495" y="54580"/>
                  <a:pt x="1116419" y="53162"/>
                </a:cubicBezTo>
                <a:lnTo>
                  <a:pt x="1190847" y="42530"/>
                </a:lnTo>
                <a:cubicBezTo>
                  <a:pt x="1201479" y="38986"/>
                  <a:pt x="1212720" y="36909"/>
                  <a:pt x="1222744" y="31897"/>
                </a:cubicBezTo>
                <a:cubicBezTo>
                  <a:pt x="1246788" y="19875"/>
                  <a:pt x="1250322" y="14952"/>
                  <a:pt x="1265275" y="0"/>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16" name="Freeform: Shape 15">
            <a:extLst>
              <a:ext uri="{FF2B5EF4-FFF2-40B4-BE49-F238E27FC236}">
                <a16:creationId xmlns:a16="http://schemas.microsoft.com/office/drawing/2014/main" id="{B29A5682-8BBD-CBBF-3094-4C85E9AB743D}"/>
              </a:ext>
            </a:extLst>
          </p:cNvPr>
          <p:cNvSpPr/>
          <p:nvPr/>
        </p:nvSpPr>
        <p:spPr>
          <a:xfrm>
            <a:off x="5931469" y="2945225"/>
            <a:ext cx="515965" cy="1334381"/>
          </a:xfrm>
          <a:custGeom>
            <a:avLst/>
            <a:gdLst>
              <a:gd name="connsiteX0" fmla="*/ 0 w 531628"/>
              <a:gd name="connsiteY0" fmla="*/ 1350335 h 1350335"/>
              <a:gd name="connsiteX1" fmla="*/ 31897 w 531628"/>
              <a:gd name="connsiteY1" fmla="*/ 1275907 h 1350335"/>
              <a:gd name="connsiteX2" fmla="*/ 127590 w 531628"/>
              <a:gd name="connsiteY2" fmla="*/ 1095153 h 1350335"/>
              <a:gd name="connsiteX3" fmla="*/ 191386 w 531628"/>
              <a:gd name="connsiteY3" fmla="*/ 882502 h 1350335"/>
              <a:gd name="connsiteX4" fmla="*/ 244549 w 531628"/>
              <a:gd name="connsiteY4" fmla="*/ 701749 h 1350335"/>
              <a:gd name="connsiteX5" fmla="*/ 372139 w 531628"/>
              <a:gd name="connsiteY5" fmla="*/ 361507 h 1350335"/>
              <a:gd name="connsiteX6" fmla="*/ 382772 w 531628"/>
              <a:gd name="connsiteY6" fmla="*/ 308344 h 1350335"/>
              <a:gd name="connsiteX7" fmla="*/ 478465 w 531628"/>
              <a:gd name="connsiteY7" fmla="*/ 116958 h 1350335"/>
              <a:gd name="connsiteX8" fmla="*/ 499730 w 531628"/>
              <a:gd name="connsiteY8" fmla="*/ 10632 h 1350335"/>
              <a:gd name="connsiteX9" fmla="*/ 531628 w 531628"/>
              <a:gd name="connsiteY9" fmla="*/ 0 h 135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628" h="1350335">
                <a:moveTo>
                  <a:pt x="0" y="1350335"/>
                </a:moveTo>
                <a:cubicBezTo>
                  <a:pt x="10632" y="1325526"/>
                  <a:pt x="19100" y="1299672"/>
                  <a:pt x="31897" y="1275907"/>
                </a:cubicBezTo>
                <a:cubicBezTo>
                  <a:pt x="98352" y="1152490"/>
                  <a:pt x="63569" y="1275577"/>
                  <a:pt x="127590" y="1095153"/>
                </a:cubicBezTo>
                <a:cubicBezTo>
                  <a:pt x="152338" y="1025409"/>
                  <a:pt x="170297" y="953438"/>
                  <a:pt x="191386" y="882502"/>
                </a:cubicBezTo>
                <a:cubicBezTo>
                  <a:pt x="209283" y="822303"/>
                  <a:pt x="222498" y="760553"/>
                  <a:pt x="244549" y="701749"/>
                </a:cubicBezTo>
                <a:cubicBezTo>
                  <a:pt x="287079" y="588335"/>
                  <a:pt x="348383" y="480281"/>
                  <a:pt x="372139" y="361507"/>
                </a:cubicBezTo>
                <a:cubicBezTo>
                  <a:pt x="375683" y="343786"/>
                  <a:pt x="376222" y="325187"/>
                  <a:pt x="382772" y="308344"/>
                </a:cubicBezTo>
                <a:cubicBezTo>
                  <a:pt x="422814" y="205378"/>
                  <a:pt x="433659" y="191634"/>
                  <a:pt x="478465" y="116958"/>
                </a:cubicBezTo>
                <a:cubicBezTo>
                  <a:pt x="485553" y="81516"/>
                  <a:pt x="465441" y="22061"/>
                  <a:pt x="499730" y="10632"/>
                </a:cubicBezTo>
                <a:lnTo>
                  <a:pt x="531628" y="0"/>
                </a:ln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18" name="Freeform: Shape 17">
            <a:extLst>
              <a:ext uri="{FF2B5EF4-FFF2-40B4-BE49-F238E27FC236}">
                <a16:creationId xmlns:a16="http://schemas.microsoft.com/office/drawing/2014/main" id="{C7809457-D729-FFEA-7978-789638192F4D}"/>
              </a:ext>
            </a:extLst>
          </p:cNvPr>
          <p:cNvSpPr/>
          <p:nvPr/>
        </p:nvSpPr>
        <p:spPr>
          <a:xfrm>
            <a:off x="6452462" y="2950534"/>
            <a:ext cx="148856" cy="1329070"/>
          </a:xfrm>
          <a:custGeom>
            <a:avLst/>
            <a:gdLst>
              <a:gd name="connsiteX0" fmla="*/ 0 w 148856"/>
              <a:gd name="connsiteY0" fmla="*/ 0 h 1329070"/>
              <a:gd name="connsiteX1" fmla="*/ 53163 w 148856"/>
              <a:gd name="connsiteY1" fmla="*/ 116959 h 1329070"/>
              <a:gd name="connsiteX2" fmla="*/ 85060 w 148856"/>
              <a:gd name="connsiteY2" fmla="*/ 318977 h 1329070"/>
              <a:gd name="connsiteX3" fmla="*/ 95693 w 148856"/>
              <a:gd name="connsiteY3" fmla="*/ 1137684 h 1329070"/>
              <a:gd name="connsiteX4" fmla="*/ 116958 w 148856"/>
              <a:gd name="connsiteY4" fmla="*/ 1254642 h 1329070"/>
              <a:gd name="connsiteX5" fmla="*/ 127591 w 148856"/>
              <a:gd name="connsiteY5" fmla="*/ 1307805 h 1329070"/>
              <a:gd name="connsiteX6" fmla="*/ 148856 w 148856"/>
              <a:gd name="connsiteY6" fmla="*/ 1329070 h 132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856" h="1329070">
                <a:moveTo>
                  <a:pt x="0" y="0"/>
                </a:moveTo>
                <a:cubicBezTo>
                  <a:pt x="11276" y="22552"/>
                  <a:pt x="46475" y="88535"/>
                  <a:pt x="53163" y="116959"/>
                </a:cubicBezTo>
                <a:cubicBezTo>
                  <a:pt x="62396" y="156200"/>
                  <a:pt x="77719" y="267586"/>
                  <a:pt x="85060" y="318977"/>
                </a:cubicBezTo>
                <a:cubicBezTo>
                  <a:pt x="88604" y="591879"/>
                  <a:pt x="89273" y="864834"/>
                  <a:pt x="95693" y="1137684"/>
                </a:cubicBezTo>
                <a:cubicBezTo>
                  <a:pt x="98245" y="1246119"/>
                  <a:pt x="101005" y="1190831"/>
                  <a:pt x="116958" y="1254642"/>
                </a:cubicBezTo>
                <a:cubicBezTo>
                  <a:pt x="121341" y="1272174"/>
                  <a:pt x="120472" y="1291194"/>
                  <a:pt x="127591" y="1307805"/>
                </a:cubicBezTo>
                <a:cubicBezTo>
                  <a:pt x="131540" y="1317019"/>
                  <a:pt x="141768" y="1321982"/>
                  <a:pt x="148856" y="1329070"/>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25" name="TextBox 24">
            <a:extLst>
              <a:ext uri="{FF2B5EF4-FFF2-40B4-BE49-F238E27FC236}">
                <a16:creationId xmlns:a16="http://schemas.microsoft.com/office/drawing/2014/main" id="{75A8B8C6-0089-D911-D6BB-561CB7EC7CD1}"/>
              </a:ext>
            </a:extLst>
          </p:cNvPr>
          <p:cNvSpPr txBox="1"/>
          <p:nvPr/>
        </p:nvSpPr>
        <p:spPr bwMode="auto">
          <a:xfrm>
            <a:off x="3395446" y="4355190"/>
            <a:ext cx="352646" cy="276999"/>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1200" dirty="0">
                <a:solidFill>
                  <a:srgbClr val="00B050"/>
                </a:solidFill>
                <a:latin typeface="Arial" charset="0"/>
              </a:rPr>
              <a:t>B</a:t>
            </a:r>
          </a:p>
        </p:txBody>
      </p:sp>
      <p:sp>
        <p:nvSpPr>
          <p:cNvPr id="27" name="TextBox 26">
            <a:extLst>
              <a:ext uri="{FF2B5EF4-FFF2-40B4-BE49-F238E27FC236}">
                <a16:creationId xmlns:a16="http://schemas.microsoft.com/office/drawing/2014/main" id="{2EDC7FFB-9295-BF4B-455D-CA00B1B1C5F0}"/>
              </a:ext>
            </a:extLst>
          </p:cNvPr>
          <p:cNvSpPr txBox="1"/>
          <p:nvPr/>
        </p:nvSpPr>
        <p:spPr bwMode="auto">
          <a:xfrm>
            <a:off x="4021152" y="4050453"/>
            <a:ext cx="462555" cy="276999"/>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1200" dirty="0">
                <a:solidFill>
                  <a:srgbClr val="00B050"/>
                </a:solidFill>
                <a:latin typeface="Arial" charset="0"/>
              </a:rPr>
              <a:t>NP</a:t>
            </a:r>
          </a:p>
        </p:txBody>
      </p:sp>
      <p:sp>
        <p:nvSpPr>
          <p:cNvPr id="35" name="Freeform: Shape 34">
            <a:extLst>
              <a:ext uri="{FF2B5EF4-FFF2-40B4-BE49-F238E27FC236}">
                <a16:creationId xmlns:a16="http://schemas.microsoft.com/office/drawing/2014/main" id="{C3C58615-F843-33BB-0F2D-3219376AF42E}"/>
              </a:ext>
            </a:extLst>
          </p:cNvPr>
          <p:cNvSpPr/>
          <p:nvPr/>
        </p:nvSpPr>
        <p:spPr>
          <a:xfrm>
            <a:off x="6601318" y="2301949"/>
            <a:ext cx="735054" cy="1961683"/>
          </a:xfrm>
          <a:custGeom>
            <a:avLst/>
            <a:gdLst>
              <a:gd name="connsiteX0" fmla="*/ 0 w 724422"/>
              <a:gd name="connsiteY0" fmla="*/ 1945759 h 1945759"/>
              <a:gd name="connsiteX1" fmla="*/ 53163 w 724422"/>
              <a:gd name="connsiteY1" fmla="*/ 1935126 h 1945759"/>
              <a:gd name="connsiteX2" fmla="*/ 85061 w 724422"/>
              <a:gd name="connsiteY2" fmla="*/ 1924493 h 1945759"/>
              <a:gd name="connsiteX3" fmla="*/ 159489 w 724422"/>
              <a:gd name="connsiteY3" fmla="*/ 1828800 h 1945759"/>
              <a:gd name="connsiteX4" fmla="*/ 212651 w 724422"/>
              <a:gd name="connsiteY4" fmla="*/ 1743740 h 1945759"/>
              <a:gd name="connsiteX5" fmla="*/ 265814 w 724422"/>
              <a:gd name="connsiteY5" fmla="*/ 1626782 h 1945759"/>
              <a:gd name="connsiteX6" fmla="*/ 287079 w 724422"/>
              <a:gd name="connsiteY6" fmla="*/ 1552354 h 1945759"/>
              <a:gd name="connsiteX7" fmla="*/ 297712 w 724422"/>
              <a:gd name="connsiteY7" fmla="*/ 1467293 h 1945759"/>
              <a:gd name="connsiteX8" fmla="*/ 318977 w 724422"/>
              <a:gd name="connsiteY8" fmla="*/ 1254642 h 1945759"/>
              <a:gd name="connsiteX9" fmla="*/ 350875 w 724422"/>
              <a:gd name="connsiteY9" fmla="*/ 1105786 h 1945759"/>
              <a:gd name="connsiteX10" fmla="*/ 382772 w 724422"/>
              <a:gd name="connsiteY10" fmla="*/ 776177 h 1945759"/>
              <a:gd name="connsiteX11" fmla="*/ 404038 w 724422"/>
              <a:gd name="connsiteY11" fmla="*/ 712382 h 1945759"/>
              <a:gd name="connsiteX12" fmla="*/ 425303 w 724422"/>
              <a:gd name="connsiteY12" fmla="*/ 680484 h 1945759"/>
              <a:gd name="connsiteX13" fmla="*/ 435935 w 724422"/>
              <a:gd name="connsiteY13" fmla="*/ 340242 h 1945759"/>
              <a:gd name="connsiteX14" fmla="*/ 446568 w 724422"/>
              <a:gd name="connsiteY14" fmla="*/ 287080 h 1945759"/>
              <a:gd name="connsiteX15" fmla="*/ 467833 w 724422"/>
              <a:gd name="connsiteY15" fmla="*/ 265814 h 1945759"/>
              <a:gd name="connsiteX16" fmla="*/ 510363 w 724422"/>
              <a:gd name="connsiteY16" fmla="*/ 180754 h 1945759"/>
              <a:gd name="connsiteX17" fmla="*/ 563526 w 724422"/>
              <a:gd name="connsiteY17" fmla="*/ 106326 h 1945759"/>
              <a:gd name="connsiteX18" fmla="*/ 574158 w 724422"/>
              <a:gd name="connsiteY18" fmla="*/ 63796 h 1945759"/>
              <a:gd name="connsiteX19" fmla="*/ 627321 w 724422"/>
              <a:gd name="connsiteY19" fmla="*/ 31898 h 1945759"/>
              <a:gd name="connsiteX20" fmla="*/ 723014 w 724422"/>
              <a:gd name="connsiteY20" fmla="*/ 10633 h 1945759"/>
              <a:gd name="connsiteX21" fmla="*/ 723014 w 724422"/>
              <a:gd name="connsiteY21" fmla="*/ 0 h 194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4422" h="1945759">
                <a:moveTo>
                  <a:pt x="0" y="1945759"/>
                </a:moveTo>
                <a:cubicBezTo>
                  <a:pt x="17721" y="1942215"/>
                  <a:pt x="35631" y="1939509"/>
                  <a:pt x="53163" y="1935126"/>
                </a:cubicBezTo>
                <a:cubicBezTo>
                  <a:pt x="64036" y="1932408"/>
                  <a:pt x="77136" y="1932418"/>
                  <a:pt x="85061" y="1924493"/>
                </a:cubicBezTo>
                <a:cubicBezTo>
                  <a:pt x="113635" y="1895919"/>
                  <a:pt x="159489" y="1828800"/>
                  <a:pt x="159489" y="1828800"/>
                </a:cubicBezTo>
                <a:cubicBezTo>
                  <a:pt x="189801" y="1707547"/>
                  <a:pt x="139459" y="1877924"/>
                  <a:pt x="212651" y="1743740"/>
                </a:cubicBezTo>
                <a:cubicBezTo>
                  <a:pt x="325901" y="1536117"/>
                  <a:pt x="158605" y="1769729"/>
                  <a:pt x="265814" y="1626782"/>
                </a:cubicBezTo>
                <a:cubicBezTo>
                  <a:pt x="272902" y="1601973"/>
                  <a:pt x="282019" y="1577655"/>
                  <a:pt x="287079" y="1552354"/>
                </a:cubicBezTo>
                <a:cubicBezTo>
                  <a:pt x="292683" y="1524335"/>
                  <a:pt x="294668" y="1495705"/>
                  <a:pt x="297712" y="1467293"/>
                </a:cubicBezTo>
                <a:cubicBezTo>
                  <a:pt x="305301" y="1396461"/>
                  <a:pt x="309562" y="1325254"/>
                  <a:pt x="318977" y="1254642"/>
                </a:cubicBezTo>
                <a:cubicBezTo>
                  <a:pt x="325872" y="1202930"/>
                  <a:pt x="338444" y="1155507"/>
                  <a:pt x="350875" y="1105786"/>
                </a:cubicBezTo>
                <a:cubicBezTo>
                  <a:pt x="359241" y="921729"/>
                  <a:pt x="346145" y="913526"/>
                  <a:pt x="382772" y="776177"/>
                </a:cubicBezTo>
                <a:cubicBezTo>
                  <a:pt x="388548" y="754519"/>
                  <a:pt x="394934" y="732865"/>
                  <a:pt x="404038" y="712382"/>
                </a:cubicBezTo>
                <a:cubicBezTo>
                  <a:pt x="409228" y="700705"/>
                  <a:pt x="418215" y="691117"/>
                  <a:pt x="425303" y="680484"/>
                </a:cubicBezTo>
                <a:cubicBezTo>
                  <a:pt x="428847" y="567070"/>
                  <a:pt x="429810" y="453546"/>
                  <a:pt x="435935" y="340242"/>
                </a:cubicBezTo>
                <a:cubicBezTo>
                  <a:pt x="436910" y="322197"/>
                  <a:pt x="439449" y="303690"/>
                  <a:pt x="446568" y="287080"/>
                </a:cubicBezTo>
                <a:cubicBezTo>
                  <a:pt x="450517" y="277866"/>
                  <a:pt x="462675" y="274410"/>
                  <a:pt x="467833" y="265814"/>
                </a:cubicBezTo>
                <a:cubicBezTo>
                  <a:pt x="484142" y="238631"/>
                  <a:pt x="495183" y="208583"/>
                  <a:pt x="510363" y="180754"/>
                </a:cubicBezTo>
                <a:cubicBezTo>
                  <a:pt x="520730" y="161748"/>
                  <a:pt x="552705" y="120754"/>
                  <a:pt x="563526" y="106326"/>
                </a:cubicBezTo>
                <a:cubicBezTo>
                  <a:pt x="567070" y="92149"/>
                  <a:pt x="567623" y="76866"/>
                  <a:pt x="574158" y="63796"/>
                </a:cubicBezTo>
                <a:cubicBezTo>
                  <a:pt x="584904" y="42305"/>
                  <a:pt x="606536" y="37094"/>
                  <a:pt x="627321" y="31898"/>
                </a:cubicBezTo>
                <a:cubicBezTo>
                  <a:pt x="634038" y="30219"/>
                  <a:pt x="712095" y="16093"/>
                  <a:pt x="723014" y="10633"/>
                </a:cubicBezTo>
                <a:cubicBezTo>
                  <a:pt x="726184" y="9048"/>
                  <a:pt x="723014" y="3544"/>
                  <a:pt x="723014" y="0"/>
                </a:cubicBezTo>
              </a:path>
            </a:pathLst>
          </a:custGeom>
          <a:noFill/>
          <a:ln w="41275">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36" name="Freeform: Shape 35">
            <a:extLst>
              <a:ext uri="{FF2B5EF4-FFF2-40B4-BE49-F238E27FC236}">
                <a16:creationId xmlns:a16="http://schemas.microsoft.com/office/drawing/2014/main" id="{D7B39B0B-08C4-8266-E581-DFCB6B7035ED}"/>
              </a:ext>
            </a:extLst>
          </p:cNvPr>
          <p:cNvSpPr/>
          <p:nvPr/>
        </p:nvSpPr>
        <p:spPr>
          <a:xfrm>
            <a:off x="7313700" y="2323214"/>
            <a:ext cx="393405" cy="466026"/>
          </a:xfrm>
          <a:custGeom>
            <a:avLst/>
            <a:gdLst>
              <a:gd name="connsiteX0" fmla="*/ 0 w 393405"/>
              <a:gd name="connsiteY0" fmla="*/ 0 h 466026"/>
              <a:gd name="connsiteX1" fmla="*/ 53163 w 393405"/>
              <a:gd name="connsiteY1" fmla="*/ 10632 h 466026"/>
              <a:gd name="connsiteX2" fmla="*/ 74428 w 393405"/>
              <a:gd name="connsiteY2" fmla="*/ 74427 h 466026"/>
              <a:gd name="connsiteX3" fmla="*/ 116958 w 393405"/>
              <a:gd name="connsiteY3" fmla="*/ 212651 h 466026"/>
              <a:gd name="connsiteX4" fmla="*/ 127591 w 393405"/>
              <a:gd name="connsiteY4" fmla="*/ 276446 h 466026"/>
              <a:gd name="connsiteX5" fmla="*/ 159489 w 393405"/>
              <a:gd name="connsiteY5" fmla="*/ 329609 h 466026"/>
              <a:gd name="connsiteX6" fmla="*/ 180754 w 393405"/>
              <a:gd name="connsiteY6" fmla="*/ 372139 h 466026"/>
              <a:gd name="connsiteX7" fmla="*/ 191386 w 393405"/>
              <a:gd name="connsiteY7" fmla="*/ 414669 h 466026"/>
              <a:gd name="connsiteX8" fmla="*/ 393405 w 393405"/>
              <a:gd name="connsiteY8" fmla="*/ 446567 h 46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405" h="466026">
                <a:moveTo>
                  <a:pt x="0" y="0"/>
                </a:moveTo>
                <a:cubicBezTo>
                  <a:pt x="17721" y="3544"/>
                  <a:pt x="40384" y="-2147"/>
                  <a:pt x="53163" y="10632"/>
                </a:cubicBezTo>
                <a:cubicBezTo>
                  <a:pt x="69013" y="26482"/>
                  <a:pt x="66103" y="53615"/>
                  <a:pt x="74428" y="74427"/>
                </a:cubicBezTo>
                <a:cubicBezTo>
                  <a:pt x="101345" y="141720"/>
                  <a:pt x="99031" y="128990"/>
                  <a:pt x="116958" y="212651"/>
                </a:cubicBezTo>
                <a:cubicBezTo>
                  <a:pt x="121475" y="233731"/>
                  <a:pt x="120223" y="256186"/>
                  <a:pt x="127591" y="276446"/>
                </a:cubicBezTo>
                <a:cubicBezTo>
                  <a:pt x="134654" y="295868"/>
                  <a:pt x="149453" y="311544"/>
                  <a:pt x="159489" y="329609"/>
                </a:cubicBezTo>
                <a:cubicBezTo>
                  <a:pt x="167186" y="343464"/>
                  <a:pt x="173666" y="357962"/>
                  <a:pt x="180754" y="372139"/>
                </a:cubicBezTo>
                <a:cubicBezTo>
                  <a:pt x="184298" y="386316"/>
                  <a:pt x="187372" y="400618"/>
                  <a:pt x="191386" y="414669"/>
                </a:cubicBezTo>
                <a:cubicBezTo>
                  <a:pt x="217791" y="507088"/>
                  <a:pt x="215868" y="446567"/>
                  <a:pt x="393405" y="446567"/>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40302B"/>
              </a:solidFill>
              <a:latin typeface="Arial" charset="0"/>
            </a:endParaRPr>
          </a:p>
        </p:txBody>
      </p:sp>
      <p:sp>
        <p:nvSpPr>
          <p:cNvPr id="37" name="TextBox 36">
            <a:extLst>
              <a:ext uri="{FF2B5EF4-FFF2-40B4-BE49-F238E27FC236}">
                <a16:creationId xmlns:a16="http://schemas.microsoft.com/office/drawing/2014/main" id="{74EE17A6-007A-3376-EF93-C02CCDBCBC88}"/>
              </a:ext>
            </a:extLst>
          </p:cNvPr>
          <p:cNvSpPr txBox="1"/>
          <p:nvPr/>
        </p:nvSpPr>
        <p:spPr bwMode="auto">
          <a:xfrm>
            <a:off x="7231157" y="1985078"/>
            <a:ext cx="279244" cy="276999"/>
          </a:xfrm>
          <a:prstGeom prst="rect">
            <a:avLst/>
          </a:prstGeom>
          <a:noFill/>
          <a:ln w="9525">
            <a:noFill/>
            <a:miter lim="800000"/>
            <a:headEnd/>
            <a:tailEnd/>
          </a:ln>
          <a:effectLst/>
        </p:spPr>
        <p:txBody>
          <a:bodyPr wrap="none" rtlCol="0">
            <a:spAutoFit/>
          </a:bodyPr>
          <a:lstStyle/>
          <a:p>
            <a:pPr fontAlgn="base">
              <a:spcBef>
                <a:spcPct val="0"/>
              </a:spcBef>
              <a:spcAft>
                <a:spcPct val="0"/>
              </a:spcAft>
            </a:pPr>
            <a:r>
              <a:rPr lang="en-US" sz="1200" dirty="0">
                <a:solidFill>
                  <a:srgbClr val="00B050"/>
                </a:solidFill>
                <a:latin typeface="Arial" charset="0"/>
              </a:rPr>
              <a:t>F</a:t>
            </a:r>
          </a:p>
        </p:txBody>
      </p:sp>
      <p:grpSp>
        <p:nvGrpSpPr>
          <p:cNvPr id="43" name="Group 42">
            <a:extLst>
              <a:ext uri="{FF2B5EF4-FFF2-40B4-BE49-F238E27FC236}">
                <a16:creationId xmlns:a16="http://schemas.microsoft.com/office/drawing/2014/main" id="{78AB90DD-4B74-1E39-2C68-764C1D8F438C}"/>
              </a:ext>
            </a:extLst>
          </p:cNvPr>
          <p:cNvGrpSpPr/>
          <p:nvPr/>
        </p:nvGrpSpPr>
        <p:grpSpPr>
          <a:xfrm>
            <a:off x="3216542" y="610730"/>
            <a:ext cx="4490562" cy="3294612"/>
            <a:chOff x="2420601" y="1041349"/>
            <a:chExt cx="4490562" cy="3294612"/>
          </a:xfrm>
        </p:grpSpPr>
        <p:sp>
          <p:nvSpPr>
            <p:cNvPr id="39" name="TextBox 38">
              <a:extLst>
                <a:ext uri="{FF2B5EF4-FFF2-40B4-BE49-F238E27FC236}">
                  <a16:creationId xmlns:a16="http://schemas.microsoft.com/office/drawing/2014/main" id="{DCB211B0-01B4-FB63-F900-D8712CE845A4}"/>
                </a:ext>
              </a:extLst>
            </p:cNvPr>
            <p:cNvSpPr txBox="1"/>
            <p:nvPr/>
          </p:nvSpPr>
          <p:spPr bwMode="auto">
            <a:xfrm>
              <a:off x="2420601" y="1041349"/>
              <a:ext cx="3726425" cy="3108543"/>
            </a:xfrm>
            <a:prstGeom prst="rect">
              <a:avLst/>
            </a:prstGeom>
            <a:noFill/>
            <a:ln w="38100">
              <a:solidFill>
                <a:srgbClr val="FF0000"/>
              </a:solidFill>
              <a:miter lim="800000"/>
              <a:headEnd/>
              <a:tailEnd/>
            </a:ln>
            <a:effectLst/>
          </p:spPr>
          <p:txBody>
            <a:bodyPr wrap="square">
              <a:spAutoFit/>
            </a:bodyPr>
            <a:lstStyle/>
            <a:p>
              <a:pPr algn="ctr" fontAlgn="base">
                <a:spcBef>
                  <a:spcPct val="0"/>
                </a:spcBef>
                <a:spcAft>
                  <a:spcPct val="0"/>
                </a:spcAft>
              </a:pPr>
              <a:r>
                <a:rPr lang="en-US" sz="2800" dirty="0">
                  <a:solidFill>
                    <a:srgbClr val="00B050"/>
                  </a:solidFill>
                  <a:latin typeface="Arial" charset="0"/>
                </a:rPr>
                <a:t>Proverbs 17:14 </a:t>
              </a:r>
            </a:p>
            <a:p>
              <a:pPr algn="ctr" fontAlgn="base">
                <a:spcBef>
                  <a:spcPct val="0"/>
                </a:spcBef>
                <a:spcAft>
                  <a:spcPct val="0"/>
                </a:spcAft>
              </a:pPr>
              <a:r>
                <a:rPr lang="en-US" sz="2800" dirty="0">
                  <a:solidFill>
                    <a:srgbClr val="00B050"/>
                  </a:solidFill>
                  <a:latin typeface="Arial" charset="0"/>
                </a:rPr>
                <a:t>The beginning of strife is like letting out water,</a:t>
              </a:r>
            </a:p>
            <a:p>
              <a:pPr algn="ctr" fontAlgn="base">
                <a:spcBef>
                  <a:spcPct val="0"/>
                </a:spcBef>
                <a:spcAft>
                  <a:spcPct val="0"/>
                </a:spcAft>
              </a:pPr>
              <a:r>
                <a:rPr lang="en-US" sz="2800" dirty="0">
                  <a:solidFill>
                    <a:srgbClr val="00B050"/>
                  </a:solidFill>
                  <a:latin typeface="Arial" charset="0"/>
                </a:rPr>
                <a:t>So abandon the quarrel before it breaks out.</a:t>
              </a:r>
            </a:p>
          </p:txBody>
        </p:sp>
        <p:sp>
          <p:nvSpPr>
            <p:cNvPr id="42" name="Arc 41">
              <a:extLst>
                <a:ext uri="{FF2B5EF4-FFF2-40B4-BE49-F238E27FC236}">
                  <a16:creationId xmlns:a16="http://schemas.microsoft.com/office/drawing/2014/main" id="{2626F963-68A1-A574-4779-52D1334AC858}"/>
                </a:ext>
              </a:extLst>
            </p:cNvPr>
            <p:cNvSpPr/>
            <p:nvPr/>
          </p:nvSpPr>
          <p:spPr>
            <a:xfrm>
              <a:off x="5410200" y="2057405"/>
              <a:ext cx="1500963" cy="2278556"/>
            </a:xfrm>
            <a:prstGeom prst="arc">
              <a:avLst>
                <a:gd name="adj1" fmla="val 16208313"/>
                <a:gd name="adj2" fmla="val 0"/>
              </a:avLst>
            </a:prstGeom>
            <a:ln w="38100">
              <a:solidFill>
                <a:srgbClr val="FF0000"/>
              </a:solidFill>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4000">
                <a:solidFill>
                  <a:srgbClr val="40302B"/>
                </a:solidFill>
                <a:latin typeface="Arial"/>
              </a:endParaRPr>
            </a:p>
          </p:txBody>
        </p:sp>
      </p:grpSp>
      <p:sp>
        <p:nvSpPr>
          <p:cNvPr id="44" name="Freeform: Shape 43">
            <a:extLst>
              <a:ext uri="{FF2B5EF4-FFF2-40B4-BE49-F238E27FC236}">
                <a16:creationId xmlns:a16="http://schemas.microsoft.com/office/drawing/2014/main" id="{9180289E-70D0-6FE1-E9D5-59F1110ABD63}"/>
              </a:ext>
            </a:extLst>
          </p:cNvPr>
          <p:cNvSpPr/>
          <p:nvPr/>
        </p:nvSpPr>
        <p:spPr>
          <a:xfrm>
            <a:off x="7675207" y="1249326"/>
            <a:ext cx="1472757" cy="1509823"/>
          </a:xfrm>
          <a:custGeom>
            <a:avLst/>
            <a:gdLst>
              <a:gd name="connsiteX0" fmla="*/ 0 w 1472757"/>
              <a:gd name="connsiteY0" fmla="*/ 1509823 h 1509823"/>
              <a:gd name="connsiteX1" fmla="*/ 148856 w 1472757"/>
              <a:gd name="connsiteY1" fmla="*/ 1446028 h 1509823"/>
              <a:gd name="connsiteX2" fmla="*/ 170121 w 1472757"/>
              <a:gd name="connsiteY2" fmla="*/ 1403498 h 1509823"/>
              <a:gd name="connsiteX3" fmla="*/ 191386 w 1472757"/>
              <a:gd name="connsiteY3" fmla="*/ 1297172 h 1509823"/>
              <a:gd name="connsiteX4" fmla="*/ 212651 w 1472757"/>
              <a:gd name="connsiteY4" fmla="*/ 1233377 h 1509823"/>
              <a:gd name="connsiteX5" fmla="*/ 223284 w 1472757"/>
              <a:gd name="connsiteY5" fmla="*/ 1084521 h 1509823"/>
              <a:gd name="connsiteX6" fmla="*/ 191386 w 1472757"/>
              <a:gd name="connsiteY6" fmla="*/ 712382 h 1509823"/>
              <a:gd name="connsiteX7" fmla="*/ 244549 w 1472757"/>
              <a:gd name="connsiteY7" fmla="*/ 499730 h 1509823"/>
              <a:gd name="connsiteX8" fmla="*/ 287079 w 1472757"/>
              <a:gd name="connsiteY8" fmla="*/ 435935 h 1509823"/>
              <a:gd name="connsiteX9" fmla="*/ 340242 w 1472757"/>
              <a:gd name="connsiteY9" fmla="*/ 457200 h 1509823"/>
              <a:gd name="connsiteX10" fmla="*/ 361507 w 1472757"/>
              <a:gd name="connsiteY10" fmla="*/ 510363 h 1509823"/>
              <a:gd name="connsiteX11" fmla="*/ 457200 w 1472757"/>
              <a:gd name="connsiteY11" fmla="*/ 606056 h 1509823"/>
              <a:gd name="connsiteX12" fmla="*/ 510363 w 1472757"/>
              <a:gd name="connsiteY12" fmla="*/ 691116 h 1509823"/>
              <a:gd name="connsiteX13" fmla="*/ 552893 w 1472757"/>
              <a:gd name="connsiteY13" fmla="*/ 723014 h 1509823"/>
              <a:gd name="connsiteX14" fmla="*/ 659219 w 1472757"/>
              <a:gd name="connsiteY14" fmla="*/ 744279 h 1509823"/>
              <a:gd name="connsiteX15" fmla="*/ 882502 w 1472757"/>
              <a:gd name="connsiteY15" fmla="*/ 637954 h 1509823"/>
              <a:gd name="connsiteX16" fmla="*/ 914400 w 1472757"/>
              <a:gd name="connsiteY16" fmla="*/ 542261 h 1509823"/>
              <a:gd name="connsiteX17" fmla="*/ 1010093 w 1472757"/>
              <a:gd name="connsiteY17" fmla="*/ 318977 h 1509823"/>
              <a:gd name="connsiteX18" fmla="*/ 1084521 w 1472757"/>
              <a:gd name="connsiteY18" fmla="*/ 191386 h 1509823"/>
              <a:gd name="connsiteX19" fmla="*/ 1137684 w 1472757"/>
              <a:gd name="connsiteY19" fmla="*/ 116958 h 1509823"/>
              <a:gd name="connsiteX20" fmla="*/ 1254642 w 1472757"/>
              <a:gd name="connsiteY20" fmla="*/ 21265 h 1509823"/>
              <a:gd name="connsiteX21" fmla="*/ 1446028 w 1472757"/>
              <a:gd name="connsiteY21" fmla="*/ 0 h 150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2757" h="1509823">
                <a:moveTo>
                  <a:pt x="0" y="1509823"/>
                </a:moveTo>
                <a:cubicBezTo>
                  <a:pt x="49619" y="1488558"/>
                  <a:pt x="103078" y="1474639"/>
                  <a:pt x="148856" y="1446028"/>
                </a:cubicBezTo>
                <a:cubicBezTo>
                  <a:pt x="162297" y="1437628"/>
                  <a:pt x="165767" y="1418738"/>
                  <a:pt x="170121" y="1403498"/>
                </a:cubicBezTo>
                <a:cubicBezTo>
                  <a:pt x="180050" y="1368745"/>
                  <a:pt x="182620" y="1332237"/>
                  <a:pt x="191386" y="1297172"/>
                </a:cubicBezTo>
                <a:cubicBezTo>
                  <a:pt x="196822" y="1275426"/>
                  <a:pt x="205563" y="1254642"/>
                  <a:pt x="212651" y="1233377"/>
                </a:cubicBezTo>
                <a:cubicBezTo>
                  <a:pt x="216195" y="1183758"/>
                  <a:pt x="225313" y="1134225"/>
                  <a:pt x="223284" y="1084521"/>
                </a:cubicBezTo>
                <a:cubicBezTo>
                  <a:pt x="218207" y="960123"/>
                  <a:pt x="191386" y="712382"/>
                  <a:pt x="191386" y="712382"/>
                </a:cubicBezTo>
                <a:cubicBezTo>
                  <a:pt x="209107" y="641498"/>
                  <a:pt x="220649" y="568776"/>
                  <a:pt x="244549" y="499730"/>
                </a:cubicBezTo>
                <a:cubicBezTo>
                  <a:pt x="252909" y="475579"/>
                  <a:pt x="263724" y="446315"/>
                  <a:pt x="287079" y="435935"/>
                </a:cubicBezTo>
                <a:cubicBezTo>
                  <a:pt x="304520" y="428183"/>
                  <a:pt x="322521" y="450112"/>
                  <a:pt x="340242" y="457200"/>
                </a:cubicBezTo>
                <a:cubicBezTo>
                  <a:pt x="347330" y="474921"/>
                  <a:pt x="349715" y="495355"/>
                  <a:pt x="361507" y="510363"/>
                </a:cubicBezTo>
                <a:cubicBezTo>
                  <a:pt x="389377" y="545834"/>
                  <a:pt x="433292" y="567803"/>
                  <a:pt x="457200" y="606056"/>
                </a:cubicBezTo>
                <a:cubicBezTo>
                  <a:pt x="474921" y="634409"/>
                  <a:pt x="489190" y="665238"/>
                  <a:pt x="510363" y="691116"/>
                </a:cubicBezTo>
                <a:cubicBezTo>
                  <a:pt x="521585" y="704831"/>
                  <a:pt x="536204" y="717054"/>
                  <a:pt x="552893" y="723014"/>
                </a:cubicBezTo>
                <a:cubicBezTo>
                  <a:pt x="586931" y="735171"/>
                  <a:pt x="623777" y="737191"/>
                  <a:pt x="659219" y="744279"/>
                </a:cubicBezTo>
                <a:cubicBezTo>
                  <a:pt x="733601" y="721392"/>
                  <a:pt x="830719" y="708568"/>
                  <a:pt x="882502" y="637954"/>
                </a:cubicBezTo>
                <a:cubicBezTo>
                  <a:pt x="902386" y="610840"/>
                  <a:pt x="903209" y="573967"/>
                  <a:pt x="914400" y="542261"/>
                </a:cubicBezTo>
                <a:cubicBezTo>
                  <a:pt x="951687" y="436615"/>
                  <a:pt x="954436" y="439568"/>
                  <a:pt x="1010093" y="318977"/>
                </a:cubicBezTo>
                <a:cubicBezTo>
                  <a:pt x="1028324" y="227828"/>
                  <a:pt x="1006815" y="290285"/>
                  <a:pt x="1084521" y="191386"/>
                </a:cubicBezTo>
                <a:cubicBezTo>
                  <a:pt x="1103357" y="167412"/>
                  <a:pt x="1117716" y="139998"/>
                  <a:pt x="1137684" y="116958"/>
                </a:cubicBezTo>
                <a:cubicBezTo>
                  <a:pt x="1168170" y="81782"/>
                  <a:pt x="1202174" y="28420"/>
                  <a:pt x="1254642" y="21265"/>
                </a:cubicBezTo>
                <a:cubicBezTo>
                  <a:pt x="1413305" y="-371"/>
                  <a:pt x="1526827" y="0"/>
                  <a:pt x="1446028" y="0"/>
                </a:cubicBezTo>
              </a:path>
            </a:pathLst>
          </a:custGeom>
          <a:noFill/>
          <a:ln w="38100">
            <a:solidFill>
              <a:srgbClr val="00B050"/>
            </a:solidFill>
          </a:ln>
        </p:spPr>
        <p:txBody>
          <a:bodyPr rtlCol="0" anchor="ctr"/>
          <a:lstStyle/>
          <a:p>
            <a:pPr algn="ctr" fontAlgn="base">
              <a:spcBef>
                <a:spcPct val="0"/>
              </a:spcBef>
              <a:spcAft>
                <a:spcPct val="0"/>
              </a:spcAft>
            </a:pPr>
            <a:endParaRPr lang="en-US" sz="4000">
              <a:solidFill>
                <a:srgbClr val="00B050"/>
              </a:solidFill>
              <a:latin typeface="Arial" charset="0"/>
            </a:endParaRPr>
          </a:p>
        </p:txBody>
      </p:sp>
    </p:spTree>
    <p:extLst>
      <p:ext uri="{BB962C8B-B14F-4D97-AF65-F5344CB8AC3E}">
        <p14:creationId xmlns:p14="http://schemas.microsoft.com/office/powerpoint/2010/main" val="37122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5" grpId="0"/>
      <p:bldP spid="27" grpId="0"/>
      <p:bldP spid="35" grpId="0" animBg="1"/>
      <p:bldP spid="36" grpId="0" animBg="1"/>
      <p:bldP spid="37" grpId="0"/>
      <p:bldP spid="44" grpId="0" animBg="1"/>
      <p:bldP spid="4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C4363-4F12-7CC2-A4FA-F1C88410E814}"/>
              </a:ext>
            </a:extLst>
          </p:cNvPr>
          <p:cNvSpPr>
            <a:spLocks noGrp="1"/>
          </p:cNvSpPr>
          <p:nvPr>
            <p:ph type="body" sz="quarter" idx="10"/>
          </p:nvPr>
        </p:nvSpPr>
        <p:spPr>
          <a:xfrm>
            <a:off x="2438400" y="609600"/>
            <a:ext cx="8229600" cy="6248400"/>
          </a:xfrm>
        </p:spPr>
        <p:txBody>
          <a:bodyPr/>
          <a:lstStyle/>
          <a:p>
            <a:r>
              <a:rPr lang="en-US" b="1" dirty="0"/>
              <a:t>The Active Model:</a:t>
            </a:r>
          </a:p>
          <a:p>
            <a:r>
              <a:rPr lang="en-US" dirty="0"/>
              <a:t>(A.K.A. The Way that it Ought to Work Model)</a:t>
            </a:r>
          </a:p>
          <a:p>
            <a:r>
              <a:rPr lang="en-US" dirty="0"/>
              <a:t>(A.K.A. The Denny Laub Model)</a:t>
            </a:r>
          </a:p>
          <a:p>
            <a:endParaRPr lang="en-US" dirty="0"/>
          </a:p>
          <a:p>
            <a:endParaRPr lang="en-US" dirty="0">
              <a:sym typeface="Wingdings" panose="05000000000000000000" pitchFamily="2" charset="2"/>
            </a:endParaRPr>
          </a:p>
          <a:p>
            <a:endParaRPr lang="en-US" dirty="0"/>
          </a:p>
          <a:p>
            <a:endParaRPr lang="en-US" dirty="0"/>
          </a:p>
          <a:p>
            <a:r>
              <a:rPr lang="en-US" dirty="0"/>
              <a:t>Acts 20:32 “And now I commend you to God and to </a:t>
            </a:r>
            <a:r>
              <a:rPr lang="en-US" u="sng" dirty="0"/>
              <a:t>the word </a:t>
            </a:r>
            <a:r>
              <a:rPr lang="en-US" dirty="0"/>
              <a:t>of his grace, which </a:t>
            </a:r>
            <a:r>
              <a:rPr lang="en-US" u="sng" dirty="0"/>
              <a:t>is able to build you up</a:t>
            </a:r>
            <a:r>
              <a:rPr lang="en-US" dirty="0"/>
              <a:t> and to give you the inheritance </a:t>
            </a:r>
            <a:r>
              <a:rPr lang="en-US" u="sng" dirty="0"/>
              <a:t>among all those who are sanctified</a:t>
            </a:r>
            <a:r>
              <a:rPr lang="en-US" dirty="0"/>
              <a:t>.”</a:t>
            </a:r>
            <a:endParaRPr lang="en-US" dirty="0">
              <a:sym typeface="Wingdings" panose="05000000000000000000" pitchFamily="2" charset="2"/>
            </a:endParaRPr>
          </a:p>
        </p:txBody>
      </p:sp>
      <p:sp>
        <p:nvSpPr>
          <p:cNvPr id="2" name="Title 1">
            <a:extLst>
              <a:ext uri="{FF2B5EF4-FFF2-40B4-BE49-F238E27FC236}">
                <a16:creationId xmlns:a16="http://schemas.microsoft.com/office/drawing/2014/main" id="{CD7F0380-8D75-96A3-D1F5-EB9C2EB3837B}"/>
              </a:ext>
            </a:extLst>
          </p:cNvPr>
          <p:cNvSpPr>
            <a:spLocks noGrp="1"/>
          </p:cNvSpPr>
          <p:nvPr>
            <p:ph type="title"/>
          </p:nvPr>
        </p:nvSpPr>
        <p:spPr/>
        <p:txBody>
          <a:bodyPr/>
          <a:lstStyle/>
          <a:p>
            <a:r>
              <a:rPr lang="en-US" u="sng" dirty="0"/>
              <a:t>How</a:t>
            </a:r>
            <a:r>
              <a:rPr lang="en-US" dirty="0"/>
              <a:t> are Christians sanctified?</a:t>
            </a:r>
          </a:p>
        </p:txBody>
      </p:sp>
      <p:grpSp>
        <p:nvGrpSpPr>
          <p:cNvPr id="16" name="Group 15">
            <a:extLst>
              <a:ext uri="{FF2B5EF4-FFF2-40B4-BE49-F238E27FC236}">
                <a16:creationId xmlns:a16="http://schemas.microsoft.com/office/drawing/2014/main" id="{4FDA8700-C1A8-7608-17EB-28916F1EA5A4}"/>
              </a:ext>
            </a:extLst>
          </p:cNvPr>
          <p:cNvGrpSpPr/>
          <p:nvPr/>
        </p:nvGrpSpPr>
        <p:grpSpPr>
          <a:xfrm>
            <a:off x="8583869" y="1981201"/>
            <a:ext cx="1828800" cy="1328327"/>
            <a:chOff x="7222165" y="2057399"/>
            <a:chExt cx="1828800" cy="1328327"/>
          </a:xfrm>
        </p:grpSpPr>
        <p:sp>
          <p:nvSpPr>
            <p:cNvPr id="4" name="TextBox 3">
              <a:extLst>
                <a:ext uri="{FF2B5EF4-FFF2-40B4-BE49-F238E27FC236}">
                  <a16:creationId xmlns:a16="http://schemas.microsoft.com/office/drawing/2014/main" id="{4225CB45-BA66-2FCE-7310-312F6C2A3030}"/>
                </a:ext>
              </a:extLst>
            </p:cNvPr>
            <p:cNvSpPr txBox="1"/>
            <p:nvPr/>
          </p:nvSpPr>
          <p:spPr bwMode="auto">
            <a:xfrm>
              <a:off x="7222165" y="2057399"/>
              <a:ext cx="1828800" cy="95410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5A823C"/>
                  </a:solidFill>
                  <a:latin typeface="Arial" charset="0"/>
                  <a:sym typeface="Wingdings" panose="05000000000000000000" pitchFamily="2" charset="2"/>
                </a:rPr>
                <a:t>Changed Life</a:t>
              </a:r>
              <a:endParaRPr lang="en-US" sz="2800" dirty="0">
                <a:solidFill>
                  <a:srgbClr val="5A823C"/>
                </a:solidFill>
                <a:latin typeface="Arial" charset="0"/>
              </a:endParaRPr>
            </a:p>
          </p:txBody>
        </p:sp>
        <p:sp>
          <p:nvSpPr>
            <p:cNvPr id="8" name="TextBox 7">
              <a:extLst>
                <a:ext uri="{FF2B5EF4-FFF2-40B4-BE49-F238E27FC236}">
                  <a16:creationId xmlns:a16="http://schemas.microsoft.com/office/drawing/2014/main" id="{0194A57F-8B70-1FE7-8931-F78DCFB4258C}"/>
                </a:ext>
              </a:extLst>
            </p:cNvPr>
            <p:cNvSpPr txBox="1"/>
            <p:nvPr/>
          </p:nvSpPr>
          <p:spPr bwMode="auto">
            <a:xfrm rot="16200000">
              <a:off x="7896446" y="2883997"/>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sp>
        <p:nvSpPr>
          <p:cNvPr id="9" name="TextBox 8">
            <a:extLst>
              <a:ext uri="{FF2B5EF4-FFF2-40B4-BE49-F238E27FC236}">
                <a16:creationId xmlns:a16="http://schemas.microsoft.com/office/drawing/2014/main" id="{EC041403-580E-C1E8-91FC-95182A1E08FB}"/>
              </a:ext>
            </a:extLst>
          </p:cNvPr>
          <p:cNvSpPr txBox="1"/>
          <p:nvPr/>
        </p:nvSpPr>
        <p:spPr bwMode="auto">
          <a:xfrm>
            <a:off x="2404723" y="2951948"/>
            <a:ext cx="1623238" cy="95410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5A823C"/>
                </a:solidFill>
                <a:latin typeface="Arial" charset="0"/>
              </a:rPr>
              <a:t>Read Scripture</a:t>
            </a:r>
          </a:p>
        </p:txBody>
      </p:sp>
      <p:grpSp>
        <p:nvGrpSpPr>
          <p:cNvPr id="15" name="Group 14">
            <a:extLst>
              <a:ext uri="{FF2B5EF4-FFF2-40B4-BE49-F238E27FC236}">
                <a16:creationId xmlns:a16="http://schemas.microsoft.com/office/drawing/2014/main" id="{68AE157A-AD40-413F-2739-58B12A9DA9E7}"/>
              </a:ext>
            </a:extLst>
          </p:cNvPr>
          <p:cNvGrpSpPr/>
          <p:nvPr/>
        </p:nvGrpSpPr>
        <p:grpSpPr>
          <a:xfrm>
            <a:off x="7958544" y="3167389"/>
            <a:ext cx="2599215" cy="523221"/>
            <a:chOff x="4380173" y="2272842"/>
            <a:chExt cx="2599215" cy="523221"/>
          </a:xfrm>
        </p:grpSpPr>
        <p:sp>
          <p:nvSpPr>
            <p:cNvPr id="5" name="TextBox 4">
              <a:extLst>
                <a:ext uri="{FF2B5EF4-FFF2-40B4-BE49-F238E27FC236}">
                  <a16:creationId xmlns:a16="http://schemas.microsoft.com/office/drawing/2014/main" id="{2757E4BF-1797-DCCF-35BA-F2FE14CBB236}"/>
                </a:ext>
              </a:extLst>
            </p:cNvPr>
            <p:cNvSpPr txBox="1"/>
            <p:nvPr/>
          </p:nvSpPr>
          <p:spPr bwMode="auto">
            <a:xfrm>
              <a:off x="4822750" y="2272843"/>
              <a:ext cx="21566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Repentance</a:t>
              </a:r>
            </a:p>
          </p:txBody>
        </p:sp>
        <p:sp>
          <p:nvSpPr>
            <p:cNvPr id="12" name="TextBox 11">
              <a:extLst>
                <a:ext uri="{FF2B5EF4-FFF2-40B4-BE49-F238E27FC236}">
                  <a16:creationId xmlns:a16="http://schemas.microsoft.com/office/drawing/2014/main" id="{A23A5860-9807-58A7-CF99-C3EA9E7715C6}"/>
                </a:ext>
              </a:extLst>
            </p:cNvPr>
            <p:cNvSpPr txBox="1"/>
            <p:nvPr/>
          </p:nvSpPr>
          <p:spPr bwMode="auto">
            <a:xfrm>
              <a:off x="4380173" y="2272842"/>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grpSp>
        <p:nvGrpSpPr>
          <p:cNvPr id="14" name="Group 13">
            <a:extLst>
              <a:ext uri="{FF2B5EF4-FFF2-40B4-BE49-F238E27FC236}">
                <a16:creationId xmlns:a16="http://schemas.microsoft.com/office/drawing/2014/main" id="{CAAF2136-BB67-84A3-5E29-6CF1F3164832}"/>
              </a:ext>
            </a:extLst>
          </p:cNvPr>
          <p:cNvGrpSpPr/>
          <p:nvPr/>
        </p:nvGrpSpPr>
        <p:grpSpPr>
          <a:xfrm>
            <a:off x="3942024" y="3167390"/>
            <a:ext cx="1877534" cy="523220"/>
            <a:chOff x="2449916" y="2272843"/>
            <a:chExt cx="1877534" cy="523220"/>
          </a:xfrm>
        </p:grpSpPr>
        <p:sp>
          <p:nvSpPr>
            <p:cNvPr id="10" name="TextBox 9">
              <a:extLst>
                <a:ext uri="{FF2B5EF4-FFF2-40B4-BE49-F238E27FC236}">
                  <a16:creationId xmlns:a16="http://schemas.microsoft.com/office/drawing/2014/main" id="{07FB209F-D7BC-5B82-F45B-B63668E87E48}"/>
                </a:ext>
              </a:extLst>
            </p:cNvPr>
            <p:cNvSpPr txBox="1"/>
            <p:nvPr/>
          </p:nvSpPr>
          <p:spPr bwMode="auto">
            <a:xfrm>
              <a:off x="2932812" y="2272843"/>
              <a:ext cx="13946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Reflect</a:t>
              </a:r>
            </a:p>
          </p:txBody>
        </p:sp>
        <p:sp>
          <p:nvSpPr>
            <p:cNvPr id="13" name="TextBox 12">
              <a:extLst>
                <a:ext uri="{FF2B5EF4-FFF2-40B4-BE49-F238E27FC236}">
                  <a16:creationId xmlns:a16="http://schemas.microsoft.com/office/drawing/2014/main" id="{562AC899-B7D1-4F00-DA78-D0FBAC5041D4}"/>
                </a:ext>
              </a:extLst>
            </p:cNvPr>
            <p:cNvSpPr txBox="1"/>
            <p:nvPr/>
          </p:nvSpPr>
          <p:spPr bwMode="auto">
            <a:xfrm>
              <a:off x="2449916" y="2272843"/>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grpSp>
        <p:nvGrpSpPr>
          <p:cNvPr id="17" name="Group 16">
            <a:extLst>
              <a:ext uri="{FF2B5EF4-FFF2-40B4-BE49-F238E27FC236}">
                <a16:creationId xmlns:a16="http://schemas.microsoft.com/office/drawing/2014/main" id="{E7FF5632-635C-5554-B37B-C6B6EE460C2D}"/>
              </a:ext>
            </a:extLst>
          </p:cNvPr>
          <p:cNvGrpSpPr/>
          <p:nvPr/>
        </p:nvGrpSpPr>
        <p:grpSpPr>
          <a:xfrm>
            <a:off x="5724619" y="3167390"/>
            <a:ext cx="2313686" cy="523221"/>
            <a:chOff x="4380173" y="2272842"/>
            <a:chExt cx="2313686" cy="523221"/>
          </a:xfrm>
        </p:grpSpPr>
        <p:sp>
          <p:nvSpPr>
            <p:cNvPr id="18" name="TextBox 17">
              <a:extLst>
                <a:ext uri="{FF2B5EF4-FFF2-40B4-BE49-F238E27FC236}">
                  <a16:creationId xmlns:a16="http://schemas.microsoft.com/office/drawing/2014/main" id="{446C3DD4-D4E9-6BD4-0AE5-1C875F510604}"/>
                </a:ext>
              </a:extLst>
            </p:cNvPr>
            <p:cNvSpPr txBox="1"/>
            <p:nvPr/>
          </p:nvSpPr>
          <p:spPr bwMode="auto">
            <a:xfrm>
              <a:off x="4822750" y="2272843"/>
              <a:ext cx="1871109"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Conviction</a:t>
              </a:r>
            </a:p>
          </p:txBody>
        </p:sp>
        <p:sp>
          <p:nvSpPr>
            <p:cNvPr id="19" name="TextBox 18">
              <a:extLst>
                <a:ext uri="{FF2B5EF4-FFF2-40B4-BE49-F238E27FC236}">
                  <a16:creationId xmlns:a16="http://schemas.microsoft.com/office/drawing/2014/main" id="{B371CBF3-9A67-C8DF-8DD5-3EDE88B4BB3F}"/>
                </a:ext>
              </a:extLst>
            </p:cNvPr>
            <p:cNvSpPr txBox="1"/>
            <p:nvPr/>
          </p:nvSpPr>
          <p:spPr bwMode="auto">
            <a:xfrm>
              <a:off x="4380173" y="2272842"/>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spTree>
    <p:extLst>
      <p:ext uri="{BB962C8B-B14F-4D97-AF65-F5344CB8AC3E}">
        <p14:creationId xmlns:p14="http://schemas.microsoft.com/office/powerpoint/2010/main" val="8141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0380-8D75-96A3-D1F5-EB9C2EB3837B}"/>
              </a:ext>
            </a:extLst>
          </p:cNvPr>
          <p:cNvSpPr>
            <a:spLocks noGrp="1"/>
          </p:cNvSpPr>
          <p:nvPr>
            <p:ph type="title"/>
          </p:nvPr>
        </p:nvSpPr>
        <p:spPr/>
        <p:txBody>
          <a:bodyPr/>
          <a:lstStyle/>
          <a:p>
            <a:r>
              <a:rPr lang="en-US" u="sng" dirty="0"/>
              <a:t>How</a:t>
            </a:r>
            <a:r>
              <a:rPr lang="en-US" dirty="0"/>
              <a:t> are Christians sanctified?</a:t>
            </a:r>
          </a:p>
        </p:txBody>
      </p:sp>
      <p:sp>
        <p:nvSpPr>
          <p:cNvPr id="3" name="Text Placeholder 2">
            <a:extLst>
              <a:ext uri="{FF2B5EF4-FFF2-40B4-BE49-F238E27FC236}">
                <a16:creationId xmlns:a16="http://schemas.microsoft.com/office/drawing/2014/main" id="{9EAC4363-4F12-7CC2-A4FA-F1C88410E814}"/>
              </a:ext>
            </a:extLst>
          </p:cNvPr>
          <p:cNvSpPr>
            <a:spLocks noGrp="1"/>
          </p:cNvSpPr>
          <p:nvPr>
            <p:ph type="body" sz="quarter" idx="10"/>
          </p:nvPr>
        </p:nvSpPr>
        <p:spPr>
          <a:xfrm>
            <a:off x="2438400" y="579120"/>
            <a:ext cx="8229600" cy="6248400"/>
          </a:xfrm>
        </p:spPr>
        <p:txBody>
          <a:bodyPr/>
          <a:lstStyle/>
          <a:p>
            <a:r>
              <a:rPr lang="en-US" b="1" dirty="0">
                <a:sym typeface="Wingdings" panose="05000000000000000000" pitchFamily="2" charset="2"/>
              </a:rPr>
              <a:t>The Passive Model:</a:t>
            </a:r>
          </a:p>
          <a:p>
            <a:r>
              <a:rPr lang="en-US" dirty="0"/>
              <a:t>(AKA The Slow Learner Model)</a:t>
            </a:r>
          </a:p>
          <a:p>
            <a:r>
              <a:rPr lang="en-US" dirty="0"/>
              <a:t>(AKA The John Schutt Model)</a:t>
            </a:r>
          </a:p>
          <a:p>
            <a:endParaRPr lang="en-US" dirty="0">
              <a:sym typeface="Wingdings" panose="05000000000000000000" pitchFamily="2" charset="2"/>
            </a:endParaRPr>
          </a:p>
          <a:p>
            <a:r>
              <a:rPr lang="en-US" dirty="0">
                <a:sym typeface="Wingdings" panose="05000000000000000000" pitchFamily="2" charset="2"/>
              </a:rPr>
              <a:t>		</a:t>
            </a:r>
            <a:endParaRPr lang="en-US" dirty="0"/>
          </a:p>
        </p:txBody>
      </p:sp>
      <p:sp>
        <p:nvSpPr>
          <p:cNvPr id="5" name="TextBox 4">
            <a:extLst>
              <a:ext uri="{FF2B5EF4-FFF2-40B4-BE49-F238E27FC236}">
                <a16:creationId xmlns:a16="http://schemas.microsoft.com/office/drawing/2014/main" id="{564E3498-7BCE-38EE-2C32-A0B95722476B}"/>
              </a:ext>
            </a:extLst>
          </p:cNvPr>
          <p:cNvSpPr txBox="1"/>
          <p:nvPr/>
        </p:nvSpPr>
        <p:spPr bwMode="auto">
          <a:xfrm>
            <a:off x="2080158" y="4144673"/>
            <a:ext cx="1143000" cy="95410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5A823C"/>
                </a:solidFill>
                <a:latin typeface="Arial" pitchFamily="34" charset="0"/>
                <a:cs typeface="Arial" pitchFamily="34" charset="0"/>
                <a:sym typeface="Wingdings" panose="05000000000000000000" pitchFamily="2" charset="2"/>
              </a:rPr>
              <a:t>Do evil</a:t>
            </a:r>
            <a:endParaRPr lang="en-US" sz="4000" dirty="0">
              <a:solidFill>
                <a:srgbClr val="40302B"/>
              </a:solidFill>
              <a:latin typeface="Arial" charset="0"/>
            </a:endParaRPr>
          </a:p>
        </p:txBody>
      </p:sp>
      <p:grpSp>
        <p:nvGrpSpPr>
          <p:cNvPr id="12" name="Group 11">
            <a:extLst>
              <a:ext uri="{FF2B5EF4-FFF2-40B4-BE49-F238E27FC236}">
                <a16:creationId xmlns:a16="http://schemas.microsoft.com/office/drawing/2014/main" id="{B3E3AE10-D245-6871-CFB3-27560F183283}"/>
              </a:ext>
            </a:extLst>
          </p:cNvPr>
          <p:cNvGrpSpPr/>
          <p:nvPr/>
        </p:nvGrpSpPr>
        <p:grpSpPr>
          <a:xfrm>
            <a:off x="2895601" y="2286001"/>
            <a:ext cx="2941785" cy="4401205"/>
            <a:chOff x="2061277" y="2210828"/>
            <a:chExt cx="2941785" cy="4401205"/>
          </a:xfrm>
        </p:grpSpPr>
        <p:grpSp>
          <p:nvGrpSpPr>
            <p:cNvPr id="7" name="Group 6">
              <a:extLst>
                <a:ext uri="{FF2B5EF4-FFF2-40B4-BE49-F238E27FC236}">
                  <a16:creationId xmlns:a16="http://schemas.microsoft.com/office/drawing/2014/main" id="{06D838C4-E473-0E8F-F96E-54E46539ECCD}"/>
                </a:ext>
              </a:extLst>
            </p:cNvPr>
            <p:cNvGrpSpPr/>
            <p:nvPr/>
          </p:nvGrpSpPr>
          <p:grpSpPr>
            <a:xfrm>
              <a:off x="2061277" y="3683129"/>
              <a:ext cx="1738977" cy="1149637"/>
              <a:chOff x="2588473" y="2272843"/>
              <a:chExt cx="1738977" cy="1149637"/>
            </a:xfrm>
          </p:grpSpPr>
          <p:sp>
            <p:nvSpPr>
              <p:cNvPr id="8" name="TextBox 7">
                <a:extLst>
                  <a:ext uri="{FF2B5EF4-FFF2-40B4-BE49-F238E27FC236}">
                    <a16:creationId xmlns:a16="http://schemas.microsoft.com/office/drawing/2014/main" id="{29086D43-A03B-4EA5-06CE-0DCE28C0825F}"/>
                  </a:ext>
                </a:extLst>
              </p:cNvPr>
              <p:cNvSpPr txBox="1"/>
              <p:nvPr/>
            </p:nvSpPr>
            <p:spPr bwMode="auto">
              <a:xfrm>
                <a:off x="2932812" y="2272843"/>
                <a:ext cx="13946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endParaRPr lang="en-US" sz="2800" dirty="0">
                  <a:solidFill>
                    <a:srgbClr val="5A823C"/>
                  </a:solidFill>
                  <a:latin typeface="Arial" charset="0"/>
                </a:endParaRPr>
              </a:p>
            </p:txBody>
          </p:sp>
          <p:sp>
            <p:nvSpPr>
              <p:cNvPr id="9" name="TextBox 8">
                <a:extLst>
                  <a:ext uri="{FF2B5EF4-FFF2-40B4-BE49-F238E27FC236}">
                    <a16:creationId xmlns:a16="http://schemas.microsoft.com/office/drawing/2014/main" id="{C3422D2D-07AD-A58D-0AD6-7A2893A6FC59}"/>
                  </a:ext>
                </a:extLst>
              </p:cNvPr>
              <p:cNvSpPr txBox="1"/>
              <p:nvPr/>
            </p:nvSpPr>
            <p:spPr bwMode="auto">
              <a:xfrm>
                <a:off x="2588473" y="2899260"/>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sp>
          <p:nvSpPr>
            <p:cNvPr id="11" name="TextBox 10">
              <a:extLst>
                <a:ext uri="{FF2B5EF4-FFF2-40B4-BE49-F238E27FC236}">
                  <a16:creationId xmlns:a16="http://schemas.microsoft.com/office/drawing/2014/main" id="{09159B34-54EC-E65E-3EED-BF699B8849DE}"/>
                </a:ext>
              </a:extLst>
            </p:cNvPr>
            <p:cNvSpPr txBox="1"/>
            <p:nvPr/>
          </p:nvSpPr>
          <p:spPr bwMode="auto">
            <a:xfrm>
              <a:off x="2481374" y="2210828"/>
              <a:ext cx="2521688" cy="440120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2800" dirty="0">
                  <a:solidFill>
                    <a:srgbClr val="5A823C"/>
                  </a:solidFill>
                  <a:latin typeface="Arial" charset="0"/>
                  <a:sym typeface="Wingdings" panose="05000000000000000000" pitchFamily="2" charset="2"/>
                </a:rPr>
                <a:t>Lying in bed decades later and you can’t get to sleep and you’re thinking about your life and you’re being convicted by the Holy Spirit</a:t>
              </a:r>
              <a:endParaRPr lang="en-US" sz="2800" dirty="0">
                <a:solidFill>
                  <a:srgbClr val="5A823C"/>
                </a:solidFill>
                <a:latin typeface="Arial" charset="0"/>
              </a:endParaRPr>
            </a:p>
          </p:txBody>
        </p:sp>
      </p:grpSp>
      <p:grpSp>
        <p:nvGrpSpPr>
          <p:cNvPr id="13" name="Group 12">
            <a:extLst>
              <a:ext uri="{FF2B5EF4-FFF2-40B4-BE49-F238E27FC236}">
                <a16:creationId xmlns:a16="http://schemas.microsoft.com/office/drawing/2014/main" id="{6D643808-E064-52EF-7CF1-609C5EC30716}"/>
              </a:ext>
            </a:extLst>
          </p:cNvPr>
          <p:cNvGrpSpPr/>
          <p:nvPr/>
        </p:nvGrpSpPr>
        <p:grpSpPr>
          <a:xfrm>
            <a:off x="5787683" y="3544506"/>
            <a:ext cx="2524503" cy="2246769"/>
            <a:chOff x="4507828" y="1268250"/>
            <a:chExt cx="2524503" cy="2246769"/>
          </a:xfrm>
        </p:grpSpPr>
        <p:sp>
          <p:nvSpPr>
            <p:cNvPr id="14" name="TextBox 13">
              <a:extLst>
                <a:ext uri="{FF2B5EF4-FFF2-40B4-BE49-F238E27FC236}">
                  <a16:creationId xmlns:a16="http://schemas.microsoft.com/office/drawing/2014/main" id="{C61DA208-BE27-F803-46DD-998303F6C601}"/>
                </a:ext>
              </a:extLst>
            </p:cNvPr>
            <p:cNvSpPr txBox="1"/>
            <p:nvPr/>
          </p:nvSpPr>
          <p:spPr bwMode="auto">
            <a:xfrm>
              <a:off x="4875693" y="1268250"/>
              <a:ext cx="2156638" cy="2246769"/>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5A823C"/>
                  </a:solidFill>
                  <a:latin typeface="Arial" charset="0"/>
                </a:rPr>
                <a:t>Realization that you’re the chief of sinners</a:t>
              </a:r>
              <a:br>
                <a:rPr lang="en-US" sz="2800" dirty="0">
                  <a:solidFill>
                    <a:srgbClr val="5A823C"/>
                  </a:solidFill>
                  <a:latin typeface="Arial" charset="0"/>
                </a:rPr>
              </a:br>
              <a:r>
                <a:rPr lang="en-US" sz="2800" dirty="0">
                  <a:solidFill>
                    <a:srgbClr val="5A823C"/>
                  </a:solidFill>
                  <a:latin typeface="Arial" charset="0"/>
                </a:rPr>
                <a:t>1 Tim 1:15</a:t>
              </a:r>
            </a:p>
          </p:txBody>
        </p:sp>
        <p:sp>
          <p:nvSpPr>
            <p:cNvPr id="15" name="TextBox 14">
              <a:extLst>
                <a:ext uri="{FF2B5EF4-FFF2-40B4-BE49-F238E27FC236}">
                  <a16:creationId xmlns:a16="http://schemas.microsoft.com/office/drawing/2014/main" id="{8F737D05-E142-762A-CD1E-A3A4560D767E}"/>
                </a:ext>
              </a:extLst>
            </p:cNvPr>
            <p:cNvSpPr txBox="1"/>
            <p:nvPr/>
          </p:nvSpPr>
          <p:spPr bwMode="auto">
            <a:xfrm>
              <a:off x="4507828" y="2130024"/>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grpSp>
        <p:nvGrpSpPr>
          <p:cNvPr id="16" name="Group 15">
            <a:extLst>
              <a:ext uri="{FF2B5EF4-FFF2-40B4-BE49-F238E27FC236}">
                <a16:creationId xmlns:a16="http://schemas.microsoft.com/office/drawing/2014/main" id="{B720B52B-ADFA-F2BD-0F7E-4F3995840DAC}"/>
              </a:ext>
            </a:extLst>
          </p:cNvPr>
          <p:cNvGrpSpPr/>
          <p:nvPr/>
        </p:nvGrpSpPr>
        <p:grpSpPr>
          <a:xfrm>
            <a:off x="8596362" y="3199886"/>
            <a:ext cx="1828800" cy="1372629"/>
            <a:chOff x="7086486" y="2248477"/>
            <a:chExt cx="1828800" cy="1372629"/>
          </a:xfrm>
        </p:grpSpPr>
        <p:sp>
          <p:nvSpPr>
            <p:cNvPr id="17" name="TextBox 16">
              <a:extLst>
                <a:ext uri="{FF2B5EF4-FFF2-40B4-BE49-F238E27FC236}">
                  <a16:creationId xmlns:a16="http://schemas.microsoft.com/office/drawing/2014/main" id="{2735554A-A6DF-AF47-45A4-46B97DD3AD14}"/>
                </a:ext>
              </a:extLst>
            </p:cNvPr>
            <p:cNvSpPr txBox="1"/>
            <p:nvPr/>
          </p:nvSpPr>
          <p:spPr bwMode="auto">
            <a:xfrm>
              <a:off x="7086486" y="2248477"/>
              <a:ext cx="1828800" cy="954107"/>
            </a:xfrm>
            <a:prstGeom prst="rect">
              <a:avLst/>
            </a:prstGeom>
            <a:noFill/>
            <a:ln w="9525">
              <a:noFill/>
              <a:miter lim="800000"/>
              <a:headEnd/>
              <a:tailEnd/>
            </a:ln>
            <a:effectLst/>
          </p:spPr>
          <p:txBody>
            <a:bodyPr wrap="square" rtlCol="0">
              <a:spAutoFit/>
            </a:bodyPr>
            <a:lstStyle/>
            <a:p>
              <a:pPr algn="ctr" fontAlgn="base">
                <a:spcBef>
                  <a:spcPct val="0"/>
                </a:spcBef>
                <a:spcAft>
                  <a:spcPct val="0"/>
                </a:spcAft>
              </a:pPr>
              <a:r>
                <a:rPr lang="en-US" sz="2800" dirty="0">
                  <a:solidFill>
                    <a:srgbClr val="5A823C"/>
                  </a:solidFill>
                  <a:latin typeface="Arial" charset="0"/>
                  <a:sym typeface="Wingdings" panose="05000000000000000000" pitchFamily="2" charset="2"/>
                </a:rPr>
                <a:t>Changed Life</a:t>
              </a:r>
              <a:endParaRPr lang="en-US" sz="2800" dirty="0">
                <a:solidFill>
                  <a:srgbClr val="5A823C"/>
                </a:solidFill>
                <a:latin typeface="Arial" charset="0"/>
              </a:endParaRPr>
            </a:p>
          </p:txBody>
        </p:sp>
        <p:sp>
          <p:nvSpPr>
            <p:cNvPr id="18" name="TextBox 17">
              <a:extLst>
                <a:ext uri="{FF2B5EF4-FFF2-40B4-BE49-F238E27FC236}">
                  <a16:creationId xmlns:a16="http://schemas.microsoft.com/office/drawing/2014/main" id="{2C34A263-F268-B67E-A4CD-95A843A03D3A}"/>
                </a:ext>
              </a:extLst>
            </p:cNvPr>
            <p:cNvSpPr txBox="1"/>
            <p:nvPr/>
          </p:nvSpPr>
          <p:spPr bwMode="auto">
            <a:xfrm rot="16200000" flipH="1">
              <a:off x="7739278" y="3097888"/>
              <a:ext cx="523216"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grpSp>
        <p:nvGrpSpPr>
          <p:cNvPr id="19" name="Group 18">
            <a:extLst>
              <a:ext uri="{FF2B5EF4-FFF2-40B4-BE49-F238E27FC236}">
                <a16:creationId xmlns:a16="http://schemas.microsoft.com/office/drawing/2014/main" id="{F95E02E9-982E-E2A3-6C02-F661F5E21864}"/>
              </a:ext>
            </a:extLst>
          </p:cNvPr>
          <p:cNvGrpSpPr/>
          <p:nvPr/>
        </p:nvGrpSpPr>
        <p:grpSpPr>
          <a:xfrm>
            <a:off x="8144642" y="4406280"/>
            <a:ext cx="2599215" cy="523221"/>
            <a:chOff x="4380173" y="2272842"/>
            <a:chExt cx="2599215" cy="523221"/>
          </a:xfrm>
        </p:grpSpPr>
        <p:sp>
          <p:nvSpPr>
            <p:cNvPr id="20" name="TextBox 19">
              <a:extLst>
                <a:ext uri="{FF2B5EF4-FFF2-40B4-BE49-F238E27FC236}">
                  <a16:creationId xmlns:a16="http://schemas.microsoft.com/office/drawing/2014/main" id="{F9F687EF-65BD-0DAC-7B36-852762E81A2A}"/>
                </a:ext>
              </a:extLst>
            </p:cNvPr>
            <p:cNvSpPr txBox="1"/>
            <p:nvPr/>
          </p:nvSpPr>
          <p:spPr bwMode="auto">
            <a:xfrm>
              <a:off x="4822750" y="2272843"/>
              <a:ext cx="21566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rPr>
                <a:t>Repentance</a:t>
              </a:r>
            </a:p>
          </p:txBody>
        </p:sp>
        <p:sp>
          <p:nvSpPr>
            <p:cNvPr id="21" name="TextBox 20">
              <a:extLst>
                <a:ext uri="{FF2B5EF4-FFF2-40B4-BE49-F238E27FC236}">
                  <a16:creationId xmlns:a16="http://schemas.microsoft.com/office/drawing/2014/main" id="{8EFBD28A-2B12-D76B-D4BD-D32F582BCD15}"/>
                </a:ext>
              </a:extLst>
            </p:cNvPr>
            <p:cNvSpPr txBox="1"/>
            <p:nvPr/>
          </p:nvSpPr>
          <p:spPr bwMode="auto">
            <a:xfrm>
              <a:off x="4380173" y="2272842"/>
              <a:ext cx="480238" cy="523220"/>
            </a:xfrm>
            <a:prstGeom prst="rect">
              <a:avLst/>
            </a:prstGeom>
            <a:noFill/>
            <a:ln w="9525">
              <a:noFill/>
              <a:miter lim="800000"/>
              <a:headEnd/>
              <a:tailEnd/>
            </a:ln>
            <a:effectLst/>
          </p:spPr>
          <p:txBody>
            <a:bodyPr wrap="square" rtlCol="0">
              <a:spAutoFit/>
            </a:bodyPr>
            <a:lstStyle/>
            <a:p>
              <a:pPr fontAlgn="base">
                <a:spcBef>
                  <a:spcPct val="0"/>
                </a:spcBef>
                <a:spcAft>
                  <a:spcPct val="0"/>
                </a:spcAft>
              </a:pPr>
              <a:r>
                <a:rPr lang="en-US" sz="2800" dirty="0">
                  <a:solidFill>
                    <a:srgbClr val="5A823C"/>
                  </a:solidFill>
                  <a:latin typeface="Arial" charset="0"/>
                  <a:sym typeface="Wingdings" panose="05000000000000000000" pitchFamily="2" charset="2"/>
                </a:rPr>
                <a:t></a:t>
              </a:r>
              <a:endParaRPr lang="en-US" sz="2800" dirty="0">
                <a:solidFill>
                  <a:srgbClr val="5A823C"/>
                </a:solidFill>
                <a:latin typeface="Arial" charset="0"/>
              </a:endParaRPr>
            </a:p>
          </p:txBody>
        </p:sp>
      </p:grpSp>
    </p:spTree>
    <p:extLst>
      <p:ext uri="{BB962C8B-B14F-4D97-AF65-F5344CB8AC3E}">
        <p14:creationId xmlns:p14="http://schemas.microsoft.com/office/powerpoint/2010/main" val="39134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7AEF-478D-9965-12FF-6134C62C9299}"/>
              </a:ext>
            </a:extLst>
          </p:cNvPr>
          <p:cNvSpPr>
            <a:spLocks noGrp="1"/>
          </p:cNvSpPr>
          <p:nvPr>
            <p:ph type="title"/>
          </p:nvPr>
        </p:nvSpPr>
        <p:spPr/>
        <p:txBody>
          <a:bodyPr/>
          <a:lstStyle/>
          <a:p>
            <a:r>
              <a:rPr lang="en-US" dirty="0"/>
              <a:t>Survey (Thanks, Stephanie)</a:t>
            </a:r>
          </a:p>
        </p:txBody>
      </p:sp>
      <p:sp>
        <p:nvSpPr>
          <p:cNvPr id="3" name="Text Placeholder 2">
            <a:extLst>
              <a:ext uri="{FF2B5EF4-FFF2-40B4-BE49-F238E27FC236}">
                <a16:creationId xmlns:a16="http://schemas.microsoft.com/office/drawing/2014/main" id="{1E3297ED-C359-8452-8195-C55FAB53A492}"/>
              </a:ext>
            </a:extLst>
          </p:cNvPr>
          <p:cNvSpPr>
            <a:spLocks noGrp="1"/>
          </p:cNvSpPr>
          <p:nvPr>
            <p:ph type="body" sz="quarter" idx="10"/>
          </p:nvPr>
        </p:nvSpPr>
        <p:spPr/>
        <p:txBody>
          <a:bodyPr/>
          <a:lstStyle/>
          <a:p>
            <a:r>
              <a:rPr lang="en-US" dirty="0"/>
              <a:t>Who did I ask?</a:t>
            </a:r>
          </a:p>
          <a:p>
            <a:r>
              <a:rPr lang="en-US" dirty="0"/>
              <a:t>Why did I ask these questions?</a:t>
            </a:r>
          </a:p>
          <a:p>
            <a:endParaRPr lang="en-US" dirty="0">
              <a:solidFill>
                <a:srgbClr val="222222"/>
              </a:solidFill>
            </a:endParaRPr>
          </a:p>
          <a:p>
            <a:r>
              <a:rPr lang="en-US" b="0" i="0" dirty="0">
                <a:solidFill>
                  <a:srgbClr val="222222"/>
                </a:solidFill>
                <a:effectLst/>
                <a:latin typeface="Arial" panose="020B0604020202020204" pitchFamily="34" charset="0"/>
              </a:rPr>
              <a:t>1. How long have you been a Christian?</a:t>
            </a:r>
            <a:endParaRPr lang="en-US" dirty="0"/>
          </a:p>
          <a:p>
            <a:r>
              <a:rPr lang="en-US" dirty="0"/>
              <a:t>	40 - 64 years</a:t>
            </a:r>
          </a:p>
        </p:txBody>
      </p:sp>
    </p:spTree>
    <p:extLst>
      <p:ext uri="{BB962C8B-B14F-4D97-AF65-F5344CB8AC3E}">
        <p14:creationId xmlns:p14="http://schemas.microsoft.com/office/powerpoint/2010/main" val="272428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0674-93FA-9D9D-EFD2-DB697BE796C1}"/>
              </a:ext>
            </a:extLst>
          </p:cNvPr>
          <p:cNvSpPr>
            <a:spLocks noGrp="1"/>
          </p:cNvSpPr>
          <p:nvPr>
            <p:ph type="title"/>
          </p:nvPr>
        </p:nvSpPr>
        <p:spPr/>
        <p:txBody>
          <a:bodyPr/>
          <a:lstStyle/>
          <a:p>
            <a:r>
              <a:rPr lang="en-US" dirty="0"/>
              <a:t>2. During the series on sanctification, the following means were discussed: Scripture, prayer, church community, church institution, confession, marriage and family, and trials. Which </a:t>
            </a:r>
            <a:r>
              <a:rPr lang="en-US" u="sng" dirty="0"/>
              <a:t>one or more of these </a:t>
            </a:r>
            <a:r>
              <a:rPr lang="en-US" dirty="0"/>
              <a:t>has helped you to pursue sanctification?</a:t>
            </a:r>
            <a:br>
              <a:rPr lang="en-US" dirty="0"/>
            </a:br>
            <a:endParaRPr lang="en-US" dirty="0"/>
          </a:p>
        </p:txBody>
      </p:sp>
      <p:sp>
        <p:nvSpPr>
          <p:cNvPr id="3" name="Text Placeholder 2">
            <a:extLst>
              <a:ext uri="{FF2B5EF4-FFF2-40B4-BE49-F238E27FC236}">
                <a16:creationId xmlns:a16="http://schemas.microsoft.com/office/drawing/2014/main" id="{B372E290-D3FC-8B58-1C05-CE2386040C65}"/>
              </a:ext>
            </a:extLst>
          </p:cNvPr>
          <p:cNvSpPr>
            <a:spLocks noGrp="1"/>
          </p:cNvSpPr>
          <p:nvPr>
            <p:ph type="body" sz="quarter" idx="10"/>
          </p:nvPr>
        </p:nvSpPr>
        <p:spPr>
          <a:xfrm>
            <a:off x="2438400" y="3124200"/>
            <a:ext cx="8229600" cy="3733800"/>
          </a:xfrm>
        </p:spPr>
        <p:txBody>
          <a:bodyPr/>
          <a:lstStyle/>
          <a:p>
            <a:pPr marL="457200" indent="-457200">
              <a:buFont typeface="Arial" panose="020B0604020202020204" pitchFamily="34" charset="0"/>
              <a:buChar char="•"/>
            </a:pPr>
            <a:r>
              <a:rPr lang="en-US" b="0" i="0" dirty="0">
                <a:effectLst/>
                <a:latin typeface="Helvetica" panose="020B0604020202020204" pitchFamily="34" charset="0"/>
              </a:rPr>
              <a:t>All of them</a:t>
            </a:r>
          </a:p>
          <a:p>
            <a:pPr marL="457200" indent="-457200">
              <a:buFont typeface="Arial" panose="020B0604020202020204" pitchFamily="34" charset="0"/>
              <a:buChar char="•"/>
            </a:pPr>
            <a:r>
              <a:rPr lang="en-US" b="0" i="0" dirty="0">
                <a:effectLst/>
                <a:latin typeface="Helvetica" panose="020B0604020202020204" pitchFamily="34" charset="0"/>
              </a:rPr>
              <a:t>All except the church institution.</a:t>
            </a:r>
          </a:p>
          <a:p>
            <a:pPr marL="457200" indent="-457200">
              <a:buFont typeface="Arial" panose="020B0604020202020204" pitchFamily="34" charset="0"/>
              <a:buChar char="•"/>
            </a:pPr>
            <a:r>
              <a:rPr lang="en-US" b="0" i="0" dirty="0">
                <a:effectLst/>
              </a:rPr>
              <a:t>Prayer and family</a:t>
            </a:r>
            <a:endParaRPr lang="en-US" b="0" i="0" dirty="0">
              <a:effectLst/>
              <a:latin typeface="Helvetica" panose="020B0604020202020204" pitchFamily="34" charset="0"/>
            </a:endParaRPr>
          </a:p>
          <a:p>
            <a:pPr marL="457200" indent="-457200">
              <a:buFont typeface="Arial" panose="020B0604020202020204" pitchFamily="34" charset="0"/>
              <a:buChar char="•"/>
            </a:pPr>
            <a:r>
              <a:rPr lang="en-US" b="0" i="0" dirty="0">
                <a:effectLst/>
                <a:latin typeface="Helvetica" panose="020B0604020202020204" pitchFamily="34" charset="0"/>
              </a:rPr>
              <a:t>All of the things covered thus far in the Sanctification Series, I think, have helped motivate me to seek sanctification, but the most effective for me have been prayer and trials.</a:t>
            </a:r>
            <a:endParaRPr lang="en-US" dirty="0"/>
          </a:p>
        </p:txBody>
      </p:sp>
    </p:spTree>
    <p:extLst>
      <p:ext uri="{BB962C8B-B14F-4D97-AF65-F5344CB8AC3E}">
        <p14:creationId xmlns:p14="http://schemas.microsoft.com/office/powerpoint/2010/main" val="6092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Wendell">
            <a:hlinkClick r:id="" action="ppaction://media"/>
            <a:extLst>
              <a:ext uri="{FF2B5EF4-FFF2-40B4-BE49-F238E27FC236}">
                <a16:creationId xmlns:a16="http://schemas.microsoft.com/office/drawing/2014/main" id="{9F74469D-5C7C-64BA-FFA8-9459540ED04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18920" y="841076"/>
            <a:ext cx="9149080" cy="5178725"/>
          </a:xfrm>
          <a:prstGeom prst="rect">
            <a:avLst/>
          </a:prstGeom>
        </p:spPr>
      </p:pic>
    </p:spTree>
    <p:extLst>
      <p:ext uri="{BB962C8B-B14F-4D97-AF65-F5344CB8AC3E}">
        <p14:creationId xmlns:p14="http://schemas.microsoft.com/office/powerpoint/2010/main" val="36536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0674-93FA-9D9D-EFD2-DB697BE796C1}"/>
              </a:ext>
            </a:extLst>
          </p:cNvPr>
          <p:cNvSpPr>
            <a:spLocks noGrp="1"/>
          </p:cNvSpPr>
          <p:nvPr>
            <p:ph type="title"/>
          </p:nvPr>
        </p:nvSpPr>
        <p:spPr/>
        <p:txBody>
          <a:bodyPr/>
          <a:lstStyle/>
          <a:p>
            <a:r>
              <a:rPr lang="en-US" dirty="0"/>
              <a:t>Which … </a:t>
            </a:r>
            <a:r>
              <a:rPr lang="en-US" u="sng" dirty="0"/>
              <a:t>one or more </a:t>
            </a:r>
            <a:r>
              <a:rPr lang="en-US" dirty="0"/>
              <a:t>of these has helped you to pursue sanctification?</a:t>
            </a:r>
            <a:br>
              <a:rPr lang="en-US" dirty="0"/>
            </a:br>
            <a:endParaRPr lang="en-US" dirty="0"/>
          </a:p>
        </p:txBody>
      </p:sp>
      <p:sp>
        <p:nvSpPr>
          <p:cNvPr id="3" name="Text Placeholder 2">
            <a:extLst>
              <a:ext uri="{FF2B5EF4-FFF2-40B4-BE49-F238E27FC236}">
                <a16:creationId xmlns:a16="http://schemas.microsoft.com/office/drawing/2014/main" id="{B372E290-D3FC-8B58-1C05-CE2386040C65}"/>
              </a:ext>
            </a:extLst>
          </p:cNvPr>
          <p:cNvSpPr>
            <a:spLocks noGrp="1"/>
          </p:cNvSpPr>
          <p:nvPr>
            <p:ph type="body" sz="quarter" idx="10"/>
          </p:nvPr>
        </p:nvSpPr>
        <p:spPr>
          <a:xfrm>
            <a:off x="2438400" y="1295400"/>
            <a:ext cx="8229600" cy="5562600"/>
          </a:xfrm>
        </p:spPr>
        <p:txBody>
          <a:bodyPr/>
          <a:lstStyle/>
          <a:p>
            <a:pPr marL="457200" indent="-457200">
              <a:buFont typeface="Arial" panose="020B0604020202020204" pitchFamily="34" charset="0"/>
              <a:buChar char="•"/>
            </a:pPr>
            <a:r>
              <a:rPr lang="en-US" dirty="0"/>
              <a:t>I would say all of those listed have helped me pursue sanctification.</a:t>
            </a:r>
          </a:p>
          <a:p>
            <a:pPr marL="457200" indent="-457200">
              <a:buFont typeface="Arial" panose="020B0604020202020204" pitchFamily="34" charset="0"/>
              <a:buChar char="•"/>
            </a:pPr>
            <a:r>
              <a:rPr lang="en-US" dirty="0"/>
              <a:t>I think all of the above have played a part but Scripture, Marriage and Family, and trials would probably stand out as the most. </a:t>
            </a:r>
          </a:p>
          <a:p>
            <a:pPr marL="457200" indent="-457200">
              <a:buFont typeface="Arial" panose="020B0604020202020204" pitchFamily="34" charset="0"/>
              <a:buChar char="•"/>
            </a:pPr>
            <a:r>
              <a:rPr lang="en-US" dirty="0"/>
              <a:t>Church Institution through opening God's Word to understand God and His will better</a:t>
            </a:r>
          </a:p>
        </p:txBody>
      </p:sp>
    </p:spTree>
    <p:extLst>
      <p:ext uri="{BB962C8B-B14F-4D97-AF65-F5344CB8AC3E}">
        <p14:creationId xmlns:p14="http://schemas.microsoft.com/office/powerpoint/2010/main" val="282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0983-EA44-6F36-B277-66431D571234}"/>
              </a:ext>
            </a:extLst>
          </p:cNvPr>
          <p:cNvSpPr>
            <a:spLocks noGrp="1"/>
          </p:cNvSpPr>
          <p:nvPr>
            <p:ph type="title"/>
          </p:nvPr>
        </p:nvSpPr>
        <p:spPr/>
        <p:txBody>
          <a:bodyPr/>
          <a:lstStyle/>
          <a:p>
            <a:r>
              <a:rPr lang="en-US" b="0" i="0" dirty="0">
                <a:solidFill>
                  <a:srgbClr val="222222"/>
                </a:solidFill>
                <a:effectLst/>
                <a:latin typeface="Arial" panose="020B0604020202020204" pitchFamily="34" charset="0"/>
              </a:rPr>
              <a:t>3. What have </a:t>
            </a:r>
            <a:r>
              <a:rPr lang="en-US" b="0" i="0" u="sng" dirty="0">
                <a:solidFill>
                  <a:srgbClr val="222222"/>
                </a:solidFill>
                <a:effectLst/>
                <a:latin typeface="Arial" panose="020B0604020202020204" pitchFamily="34" charset="0"/>
              </a:rPr>
              <a:t>you done</a:t>
            </a:r>
            <a:r>
              <a:rPr lang="en-US" b="0" i="0" dirty="0">
                <a:solidFill>
                  <a:srgbClr val="222222"/>
                </a:solidFill>
                <a:effectLst/>
                <a:latin typeface="Arial" panose="020B0604020202020204" pitchFamily="34" charset="0"/>
              </a:rPr>
              <a:t> to pursue sanctification?</a:t>
            </a:r>
            <a:endParaRPr lang="en-US" dirty="0"/>
          </a:p>
        </p:txBody>
      </p:sp>
      <p:sp>
        <p:nvSpPr>
          <p:cNvPr id="3" name="Text Placeholder 2">
            <a:extLst>
              <a:ext uri="{FF2B5EF4-FFF2-40B4-BE49-F238E27FC236}">
                <a16:creationId xmlns:a16="http://schemas.microsoft.com/office/drawing/2014/main" id="{E7B6E6AB-0E56-AF32-52A6-79EE455C7600}"/>
              </a:ext>
            </a:extLst>
          </p:cNvPr>
          <p:cNvSpPr>
            <a:spLocks noGrp="1"/>
          </p:cNvSpPr>
          <p:nvPr>
            <p:ph type="body" sz="quarter" idx="10"/>
          </p:nvPr>
        </p:nvSpPr>
        <p:spPr>
          <a:xfrm>
            <a:off x="2438400" y="1219200"/>
            <a:ext cx="8229600" cy="5638800"/>
          </a:xfrm>
        </p:spPr>
        <p:txBody>
          <a:bodyPr/>
          <a:lstStyle/>
          <a:p>
            <a:pPr marL="457200" indent="-457200">
              <a:buFont typeface="Arial" panose="020B0604020202020204" pitchFamily="34" charset="0"/>
              <a:buChar char="•"/>
            </a:pPr>
            <a:r>
              <a:rPr lang="en-US" b="0" i="0" dirty="0">
                <a:effectLst/>
                <a:latin typeface="Helvetica" panose="020B0604020202020204" pitchFamily="34" charset="0"/>
              </a:rPr>
              <a:t>Scripture, prayer, church.</a:t>
            </a:r>
          </a:p>
          <a:p>
            <a:pPr marL="457200" indent="-457200">
              <a:buFont typeface="Arial" panose="020B0604020202020204" pitchFamily="34" charset="0"/>
              <a:buChar char="•"/>
            </a:pPr>
            <a:r>
              <a:rPr lang="en-US" b="0" i="0" dirty="0">
                <a:effectLst/>
                <a:latin typeface="Helvetica" panose="020B0604020202020204" pitchFamily="34" charset="0"/>
              </a:rPr>
              <a:t>Prayed and read the scriptures. </a:t>
            </a:r>
          </a:p>
          <a:p>
            <a:pPr marL="457200" indent="-457200">
              <a:buFont typeface="Arial" panose="020B0604020202020204" pitchFamily="34" charset="0"/>
              <a:buChar char="•"/>
            </a:pPr>
            <a:r>
              <a:rPr lang="en-US" b="0" i="0" dirty="0">
                <a:effectLst/>
                <a:latin typeface="Helvetica" panose="020B0604020202020204" pitchFamily="34" charset="0"/>
              </a:rPr>
              <a:t>Acknowledging dependence on the Holy Spirit (by first coming to God </a:t>
            </a:r>
            <a:r>
              <a:rPr lang="en-US" b="1" i="0" dirty="0">
                <a:effectLst/>
                <a:latin typeface="Helvetica" panose="020B0604020202020204" pitchFamily="34" charset="0"/>
              </a:rPr>
              <a:t>daily </a:t>
            </a:r>
            <a:r>
              <a:rPr lang="en-US" b="0" i="0" dirty="0">
                <a:effectLst/>
                <a:latin typeface="Helvetica" panose="020B0604020202020204" pitchFamily="34" charset="0"/>
              </a:rPr>
              <a:t>in prayer) has helped me to recognize my limitations and to trust in </a:t>
            </a:r>
            <a:r>
              <a:rPr lang="en-US" b="1" i="0" dirty="0">
                <a:effectLst/>
                <a:latin typeface="Helvetica" panose="020B0604020202020204" pitchFamily="34" charset="0"/>
              </a:rPr>
              <a:t>His</a:t>
            </a:r>
            <a:r>
              <a:rPr lang="en-US" b="0" i="0" dirty="0">
                <a:effectLst/>
                <a:latin typeface="Helvetica" panose="020B0604020202020204" pitchFamily="34" charset="0"/>
              </a:rPr>
              <a:t> provision for conforming me to the image of Christ.</a:t>
            </a:r>
          </a:p>
          <a:p>
            <a:pPr marL="457200" indent="-457200">
              <a:buFont typeface="Arial" panose="020B0604020202020204" pitchFamily="34" charset="0"/>
              <a:buChar char="•"/>
            </a:pPr>
            <a:r>
              <a:rPr lang="en-US" b="0" i="0" dirty="0">
                <a:effectLst/>
              </a:rPr>
              <a:t>To pursue sanctification, I have spent more time in the Word, in prayer, and in being aware and listening to the Holy Spirit direct me and lovingly admonish me.</a:t>
            </a:r>
            <a:endParaRPr lang="en-US" b="0" i="0" dirty="0">
              <a:effectLst/>
              <a:latin typeface="Helvetica" panose="020B0604020202020204" pitchFamily="34" charset="0"/>
            </a:endParaRPr>
          </a:p>
          <a:p>
            <a:pPr marL="457200" indent="-457200">
              <a:buFont typeface="Arial" panose="020B0604020202020204" pitchFamily="34" charset="0"/>
              <a:buChar char="•"/>
            </a:pPr>
            <a:endParaRPr lang="en-US" b="0" i="0" dirty="0">
              <a:solidFill>
                <a:srgbClr val="333333"/>
              </a:solidFill>
              <a:effectLst/>
              <a:latin typeface="Helvetica" panose="020B0604020202020204" pitchFamily="34" charset="0"/>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296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0983-EA44-6F36-B277-66431D571234}"/>
              </a:ext>
            </a:extLst>
          </p:cNvPr>
          <p:cNvSpPr>
            <a:spLocks noGrp="1"/>
          </p:cNvSpPr>
          <p:nvPr>
            <p:ph type="title"/>
          </p:nvPr>
        </p:nvSpPr>
        <p:spPr/>
        <p:txBody>
          <a:bodyPr/>
          <a:lstStyle/>
          <a:p>
            <a:r>
              <a:rPr lang="en-US" b="0" i="0" dirty="0">
                <a:solidFill>
                  <a:srgbClr val="222222"/>
                </a:solidFill>
                <a:effectLst/>
                <a:latin typeface="Arial" panose="020B0604020202020204" pitchFamily="34" charset="0"/>
              </a:rPr>
              <a:t>3. What have </a:t>
            </a:r>
            <a:r>
              <a:rPr lang="en-US" b="0" i="0" u="sng" dirty="0">
                <a:solidFill>
                  <a:srgbClr val="222222"/>
                </a:solidFill>
                <a:effectLst/>
                <a:latin typeface="Arial" panose="020B0604020202020204" pitchFamily="34" charset="0"/>
              </a:rPr>
              <a:t>you done</a:t>
            </a:r>
            <a:r>
              <a:rPr lang="en-US" b="0" i="0" dirty="0">
                <a:solidFill>
                  <a:srgbClr val="222222"/>
                </a:solidFill>
                <a:effectLst/>
                <a:latin typeface="Arial" panose="020B0604020202020204" pitchFamily="34" charset="0"/>
              </a:rPr>
              <a:t> to pursue sanctification?</a:t>
            </a:r>
            <a:endParaRPr lang="en-US" dirty="0"/>
          </a:p>
        </p:txBody>
      </p:sp>
      <p:sp>
        <p:nvSpPr>
          <p:cNvPr id="3" name="Text Placeholder 2">
            <a:extLst>
              <a:ext uri="{FF2B5EF4-FFF2-40B4-BE49-F238E27FC236}">
                <a16:creationId xmlns:a16="http://schemas.microsoft.com/office/drawing/2014/main" id="{E7B6E6AB-0E56-AF32-52A6-79EE455C7600}"/>
              </a:ext>
            </a:extLst>
          </p:cNvPr>
          <p:cNvSpPr>
            <a:spLocks noGrp="1"/>
          </p:cNvSpPr>
          <p:nvPr>
            <p:ph type="body" sz="quarter" idx="10"/>
          </p:nvPr>
        </p:nvSpPr>
        <p:spPr>
          <a:xfrm>
            <a:off x="2438400" y="1219200"/>
            <a:ext cx="8229600" cy="5638800"/>
          </a:xfrm>
        </p:spPr>
        <p:txBody>
          <a:bodyPr/>
          <a:lstStyle/>
          <a:p>
            <a:pPr marL="457200" indent="-457200">
              <a:buFont typeface="Arial" panose="020B0604020202020204" pitchFamily="34" charset="0"/>
              <a:buChar char="•"/>
            </a:pPr>
            <a:r>
              <a:rPr lang="en-US" b="0" i="0" dirty="0">
                <a:effectLst/>
                <a:latin typeface="Helvetica" panose="020B0604020202020204" pitchFamily="34" charset="0"/>
              </a:rPr>
              <a:t>Read and study the Bible and pray for God to change me into the likeness of Christ.</a:t>
            </a:r>
          </a:p>
          <a:p>
            <a:pPr marL="457200" indent="-457200">
              <a:buFont typeface="Arial" panose="020B0604020202020204" pitchFamily="34" charset="0"/>
              <a:buChar char="•"/>
            </a:pPr>
            <a:r>
              <a:rPr lang="en-US" b="0" i="0" dirty="0">
                <a:effectLst/>
                <a:latin typeface="Arial" panose="020B0604020202020204" pitchFamily="34" charset="0"/>
              </a:rPr>
              <a:t>Study, reading scripture and meditation. And consciously committing to changing with the Holy Spirits prompting</a:t>
            </a:r>
            <a:r>
              <a:rPr lang="en-US" dirty="0">
                <a:latin typeface="Helvetica" panose="020B0604020202020204" pitchFamily="34" charset="0"/>
              </a:rPr>
              <a:t>.</a:t>
            </a:r>
          </a:p>
          <a:p>
            <a:pPr marL="457200" indent="-457200">
              <a:buFont typeface="Arial" panose="020B0604020202020204" pitchFamily="34" charset="0"/>
              <a:buChar char="•"/>
            </a:pPr>
            <a:r>
              <a:rPr lang="en-US" b="0" i="0" dirty="0">
                <a:effectLst/>
              </a:rPr>
              <a:t>Read, pray, and being mindful of the goal to be more like Christ</a:t>
            </a:r>
            <a:endParaRPr lang="en-US" b="0" i="0" dirty="0">
              <a:effectLst/>
              <a:latin typeface="Helvetica" panose="020B0604020202020204" pitchFamily="34" charset="0"/>
            </a:endParaRPr>
          </a:p>
          <a:p>
            <a:pPr marL="457200" indent="-457200">
              <a:buFont typeface="Arial" panose="020B0604020202020204" pitchFamily="34" charset="0"/>
              <a:buChar char="•"/>
            </a:pPr>
            <a:endParaRPr lang="en-US" b="0" i="0" dirty="0">
              <a:solidFill>
                <a:srgbClr val="333333"/>
              </a:solidFill>
              <a:effectLst/>
              <a:latin typeface="Helvetica" panose="020B0604020202020204" pitchFamily="34" charset="0"/>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6962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6D12-ECEE-2892-E8E0-04505C4A5253}"/>
              </a:ext>
            </a:extLst>
          </p:cNvPr>
          <p:cNvSpPr>
            <a:spLocks noGrp="1"/>
          </p:cNvSpPr>
          <p:nvPr>
            <p:ph type="title"/>
          </p:nvPr>
        </p:nvSpPr>
        <p:spPr/>
        <p:txBody>
          <a:bodyPr/>
          <a:lstStyle/>
          <a:p>
            <a:r>
              <a:rPr lang="en-US" dirty="0"/>
              <a:t>4.What has </a:t>
            </a:r>
            <a:r>
              <a:rPr lang="en-US" u="sng" dirty="0"/>
              <a:t>helped you</a:t>
            </a:r>
            <a:r>
              <a:rPr lang="en-US" dirty="0"/>
              <a:t> to pursue sanctification?</a:t>
            </a:r>
            <a:br>
              <a:rPr lang="en-US" dirty="0"/>
            </a:br>
            <a:endParaRPr lang="en-US" dirty="0"/>
          </a:p>
        </p:txBody>
      </p:sp>
      <p:sp>
        <p:nvSpPr>
          <p:cNvPr id="3" name="Text Placeholder 2">
            <a:extLst>
              <a:ext uri="{FF2B5EF4-FFF2-40B4-BE49-F238E27FC236}">
                <a16:creationId xmlns:a16="http://schemas.microsoft.com/office/drawing/2014/main" id="{298471DE-367C-0516-FC07-5469F273CC3B}"/>
              </a:ext>
            </a:extLst>
          </p:cNvPr>
          <p:cNvSpPr>
            <a:spLocks noGrp="1"/>
          </p:cNvSpPr>
          <p:nvPr>
            <p:ph type="body" sz="quarter" idx="10"/>
          </p:nvPr>
        </p:nvSpPr>
        <p:spPr>
          <a:xfrm>
            <a:off x="2438400" y="1066800"/>
            <a:ext cx="8229600" cy="5791200"/>
          </a:xfrm>
        </p:spPr>
        <p:txBody>
          <a:bodyPr/>
          <a:lstStyle/>
          <a:p>
            <a:pPr marL="457200" indent="-457200">
              <a:buFont typeface="Arial" panose="020B0604020202020204" pitchFamily="34" charset="0"/>
              <a:buChar char="•"/>
            </a:pPr>
            <a:r>
              <a:rPr lang="en-US" b="0" i="0" dirty="0">
                <a:effectLst/>
                <a:latin typeface="Helvetica" panose="020B0604020202020204" pitchFamily="34" charset="0"/>
              </a:rPr>
              <a:t>Desire to please God</a:t>
            </a:r>
          </a:p>
          <a:p>
            <a:pPr marL="457200" indent="-457200">
              <a:buFont typeface="Arial" panose="020B0604020202020204" pitchFamily="34" charset="0"/>
              <a:buChar char="•"/>
            </a:pPr>
            <a:r>
              <a:rPr lang="en-US" b="0" i="0" dirty="0">
                <a:effectLst/>
                <a:latin typeface="Helvetica" panose="020B0604020202020204" pitchFamily="34" charset="0"/>
              </a:rPr>
              <a:t>Watching my [spouse] live out </a:t>
            </a:r>
            <a:r>
              <a:rPr lang="en-US" b="0" i="0" dirty="0" err="1">
                <a:effectLst/>
                <a:latin typeface="Helvetica" panose="020B0604020202020204" pitchFamily="34" charset="0"/>
              </a:rPr>
              <a:t>santification</a:t>
            </a:r>
            <a:r>
              <a:rPr lang="en-US" b="0" i="0" dirty="0">
                <a:effectLst/>
                <a:latin typeface="Helvetica" panose="020B0604020202020204" pitchFamily="34" charset="0"/>
              </a:rPr>
              <a:t>.</a:t>
            </a:r>
          </a:p>
          <a:p>
            <a:pPr marL="457200" indent="-457200">
              <a:buFont typeface="Arial" panose="020B0604020202020204" pitchFamily="34" charset="0"/>
              <a:buChar char="•"/>
            </a:pPr>
            <a:r>
              <a:rPr lang="en-US" b="0" i="0" dirty="0">
                <a:effectLst/>
                <a:latin typeface="Helvetica" panose="020B0604020202020204" pitchFamily="34" charset="0"/>
              </a:rPr>
              <a:t>Conviction from the Holy Spirit, encouragement from other people around me, previous sermons on sanctification from a variety of Christian teachers (like Alistair </a:t>
            </a:r>
            <a:r>
              <a:rPr lang="en-US" b="0" i="0" dirty="0" err="1">
                <a:effectLst/>
                <a:latin typeface="Helvetica" panose="020B0604020202020204" pitchFamily="34" charset="0"/>
              </a:rPr>
              <a:t>Begg</a:t>
            </a:r>
            <a:r>
              <a:rPr lang="en-US" b="0" i="0" dirty="0">
                <a:effectLst/>
                <a:latin typeface="Helvetica" panose="020B0604020202020204" pitchFamily="34" charset="0"/>
              </a:rPr>
              <a:t>, Chip Ingram, Mike </a:t>
            </a:r>
            <a:r>
              <a:rPr lang="en-US" b="0" i="0" dirty="0" err="1">
                <a:effectLst/>
                <a:latin typeface="Helvetica" panose="020B0604020202020204" pitchFamily="34" charset="0"/>
              </a:rPr>
              <a:t>Fabarez</a:t>
            </a:r>
            <a:r>
              <a:rPr lang="en-US" b="0" i="0" dirty="0">
                <a:effectLst/>
                <a:latin typeface="Helvetica" panose="020B0604020202020204" pitchFamily="34" charset="0"/>
              </a:rPr>
              <a:t>, etc.) and this sanctification series </a:t>
            </a:r>
            <a:r>
              <a:rPr lang="en-US" b="1" i="0" dirty="0">
                <a:effectLst/>
                <a:latin typeface="Helvetica" panose="020B0604020202020204" pitchFamily="34" charset="0"/>
              </a:rPr>
              <a:t>have helped</a:t>
            </a:r>
            <a:r>
              <a:rPr lang="en-US" i="0" dirty="0">
                <a:effectLst/>
                <a:latin typeface="Helvetica" panose="020B0604020202020204" pitchFamily="34" charset="0"/>
              </a:rPr>
              <a:t> and </a:t>
            </a:r>
            <a:r>
              <a:rPr lang="en-US" b="1" i="0" dirty="0">
                <a:effectLst/>
                <a:latin typeface="Helvetica" panose="020B0604020202020204" pitchFamily="34" charset="0"/>
              </a:rPr>
              <a:t>are helping</a:t>
            </a:r>
            <a:r>
              <a:rPr lang="en-US" i="0" dirty="0">
                <a:effectLst/>
                <a:latin typeface="Helvetica" panose="020B0604020202020204" pitchFamily="34" charset="0"/>
              </a:rPr>
              <a:t> </a:t>
            </a:r>
            <a:r>
              <a:rPr lang="en-US" b="0" i="0" dirty="0">
                <a:effectLst/>
                <a:latin typeface="Helvetica" panose="020B0604020202020204" pitchFamily="34" charset="0"/>
              </a:rPr>
              <a:t>me to pursue holiness.</a:t>
            </a:r>
          </a:p>
          <a:p>
            <a:pPr marL="457200" indent="-457200">
              <a:buFont typeface="Arial" panose="020B0604020202020204" pitchFamily="34" charset="0"/>
              <a:buChar char="•"/>
            </a:pPr>
            <a:endParaRPr lang="en-US"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7792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6D12-ECEE-2892-E8E0-04505C4A5253}"/>
              </a:ext>
            </a:extLst>
          </p:cNvPr>
          <p:cNvSpPr>
            <a:spLocks noGrp="1"/>
          </p:cNvSpPr>
          <p:nvPr>
            <p:ph type="title"/>
          </p:nvPr>
        </p:nvSpPr>
        <p:spPr/>
        <p:txBody>
          <a:bodyPr/>
          <a:lstStyle/>
          <a:p>
            <a:r>
              <a:rPr lang="en-US" dirty="0"/>
              <a:t>4.What has </a:t>
            </a:r>
            <a:r>
              <a:rPr lang="en-US" u="sng" dirty="0"/>
              <a:t>helped you</a:t>
            </a:r>
            <a:r>
              <a:rPr lang="en-US" dirty="0"/>
              <a:t> to pursue sanctification?</a:t>
            </a:r>
            <a:br>
              <a:rPr lang="en-US" dirty="0"/>
            </a:br>
            <a:endParaRPr lang="en-US" dirty="0"/>
          </a:p>
        </p:txBody>
      </p:sp>
      <p:sp>
        <p:nvSpPr>
          <p:cNvPr id="3" name="Text Placeholder 2">
            <a:extLst>
              <a:ext uri="{FF2B5EF4-FFF2-40B4-BE49-F238E27FC236}">
                <a16:creationId xmlns:a16="http://schemas.microsoft.com/office/drawing/2014/main" id="{298471DE-367C-0516-FC07-5469F273CC3B}"/>
              </a:ext>
            </a:extLst>
          </p:cNvPr>
          <p:cNvSpPr>
            <a:spLocks noGrp="1"/>
          </p:cNvSpPr>
          <p:nvPr>
            <p:ph type="body" sz="quarter" idx="10"/>
          </p:nvPr>
        </p:nvSpPr>
        <p:spPr>
          <a:xfrm>
            <a:off x="2438400" y="1143000"/>
            <a:ext cx="8229600" cy="5715000"/>
          </a:xfrm>
        </p:spPr>
        <p:txBody>
          <a:bodyPr/>
          <a:lstStyle/>
          <a:p>
            <a:pPr marL="457200" indent="-457200">
              <a:buFont typeface="Arial" panose="020B0604020202020204" pitchFamily="34" charset="0"/>
              <a:buChar char="•"/>
            </a:pPr>
            <a:r>
              <a:rPr lang="en-US" b="0" i="0" dirty="0">
                <a:effectLst/>
                <a:latin typeface="Arial" panose="020B0604020202020204" pitchFamily="34" charset="0"/>
              </a:rPr>
              <a:t>The main thing that helps to pursue sanctification, for me, is to remain close to God and His Word and to take time in prayer to God and commune with Him. Spending time with God is where I am shown where and how He wants to use me to glorify Him while I'm here on this earth, with the obvious goal of becoming more Holy as God is Holy.</a:t>
            </a:r>
            <a:endParaRPr lang="en-US" b="0" i="0" dirty="0">
              <a:effectLst/>
              <a:latin typeface="Helvetica" panose="020B0604020202020204" pitchFamily="34" charset="0"/>
            </a:endParaRPr>
          </a:p>
          <a:p>
            <a:pPr marL="457200" indent="-457200">
              <a:buFont typeface="Arial" panose="020B0604020202020204" pitchFamily="34" charset="0"/>
              <a:buChar char="•"/>
            </a:pPr>
            <a:endParaRPr lang="en-US"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280255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471DE-367C-0516-FC07-5469F273CC3B}"/>
              </a:ext>
            </a:extLst>
          </p:cNvPr>
          <p:cNvSpPr>
            <a:spLocks noGrp="1"/>
          </p:cNvSpPr>
          <p:nvPr>
            <p:ph type="body" sz="quarter" idx="10"/>
          </p:nvPr>
        </p:nvSpPr>
        <p:spPr>
          <a:xfrm>
            <a:off x="2133600" y="0"/>
            <a:ext cx="8610600" cy="6858000"/>
          </a:xfrm>
        </p:spPr>
        <p:txBody>
          <a:bodyPr/>
          <a:lstStyle/>
          <a:p>
            <a:pPr marL="514350" indent="-514350">
              <a:buFont typeface="+mj-lt"/>
              <a:buAutoNum type="arabicPeriod"/>
            </a:pPr>
            <a:r>
              <a:rPr lang="en-US" dirty="0"/>
              <a:t>Reading and studying the Bible, participating in Bible studies, being a part of small groups of Christian fellowship, praying for God's help to face problems and trials. During difficult times I do find myself seeking more after God's will and praying more.</a:t>
            </a:r>
          </a:p>
          <a:p>
            <a:pPr marL="514350" indent="-514350">
              <a:buFont typeface="+mj-lt"/>
              <a:buAutoNum type="arabicPeriod"/>
            </a:pPr>
            <a:r>
              <a:rPr lang="en-US" dirty="0"/>
              <a:t>Focusing too much on this world rather than thinking about my real home and what that means.</a:t>
            </a:r>
          </a:p>
          <a:p>
            <a:pPr marL="514350" indent="-514350">
              <a:buFont typeface="+mj-lt"/>
              <a:buAutoNum type="arabicPeriod"/>
            </a:pPr>
            <a:r>
              <a:rPr lang="en-US" dirty="0"/>
              <a:t>Not putting prayer and Bible reading first -thinking I'll do it later--right after I finish this- and then moving on to another task. Even today, reading the Bible seems so much easier for me than praying. I seem to get easily distracted. I think a lack of praying is a hindrance to sanctification.</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5144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6D12-ECEE-2892-E8E0-04505C4A5253}"/>
              </a:ext>
            </a:extLst>
          </p:cNvPr>
          <p:cNvSpPr>
            <a:spLocks noGrp="1"/>
          </p:cNvSpPr>
          <p:nvPr>
            <p:ph type="title"/>
          </p:nvPr>
        </p:nvSpPr>
        <p:spPr/>
        <p:txBody>
          <a:bodyPr/>
          <a:lstStyle/>
          <a:p>
            <a:r>
              <a:rPr lang="en-US" dirty="0"/>
              <a:t>4.What has </a:t>
            </a:r>
            <a:r>
              <a:rPr lang="en-US" u="sng" dirty="0"/>
              <a:t>helped you</a:t>
            </a:r>
            <a:r>
              <a:rPr lang="en-US" dirty="0"/>
              <a:t> to pursue sanctification?</a:t>
            </a:r>
            <a:br>
              <a:rPr lang="en-US" dirty="0"/>
            </a:br>
            <a:endParaRPr lang="en-US" dirty="0"/>
          </a:p>
        </p:txBody>
      </p:sp>
      <p:sp>
        <p:nvSpPr>
          <p:cNvPr id="3" name="Text Placeholder 2">
            <a:extLst>
              <a:ext uri="{FF2B5EF4-FFF2-40B4-BE49-F238E27FC236}">
                <a16:creationId xmlns:a16="http://schemas.microsoft.com/office/drawing/2014/main" id="{298471DE-367C-0516-FC07-5469F273CC3B}"/>
              </a:ext>
            </a:extLst>
          </p:cNvPr>
          <p:cNvSpPr>
            <a:spLocks noGrp="1"/>
          </p:cNvSpPr>
          <p:nvPr>
            <p:ph type="body" sz="quarter" idx="10"/>
          </p:nvPr>
        </p:nvSpPr>
        <p:spPr>
          <a:xfrm>
            <a:off x="2438400" y="1143000"/>
            <a:ext cx="8229600" cy="5715000"/>
          </a:xfrm>
        </p:spPr>
        <p:txBody>
          <a:bodyPr/>
          <a:lstStyle/>
          <a:p>
            <a:pPr marL="457200" indent="-457200">
              <a:buFont typeface="Arial" panose="020B0604020202020204" pitchFamily="34" charset="0"/>
              <a:buChar char="•"/>
            </a:pPr>
            <a:r>
              <a:rPr lang="en-US" b="0" i="0" dirty="0">
                <a:effectLst/>
                <a:latin typeface="Arial" panose="020B0604020202020204" pitchFamily="34" charset="0"/>
              </a:rPr>
              <a:t>The main thing that helps to pursue sanctification, for me, is to remain close to God and His Word and to take time in prayer to God and commune with Him. Spending time with God is where I am shown where and how He wants to use me to glorify Him while I'm here on this earth, with the obvious goal of becoming more Holy as God is Holy.</a:t>
            </a:r>
            <a:endParaRPr lang="en-US" b="0" i="0" dirty="0">
              <a:effectLst/>
              <a:latin typeface="Helvetica" panose="020B0604020202020204" pitchFamily="34" charset="0"/>
            </a:endParaRPr>
          </a:p>
          <a:p>
            <a:pPr marL="457200" indent="-457200">
              <a:buFont typeface="Arial" panose="020B0604020202020204" pitchFamily="34" charset="0"/>
              <a:buChar char="•"/>
            </a:pPr>
            <a:endParaRPr lang="en-US"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588345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038F-F3E3-72B5-6345-1CD8BB3EFDDE}"/>
              </a:ext>
            </a:extLst>
          </p:cNvPr>
          <p:cNvSpPr>
            <a:spLocks noGrp="1"/>
          </p:cNvSpPr>
          <p:nvPr>
            <p:ph type="title"/>
          </p:nvPr>
        </p:nvSpPr>
        <p:spPr/>
        <p:txBody>
          <a:bodyPr/>
          <a:lstStyle/>
          <a:p>
            <a:r>
              <a:rPr lang="en-US" dirty="0"/>
              <a:t>5. What has </a:t>
            </a:r>
            <a:r>
              <a:rPr lang="en-US" u="sng" dirty="0"/>
              <a:t>hindered you</a:t>
            </a:r>
            <a:r>
              <a:rPr lang="en-US" dirty="0"/>
              <a:t> from pursuing sanctification?</a:t>
            </a:r>
            <a:br>
              <a:rPr lang="en-US" dirty="0"/>
            </a:br>
            <a:endParaRPr lang="en-US" dirty="0"/>
          </a:p>
        </p:txBody>
      </p:sp>
      <p:sp>
        <p:nvSpPr>
          <p:cNvPr id="3" name="Text Placeholder 2">
            <a:extLst>
              <a:ext uri="{FF2B5EF4-FFF2-40B4-BE49-F238E27FC236}">
                <a16:creationId xmlns:a16="http://schemas.microsoft.com/office/drawing/2014/main" id="{F9F7D09A-8596-9AD1-9E50-8574BFA780BA}"/>
              </a:ext>
            </a:extLst>
          </p:cNvPr>
          <p:cNvSpPr>
            <a:spLocks noGrp="1"/>
          </p:cNvSpPr>
          <p:nvPr>
            <p:ph type="body" sz="quarter" idx="10"/>
          </p:nvPr>
        </p:nvSpPr>
        <p:spPr>
          <a:xfrm>
            <a:off x="2438400" y="1066800"/>
            <a:ext cx="8229600" cy="5791200"/>
          </a:xfrm>
        </p:spPr>
        <p:txBody>
          <a:bodyPr/>
          <a:lstStyle/>
          <a:p>
            <a:pPr marL="457200" indent="-457200">
              <a:buFont typeface="Arial" panose="020B0604020202020204" pitchFamily="34" charset="0"/>
              <a:buChar char="•"/>
            </a:pPr>
            <a:r>
              <a:rPr lang="en-US" b="0" i="0" dirty="0">
                <a:effectLst/>
                <a:latin typeface="Helvetica" panose="020B0604020202020204" pitchFamily="34" charset="0"/>
              </a:rPr>
              <a:t>Laziness, not in the mood, etc.</a:t>
            </a:r>
          </a:p>
          <a:p>
            <a:pPr marL="457200" indent="-457200">
              <a:buFont typeface="Arial" panose="020B0604020202020204" pitchFamily="34" charset="0"/>
              <a:buChar char="•"/>
            </a:pPr>
            <a:r>
              <a:rPr lang="en-US" b="0" i="0" dirty="0">
                <a:effectLst/>
              </a:rPr>
              <a:t>My selfishness and pride.</a:t>
            </a:r>
            <a:endParaRPr lang="en-US" b="0" i="0" dirty="0">
              <a:effectLst/>
              <a:latin typeface="Helvetica" panose="020B0604020202020204" pitchFamily="34" charset="0"/>
            </a:endParaRPr>
          </a:p>
          <a:p>
            <a:pPr marL="457200" indent="-457200">
              <a:buFont typeface="Arial" panose="020B0604020202020204" pitchFamily="34" charset="0"/>
              <a:buChar char="•"/>
            </a:pPr>
            <a:r>
              <a:rPr lang="en-US" b="0" i="0" dirty="0">
                <a:effectLst/>
              </a:rPr>
              <a:t>My sinful nature. I can’t shake it.</a:t>
            </a:r>
            <a:endParaRPr lang="en-US" b="0" i="0" dirty="0">
              <a:effectLst/>
              <a:latin typeface="Helvetica" panose="020B0604020202020204" pitchFamily="34" charset="0"/>
            </a:endParaRPr>
          </a:p>
          <a:p>
            <a:pPr marL="457200" indent="-457200">
              <a:buFont typeface="Arial" panose="020B0604020202020204" pitchFamily="34" charset="0"/>
              <a:buChar char="•"/>
            </a:pPr>
            <a:r>
              <a:rPr lang="en-US" b="0" i="0" dirty="0">
                <a:effectLst/>
                <a:latin typeface="Helvetica" panose="020B0604020202020204" pitchFamily="34" charset="0"/>
              </a:rPr>
              <a:t>Things that have hindered my pursuit of sanctification include laziness (lack of discipline) and perhaps, a lack of trust -- a willingness to give up "the good things" for "the best.“</a:t>
            </a:r>
          </a:p>
          <a:p>
            <a:pPr marL="457200" indent="-457200">
              <a:buFont typeface="Arial" panose="020B0604020202020204" pitchFamily="34" charset="0"/>
              <a:buChar char="•"/>
            </a:pPr>
            <a:r>
              <a:rPr lang="en-US" b="0" i="0" dirty="0">
                <a:effectLst/>
                <a:latin typeface="Arial" panose="020B0604020202020204" pitchFamily="34" charset="0"/>
              </a:rPr>
              <a:t>Me</a:t>
            </a:r>
          </a:p>
          <a:p>
            <a:pPr marL="457200" indent="-457200">
              <a:buFont typeface="Arial" panose="020B0604020202020204" pitchFamily="34" charset="0"/>
              <a:buChar char="•"/>
            </a:pPr>
            <a:r>
              <a:rPr lang="en-US" b="0" i="0" dirty="0">
                <a:effectLst/>
              </a:rPr>
              <a:t>Losing sight of the goal</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3909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038F-F3E3-72B5-6345-1CD8BB3EFDDE}"/>
              </a:ext>
            </a:extLst>
          </p:cNvPr>
          <p:cNvSpPr>
            <a:spLocks noGrp="1"/>
          </p:cNvSpPr>
          <p:nvPr>
            <p:ph type="title"/>
          </p:nvPr>
        </p:nvSpPr>
        <p:spPr/>
        <p:txBody>
          <a:bodyPr/>
          <a:lstStyle/>
          <a:p>
            <a:r>
              <a:rPr lang="en-US" dirty="0"/>
              <a:t>5. What has </a:t>
            </a:r>
            <a:r>
              <a:rPr lang="en-US" u="sng" dirty="0"/>
              <a:t>hindered you</a:t>
            </a:r>
            <a:r>
              <a:rPr lang="en-US" dirty="0"/>
              <a:t> from pursuing sanctification?</a:t>
            </a:r>
            <a:br>
              <a:rPr lang="en-US" dirty="0"/>
            </a:br>
            <a:endParaRPr lang="en-US" dirty="0"/>
          </a:p>
        </p:txBody>
      </p:sp>
      <p:sp>
        <p:nvSpPr>
          <p:cNvPr id="3" name="Text Placeholder 2">
            <a:extLst>
              <a:ext uri="{FF2B5EF4-FFF2-40B4-BE49-F238E27FC236}">
                <a16:creationId xmlns:a16="http://schemas.microsoft.com/office/drawing/2014/main" id="{F9F7D09A-8596-9AD1-9E50-8574BFA780BA}"/>
              </a:ext>
            </a:extLst>
          </p:cNvPr>
          <p:cNvSpPr>
            <a:spLocks noGrp="1"/>
          </p:cNvSpPr>
          <p:nvPr>
            <p:ph type="body" sz="quarter" idx="10"/>
          </p:nvPr>
        </p:nvSpPr>
        <p:spPr>
          <a:xfrm>
            <a:off x="2438400" y="990600"/>
            <a:ext cx="8001000" cy="5867400"/>
          </a:xfrm>
        </p:spPr>
        <p:txBody>
          <a:bodyPr/>
          <a:lstStyle/>
          <a:p>
            <a:pPr marL="457200" indent="-457200">
              <a:buFont typeface="Arial" panose="020B0604020202020204" pitchFamily="34" charset="0"/>
              <a:buChar char="•"/>
            </a:pPr>
            <a:r>
              <a:rPr lang="en-US" dirty="0"/>
              <a:t>I would say the opposite [of what has helped them] has hindered me. When I get lazy in reading the word and I rush through prayer, I know I am still saved, but not moving forward to sanctification as much as I should.</a:t>
            </a:r>
          </a:p>
          <a:p>
            <a:pPr marL="457200" indent="-457200">
              <a:buFont typeface="Arial" panose="020B0604020202020204" pitchFamily="34" charset="0"/>
              <a:buChar char="•"/>
            </a:pPr>
            <a:r>
              <a:rPr lang="en-US" dirty="0"/>
              <a:t>Ted </a:t>
            </a:r>
            <a:r>
              <a:rPr lang="en-US" dirty="0" err="1"/>
              <a:t>Rapone</a:t>
            </a:r>
            <a:r>
              <a:rPr lang="en-US" dirty="0"/>
              <a:t> recently said from the pulpit that the older he gets the more he realizes how sinful he really is, I find this to be true of myself. My own pursuit of sanctification has primarily been an effort to keep the law, at this also I have failed miserably.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44925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913D-EDBC-7114-D56A-376F1D5BC760}"/>
              </a:ext>
            </a:extLst>
          </p:cNvPr>
          <p:cNvSpPr>
            <a:spLocks noGrp="1"/>
          </p:cNvSpPr>
          <p:nvPr>
            <p:ph type="title"/>
          </p:nvPr>
        </p:nvSpPr>
        <p:spPr>
          <a:xfrm>
            <a:off x="2438400" y="0"/>
            <a:ext cx="8229600" cy="1600200"/>
          </a:xfrm>
        </p:spPr>
        <p:txBody>
          <a:bodyPr/>
          <a:lstStyle/>
          <a:p>
            <a:r>
              <a:rPr lang="en-US" dirty="0"/>
              <a:t>6. Is there something that would have </a:t>
            </a:r>
            <a:r>
              <a:rPr lang="en-US" u="sng" dirty="0"/>
              <a:t>helped</a:t>
            </a:r>
            <a:r>
              <a:rPr lang="en-US" dirty="0"/>
              <a:t> you </a:t>
            </a:r>
            <a:r>
              <a:rPr lang="en-US" u="sng" dirty="0"/>
              <a:t>avoid pitfalls</a:t>
            </a:r>
            <a:r>
              <a:rPr lang="en-US" dirty="0"/>
              <a:t> in pursuing sanctification?</a:t>
            </a:r>
            <a:br>
              <a:rPr lang="en-US" dirty="0"/>
            </a:br>
            <a:endParaRPr lang="en-US" dirty="0"/>
          </a:p>
        </p:txBody>
      </p:sp>
      <p:sp>
        <p:nvSpPr>
          <p:cNvPr id="3" name="Text Placeholder 2">
            <a:extLst>
              <a:ext uri="{FF2B5EF4-FFF2-40B4-BE49-F238E27FC236}">
                <a16:creationId xmlns:a16="http://schemas.microsoft.com/office/drawing/2014/main" id="{14FEC410-F647-2917-5D3A-7397C025AB83}"/>
              </a:ext>
            </a:extLst>
          </p:cNvPr>
          <p:cNvSpPr>
            <a:spLocks noGrp="1"/>
          </p:cNvSpPr>
          <p:nvPr>
            <p:ph type="body" sz="quarter" idx="10"/>
          </p:nvPr>
        </p:nvSpPr>
        <p:spPr>
          <a:xfrm>
            <a:off x="2438400" y="1676400"/>
            <a:ext cx="8229600" cy="5181600"/>
          </a:xfrm>
        </p:spPr>
        <p:txBody>
          <a:bodyPr/>
          <a:lstStyle/>
          <a:p>
            <a:pPr marL="457200" indent="-457200">
              <a:buFont typeface="Arial" panose="020B0604020202020204" pitchFamily="34" charset="0"/>
              <a:buChar char="•"/>
            </a:pPr>
            <a:r>
              <a:rPr lang="en-US" dirty="0"/>
              <a:t>A greater vigor in crucifying the flesh.</a:t>
            </a:r>
          </a:p>
          <a:p>
            <a:pPr marL="457200" indent="-457200">
              <a:buFont typeface="Arial" panose="020B0604020202020204" pitchFamily="34" charset="0"/>
              <a:buChar char="•"/>
            </a:pPr>
            <a:r>
              <a:rPr lang="en-US" dirty="0"/>
              <a:t>I think one pitfall that I can avoid (in preventing the pursuit of sanctification) is spending too much time on the internet -- reading about what's going on in the world. There is obviously a need to stay informed, but all too often, it's easy to get preoccupied with those things and become anxious, instead of focusing on where God wants for my attention to be in my immediate sphere of influence.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497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293D8F-B8B5-C28C-CAFF-FF8675ADA03F}"/>
              </a:ext>
            </a:extLst>
          </p:cNvPr>
          <p:cNvPicPr>
            <a:picLocks noChangeAspect="1"/>
          </p:cNvPicPr>
          <p:nvPr/>
        </p:nvPicPr>
        <p:blipFill>
          <a:blip r:embed="rId2"/>
          <a:stretch>
            <a:fillRect/>
          </a:stretch>
        </p:blipFill>
        <p:spPr>
          <a:xfrm>
            <a:off x="1524000" y="685800"/>
            <a:ext cx="9144000" cy="5486400"/>
          </a:xfrm>
          <a:prstGeom prst="rect">
            <a:avLst/>
          </a:prstGeom>
        </p:spPr>
      </p:pic>
    </p:spTree>
    <p:extLst>
      <p:ext uri="{BB962C8B-B14F-4D97-AF65-F5344CB8AC3E}">
        <p14:creationId xmlns:p14="http://schemas.microsoft.com/office/powerpoint/2010/main" val="303821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913D-EDBC-7114-D56A-376F1D5BC760}"/>
              </a:ext>
            </a:extLst>
          </p:cNvPr>
          <p:cNvSpPr>
            <a:spLocks noGrp="1"/>
          </p:cNvSpPr>
          <p:nvPr>
            <p:ph type="title"/>
          </p:nvPr>
        </p:nvSpPr>
        <p:spPr/>
        <p:txBody>
          <a:bodyPr/>
          <a:lstStyle/>
          <a:p>
            <a:r>
              <a:rPr lang="en-US" dirty="0"/>
              <a:t>6. … helped … </a:t>
            </a:r>
            <a:r>
              <a:rPr lang="en-US" u="sng" dirty="0"/>
              <a:t>avoid pitfalls</a:t>
            </a:r>
            <a:r>
              <a:rPr lang="en-US" dirty="0"/>
              <a:t>?</a:t>
            </a:r>
            <a:br>
              <a:rPr lang="en-US" dirty="0"/>
            </a:br>
            <a:endParaRPr lang="en-US" dirty="0"/>
          </a:p>
        </p:txBody>
      </p:sp>
      <p:sp>
        <p:nvSpPr>
          <p:cNvPr id="3" name="Text Placeholder 2">
            <a:extLst>
              <a:ext uri="{FF2B5EF4-FFF2-40B4-BE49-F238E27FC236}">
                <a16:creationId xmlns:a16="http://schemas.microsoft.com/office/drawing/2014/main" id="{14FEC410-F647-2917-5D3A-7397C025AB83}"/>
              </a:ext>
            </a:extLst>
          </p:cNvPr>
          <p:cNvSpPr>
            <a:spLocks noGrp="1"/>
          </p:cNvSpPr>
          <p:nvPr>
            <p:ph type="body" sz="quarter" idx="10"/>
          </p:nvPr>
        </p:nvSpPr>
        <p:spPr/>
        <p:txBody>
          <a:bodyPr/>
          <a:lstStyle/>
          <a:p>
            <a:pPr marL="514350" indent="-514350">
              <a:buFont typeface="+mj-lt"/>
              <a:buAutoNum type="arabicPeriod"/>
            </a:pPr>
            <a:r>
              <a:rPr lang="en-US" dirty="0"/>
              <a:t>Perhaps if I had heard the term "sanctification" earlier in my life and understood what it meant. </a:t>
            </a:r>
          </a:p>
          <a:p>
            <a:pPr marL="514350" indent="-514350">
              <a:buFont typeface="+mj-lt"/>
              <a:buAutoNum type="arabicPeriod"/>
            </a:pPr>
            <a:r>
              <a:rPr lang="en-US" dirty="0"/>
              <a:t>Have an accountability partner. </a:t>
            </a:r>
          </a:p>
          <a:p>
            <a:pPr marL="514350" indent="-514350">
              <a:buFont typeface="+mj-lt"/>
              <a:buAutoNum type="arabicPeriod"/>
            </a:pPr>
            <a:r>
              <a:rPr lang="en-US" dirty="0"/>
              <a:t>When I would get up even earlier for Bible study, about the time I opened my Bible I would hear the pitter patter of little feet, instead of becoming angry, I should have reacted with, "Mommy was just getting ready to listen to God. Come join me." We could have cuddled, and I could have read aloud the Bible, and we could have prayed together. </a:t>
            </a:r>
          </a:p>
        </p:txBody>
      </p:sp>
    </p:spTree>
    <p:extLst>
      <p:ext uri="{BB962C8B-B14F-4D97-AF65-F5344CB8AC3E}">
        <p14:creationId xmlns:p14="http://schemas.microsoft.com/office/powerpoint/2010/main" val="27264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913D-EDBC-7114-D56A-376F1D5BC760}"/>
              </a:ext>
            </a:extLst>
          </p:cNvPr>
          <p:cNvSpPr>
            <a:spLocks noGrp="1"/>
          </p:cNvSpPr>
          <p:nvPr>
            <p:ph type="title"/>
          </p:nvPr>
        </p:nvSpPr>
        <p:spPr/>
        <p:txBody>
          <a:bodyPr/>
          <a:lstStyle/>
          <a:p>
            <a:r>
              <a:rPr lang="en-US" dirty="0"/>
              <a:t>6. … helped … </a:t>
            </a:r>
            <a:r>
              <a:rPr lang="en-US" u="sng" dirty="0"/>
              <a:t>avoid pitfalls</a:t>
            </a:r>
            <a:r>
              <a:rPr lang="en-US" dirty="0"/>
              <a:t>?</a:t>
            </a:r>
            <a:br>
              <a:rPr lang="en-US" dirty="0"/>
            </a:br>
            <a:endParaRPr lang="en-US" dirty="0"/>
          </a:p>
        </p:txBody>
      </p:sp>
      <p:sp>
        <p:nvSpPr>
          <p:cNvPr id="3" name="Text Placeholder 2">
            <a:extLst>
              <a:ext uri="{FF2B5EF4-FFF2-40B4-BE49-F238E27FC236}">
                <a16:creationId xmlns:a16="http://schemas.microsoft.com/office/drawing/2014/main" id="{14FEC410-F647-2917-5D3A-7397C025AB83}"/>
              </a:ext>
            </a:extLst>
          </p:cNvPr>
          <p:cNvSpPr>
            <a:spLocks noGrp="1"/>
          </p:cNvSpPr>
          <p:nvPr>
            <p:ph type="body" sz="quarter" idx="10"/>
          </p:nvPr>
        </p:nvSpPr>
        <p:spPr/>
        <p:txBody>
          <a:bodyPr/>
          <a:lstStyle/>
          <a:p>
            <a:pPr marL="514350" indent="-514350">
              <a:buFont typeface="Arial" panose="020B0604020202020204" pitchFamily="34" charset="0"/>
              <a:buChar char="•"/>
            </a:pPr>
            <a:r>
              <a:rPr lang="en-US" dirty="0"/>
              <a:t>Things that would have helped me to avoid pitfalls might be as stated above, not getting lazy in reading the Word and spending time in prayer. Also, having an accountability partner might help in avoiding pitfalls.</a:t>
            </a:r>
          </a:p>
          <a:p>
            <a:pPr marL="514350" indent="-514350">
              <a:buFont typeface="Arial" panose="020B0604020202020204" pitchFamily="34" charset="0"/>
              <a:buChar char="•"/>
            </a:pPr>
            <a:r>
              <a:rPr lang="en-US" dirty="0"/>
              <a:t>You can't be conformed to the image of Christ if you don't know what God is like and what He wants you to be like. Dig deeper into His self revelation and apply it to yourself.</a:t>
            </a:r>
          </a:p>
        </p:txBody>
      </p:sp>
    </p:spTree>
    <p:extLst>
      <p:ext uri="{BB962C8B-B14F-4D97-AF65-F5344CB8AC3E}">
        <p14:creationId xmlns:p14="http://schemas.microsoft.com/office/powerpoint/2010/main" val="18494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510D-ECC3-89B8-1B44-453ED6A9BE8B}"/>
              </a:ext>
            </a:extLst>
          </p:cNvPr>
          <p:cNvSpPr>
            <a:spLocks noGrp="1"/>
          </p:cNvSpPr>
          <p:nvPr>
            <p:ph type="title"/>
          </p:nvPr>
        </p:nvSpPr>
        <p:spPr/>
        <p:txBody>
          <a:bodyPr/>
          <a:lstStyle/>
          <a:p>
            <a:r>
              <a:rPr lang="en-US" dirty="0"/>
              <a:t>7.Is there </a:t>
            </a:r>
            <a:r>
              <a:rPr lang="en-US" u="sng" dirty="0"/>
              <a:t>anything else</a:t>
            </a:r>
            <a:r>
              <a:rPr lang="en-US" dirty="0"/>
              <a:t> that you would like to tell the congregation about sanctification?</a:t>
            </a:r>
            <a:br>
              <a:rPr lang="en-US" dirty="0"/>
            </a:br>
            <a:endParaRPr lang="en-US" dirty="0"/>
          </a:p>
        </p:txBody>
      </p:sp>
      <p:sp>
        <p:nvSpPr>
          <p:cNvPr id="3" name="Text Placeholder 2">
            <a:extLst>
              <a:ext uri="{FF2B5EF4-FFF2-40B4-BE49-F238E27FC236}">
                <a16:creationId xmlns:a16="http://schemas.microsoft.com/office/drawing/2014/main" id="{6B27B924-87A5-9ED1-1724-152AFD7FB0D2}"/>
              </a:ext>
            </a:extLst>
          </p:cNvPr>
          <p:cNvSpPr>
            <a:spLocks noGrp="1"/>
          </p:cNvSpPr>
          <p:nvPr>
            <p:ph type="body" sz="quarter" idx="10"/>
          </p:nvPr>
        </p:nvSpPr>
        <p:spPr>
          <a:xfrm>
            <a:off x="2438400" y="1219200"/>
            <a:ext cx="8229600" cy="5638800"/>
          </a:xfrm>
        </p:spPr>
        <p:txBody>
          <a:bodyPr/>
          <a:lstStyle/>
          <a:p>
            <a:pPr marL="457200" indent="-457200">
              <a:buFont typeface="Arial" panose="020B0604020202020204" pitchFamily="34" charset="0"/>
              <a:buChar char="•"/>
            </a:pPr>
            <a:r>
              <a:rPr lang="en-US" dirty="0"/>
              <a:t>I think it's a lifelong process. It is not really something you do but a process you participate in, allowing the Holy Spirit to work in you to help you become more Christ like and holy.</a:t>
            </a:r>
          </a:p>
          <a:p>
            <a:pPr marL="457200" indent="-457200">
              <a:buFont typeface="Arial" panose="020B0604020202020204" pitchFamily="34" charset="0"/>
              <a:buChar char="•"/>
            </a:pPr>
            <a:r>
              <a:rPr lang="en-US" dirty="0"/>
              <a:t>Falling down is not the problem. It’s not becoming weary of getting back up. God understands our weaknesses, but requires us to not give up. Just don’t give up.</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2742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D374F-042B-F04D-7BA5-CFC8250D02BE}"/>
              </a:ext>
            </a:extLst>
          </p:cNvPr>
          <p:cNvSpPr>
            <a:spLocks noGrp="1"/>
          </p:cNvSpPr>
          <p:nvPr>
            <p:ph type="body" sz="quarter" idx="10"/>
          </p:nvPr>
        </p:nvSpPr>
        <p:spPr>
          <a:xfrm>
            <a:off x="2438400" y="685800"/>
            <a:ext cx="8229600" cy="6172200"/>
          </a:xfrm>
        </p:spPr>
        <p:txBody>
          <a:bodyPr/>
          <a:lstStyle/>
          <a:p>
            <a:pPr algn="l"/>
            <a:r>
              <a:rPr lang="en-US" dirty="0">
                <a:solidFill>
                  <a:srgbClr val="00B050"/>
                </a:solidFill>
                <a:latin typeface="Aptos" panose="020B0004020202020204" pitchFamily="34" charset="0"/>
              </a:rPr>
              <a:t>I have been a Christian for over 40 years. Over this time, I have found many Godly men and women in the church community who have provided excellent examples of the Christian life. Marriage and family of course have provided the opportunity for me to be such an example for my wife and children and to put their needs above my own, at this I have often failed miserably.</a:t>
            </a:r>
          </a:p>
          <a:p>
            <a:pPr algn="l"/>
            <a:endParaRPr lang="en-US" dirty="0">
              <a:solidFill>
                <a:srgbClr val="00B050"/>
              </a:solidFill>
              <a:latin typeface="Aptos" panose="020B0004020202020204" pitchFamily="34" charset="0"/>
            </a:endParaRPr>
          </a:p>
          <a:p>
            <a:pPr algn="l"/>
            <a:r>
              <a:rPr lang="en-US" dirty="0">
                <a:solidFill>
                  <a:srgbClr val="00B050"/>
                </a:solidFill>
                <a:latin typeface="Aptos" panose="020B0004020202020204" pitchFamily="34" charset="0"/>
              </a:rPr>
              <a:t>Ted </a:t>
            </a:r>
            <a:r>
              <a:rPr lang="en-US" dirty="0" err="1">
                <a:solidFill>
                  <a:srgbClr val="00B050"/>
                </a:solidFill>
                <a:latin typeface="Aptos" panose="020B0004020202020204" pitchFamily="34" charset="0"/>
              </a:rPr>
              <a:t>Rapone</a:t>
            </a:r>
            <a:r>
              <a:rPr lang="en-US" dirty="0">
                <a:solidFill>
                  <a:srgbClr val="00B050"/>
                </a:solidFill>
                <a:latin typeface="Aptos" panose="020B0004020202020204" pitchFamily="34" charset="0"/>
              </a:rPr>
              <a:t> recently said from the pulpit that the older he gets the more he realizes how sinful he really is, I find this to be true of myself. My own pursuit of sanctification has primarily been an effort to keep the law, at this also I have failed miserably.</a:t>
            </a:r>
            <a:endParaRPr lang="en-US" dirty="0"/>
          </a:p>
        </p:txBody>
      </p:sp>
    </p:spTree>
    <p:extLst>
      <p:ext uri="{BB962C8B-B14F-4D97-AF65-F5344CB8AC3E}">
        <p14:creationId xmlns:p14="http://schemas.microsoft.com/office/powerpoint/2010/main" val="17240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D374F-042B-F04D-7BA5-CFC8250D02BE}"/>
              </a:ext>
            </a:extLst>
          </p:cNvPr>
          <p:cNvSpPr>
            <a:spLocks noGrp="1"/>
          </p:cNvSpPr>
          <p:nvPr>
            <p:ph type="body" sz="quarter" idx="10"/>
          </p:nvPr>
        </p:nvSpPr>
        <p:spPr>
          <a:xfrm>
            <a:off x="2438400" y="685800"/>
            <a:ext cx="8229600" cy="6172200"/>
          </a:xfrm>
        </p:spPr>
        <p:txBody>
          <a:bodyPr/>
          <a:lstStyle/>
          <a:p>
            <a:pPr algn="l"/>
            <a:r>
              <a:rPr lang="en-US" dirty="0">
                <a:solidFill>
                  <a:srgbClr val="00B050"/>
                </a:solidFill>
                <a:latin typeface="Aptos" panose="020B0004020202020204" pitchFamily="34" charset="0"/>
              </a:rPr>
              <a:t>I have come to see that God has given us the law to show us how sinful we are, and he has given us the gospel to show us his great love. Scripture tells us that "God so loved the world that he gave his one and only Son, that whoever believes in him shall not perish but have eternal life" John 3:16 and "God demonstrates his own love for us in this: While we were still sinners, Christ died for us" Romans 5:8.</a:t>
            </a:r>
            <a:endParaRPr lang="en-US" dirty="0"/>
          </a:p>
        </p:txBody>
      </p:sp>
    </p:spTree>
    <p:extLst>
      <p:ext uri="{BB962C8B-B14F-4D97-AF65-F5344CB8AC3E}">
        <p14:creationId xmlns:p14="http://schemas.microsoft.com/office/powerpoint/2010/main" val="2614979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D374F-042B-F04D-7BA5-CFC8250D02BE}"/>
              </a:ext>
            </a:extLst>
          </p:cNvPr>
          <p:cNvSpPr>
            <a:spLocks noGrp="1"/>
          </p:cNvSpPr>
          <p:nvPr>
            <p:ph type="body" sz="quarter" idx="10"/>
          </p:nvPr>
        </p:nvSpPr>
        <p:spPr>
          <a:xfrm>
            <a:off x="2438400" y="685800"/>
            <a:ext cx="8229600" cy="6172200"/>
          </a:xfrm>
        </p:spPr>
        <p:txBody>
          <a:bodyPr/>
          <a:lstStyle/>
          <a:p>
            <a:pPr algn="l"/>
            <a:r>
              <a:rPr lang="en-US" dirty="0">
                <a:solidFill>
                  <a:srgbClr val="00B050"/>
                </a:solidFill>
                <a:latin typeface="Aptos" panose="020B0004020202020204" pitchFamily="34" charset="0"/>
              </a:rPr>
              <a:t> When I consider that Jesus, the second person of the trinity, God himself, became a man to be the "Lamb of God who takes away the sin of the world" and that "God made him who had no sin to be sin for us" 2Cor 5:21 I see the only valid response to this great love to be humility, praise and gratitude. I believe that the Holy Spirit uses the knowledge of God's great love for us in Christ to enable us to repent and turn from sin and to love God and our neighbor.</a:t>
            </a:r>
          </a:p>
          <a:p>
            <a:endParaRPr lang="en-US" dirty="0"/>
          </a:p>
        </p:txBody>
      </p:sp>
    </p:spTree>
    <p:extLst>
      <p:ext uri="{BB962C8B-B14F-4D97-AF65-F5344CB8AC3E}">
        <p14:creationId xmlns:p14="http://schemas.microsoft.com/office/powerpoint/2010/main" val="1268213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F6E07-CBB0-CD05-E1AA-86ACBD52C29E}"/>
              </a:ext>
            </a:extLst>
          </p:cNvPr>
          <p:cNvSpPr txBox="1"/>
          <p:nvPr/>
        </p:nvSpPr>
        <p:spPr bwMode="auto">
          <a:xfrm>
            <a:off x="2667001" y="914400"/>
            <a:ext cx="7772399" cy="483209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2800" dirty="0">
                <a:solidFill>
                  <a:srgbClr val="00B050"/>
                </a:solidFill>
                <a:latin typeface="Arial" charset="0"/>
              </a:rPr>
              <a:t>“Aslan,” said Lucy. “You're bigger.”</a:t>
            </a:r>
          </a:p>
          <a:p>
            <a:pPr fontAlgn="base">
              <a:spcBef>
                <a:spcPct val="0"/>
              </a:spcBef>
              <a:spcAft>
                <a:spcPct val="0"/>
              </a:spcAft>
            </a:pPr>
            <a:endParaRPr lang="en-US" sz="2800" dirty="0">
              <a:solidFill>
                <a:srgbClr val="00B050"/>
              </a:solidFill>
              <a:latin typeface="Arial" charset="0"/>
            </a:endParaRPr>
          </a:p>
          <a:p>
            <a:pPr fontAlgn="base">
              <a:spcBef>
                <a:spcPct val="0"/>
              </a:spcBef>
              <a:spcAft>
                <a:spcPct val="0"/>
              </a:spcAft>
            </a:pPr>
            <a:r>
              <a:rPr lang="en-US" sz="2800" dirty="0">
                <a:solidFill>
                  <a:srgbClr val="00B050"/>
                </a:solidFill>
                <a:latin typeface="Arial" charset="0"/>
              </a:rPr>
              <a:t>“That is because you are older, little one,” answered he.</a:t>
            </a:r>
          </a:p>
          <a:p>
            <a:pPr fontAlgn="base">
              <a:spcBef>
                <a:spcPct val="0"/>
              </a:spcBef>
              <a:spcAft>
                <a:spcPct val="0"/>
              </a:spcAft>
            </a:pPr>
            <a:endParaRPr lang="en-US" sz="2800" dirty="0">
              <a:solidFill>
                <a:srgbClr val="00B050"/>
              </a:solidFill>
              <a:latin typeface="Arial" charset="0"/>
            </a:endParaRPr>
          </a:p>
          <a:p>
            <a:pPr fontAlgn="base">
              <a:spcBef>
                <a:spcPct val="0"/>
              </a:spcBef>
              <a:spcAft>
                <a:spcPct val="0"/>
              </a:spcAft>
            </a:pPr>
            <a:r>
              <a:rPr lang="en-US" sz="2800" dirty="0">
                <a:solidFill>
                  <a:srgbClr val="00B050"/>
                </a:solidFill>
                <a:latin typeface="Arial" charset="0"/>
              </a:rPr>
              <a:t>“Not because you are?”</a:t>
            </a:r>
          </a:p>
          <a:p>
            <a:pPr fontAlgn="base">
              <a:spcBef>
                <a:spcPct val="0"/>
              </a:spcBef>
              <a:spcAft>
                <a:spcPct val="0"/>
              </a:spcAft>
            </a:pPr>
            <a:endParaRPr lang="en-US" sz="2800" dirty="0">
              <a:solidFill>
                <a:srgbClr val="00B050"/>
              </a:solidFill>
              <a:latin typeface="Arial" charset="0"/>
            </a:endParaRPr>
          </a:p>
          <a:p>
            <a:pPr fontAlgn="base">
              <a:spcBef>
                <a:spcPct val="0"/>
              </a:spcBef>
              <a:spcAft>
                <a:spcPct val="0"/>
              </a:spcAft>
            </a:pPr>
            <a:r>
              <a:rPr lang="en-US" sz="2800" dirty="0">
                <a:solidFill>
                  <a:srgbClr val="00B050"/>
                </a:solidFill>
                <a:latin typeface="Arial" charset="0"/>
              </a:rPr>
              <a:t>“I am not. But every year you grow, you will find me bigger.”</a:t>
            </a:r>
          </a:p>
          <a:p>
            <a:pPr fontAlgn="base">
              <a:spcBef>
                <a:spcPct val="0"/>
              </a:spcBef>
              <a:spcAft>
                <a:spcPct val="0"/>
              </a:spcAft>
            </a:pPr>
            <a:endParaRPr lang="en-US" sz="2800" dirty="0">
              <a:solidFill>
                <a:srgbClr val="00B050"/>
              </a:solidFill>
              <a:latin typeface="Arial" charset="0"/>
            </a:endParaRPr>
          </a:p>
          <a:p>
            <a:pPr fontAlgn="base">
              <a:spcBef>
                <a:spcPct val="0"/>
              </a:spcBef>
              <a:spcAft>
                <a:spcPct val="0"/>
              </a:spcAft>
            </a:pPr>
            <a:r>
              <a:rPr lang="en-US" sz="2800" dirty="0">
                <a:solidFill>
                  <a:srgbClr val="00B050"/>
                </a:solidFill>
                <a:latin typeface="Arial" charset="0"/>
              </a:rPr>
              <a:t>— C.S. Lewis, Prince Caspian</a:t>
            </a:r>
          </a:p>
        </p:txBody>
      </p:sp>
      <p:sp>
        <p:nvSpPr>
          <p:cNvPr id="5" name="Title 1">
            <a:extLst>
              <a:ext uri="{FF2B5EF4-FFF2-40B4-BE49-F238E27FC236}">
                <a16:creationId xmlns:a16="http://schemas.microsoft.com/office/drawing/2014/main" id="{252C5F43-6129-C9B1-D494-ABDF76F0DE36}"/>
              </a:ext>
            </a:extLst>
          </p:cNvPr>
          <p:cNvSpPr txBox="1">
            <a:spLocks/>
          </p:cNvSpPr>
          <p:nvPr/>
        </p:nvSpPr>
        <p:spPr>
          <a:xfrm>
            <a:off x="2438400" y="0"/>
            <a:ext cx="8229600" cy="685800"/>
          </a:xfrm>
          <a:prstGeom prst="rect">
            <a:avLst/>
          </a:prstGeom>
        </p:spPr>
        <p:txBody>
          <a:bodyPr/>
          <a:lstStyle>
            <a:lvl1pPr algn="l" rtl="0" eaLnBrk="1" fontAlgn="base" hangingPunct="1">
              <a:spcBef>
                <a:spcPct val="0"/>
              </a:spcBef>
              <a:spcAft>
                <a:spcPct val="0"/>
              </a:spcAft>
              <a:defRPr sz="3200" kern="1200">
                <a:solidFill>
                  <a:schemeClr val="accent3">
                    <a:lumMod val="10000"/>
                  </a:schemeClr>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4A452A"/>
                </a:solidFill>
                <a:latin typeface="Arial" charset="0"/>
                <a:cs typeface="Arial" charset="0"/>
              </a:defRPr>
            </a:lvl2pPr>
            <a:lvl3pPr algn="l" rtl="0" eaLnBrk="1" fontAlgn="base" hangingPunct="1">
              <a:spcBef>
                <a:spcPct val="0"/>
              </a:spcBef>
              <a:spcAft>
                <a:spcPct val="0"/>
              </a:spcAft>
              <a:defRPr sz="2800">
                <a:solidFill>
                  <a:srgbClr val="4A452A"/>
                </a:solidFill>
                <a:latin typeface="Arial" charset="0"/>
                <a:cs typeface="Arial" charset="0"/>
              </a:defRPr>
            </a:lvl3pPr>
            <a:lvl4pPr algn="l" rtl="0" eaLnBrk="1" fontAlgn="base" hangingPunct="1">
              <a:spcBef>
                <a:spcPct val="0"/>
              </a:spcBef>
              <a:spcAft>
                <a:spcPct val="0"/>
              </a:spcAft>
              <a:defRPr sz="2800">
                <a:solidFill>
                  <a:srgbClr val="4A452A"/>
                </a:solidFill>
                <a:latin typeface="Arial" charset="0"/>
                <a:cs typeface="Arial" charset="0"/>
              </a:defRPr>
            </a:lvl4pPr>
            <a:lvl5pPr algn="l" rtl="0" eaLnBrk="1" fontAlgn="base" hangingPunct="1">
              <a:spcBef>
                <a:spcPct val="0"/>
              </a:spcBef>
              <a:spcAft>
                <a:spcPct val="0"/>
              </a:spcAft>
              <a:defRPr sz="2800">
                <a:solidFill>
                  <a:srgbClr val="4A452A"/>
                </a:solidFill>
                <a:latin typeface="Arial" charset="0"/>
                <a:cs typeface="Arial" charset="0"/>
              </a:defRPr>
            </a:lvl5pPr>
            <a:lvl6pPr marL="457200" algn="l" rtl="0" eaLnBrk="1" fontAlgn="base" hangingPunct="1">
              <a:spcBef>
                <a:spcPct val="0"/>
              </a:spcBef>
              <a:spcAft>
                <a:spcPct val="0"/>
              </a:spcAft>
              <a:defRPr sz="2800">
                <a:solidFill>
                  <a:srgbClr val="4A452A"/>
                </a:solidFill>
                <a:latin typeface="Arial" charset="0"/>
                <a:cs typeface="Arial" charset="0"/>
              </a:defRPr>
            </a:lvl6pPr>
            <a:lvl7pPr marL="914400" algn="l" rtl="0" eaLnBrk="1" fontAlgn="base" hangingPunct="1">
              <a:spcBef>
                <a:spcPct val="0"/>
              </a:spcBef>
              <a:spcAft>
                <a:spcPct val="0"/>
              </a:spcAft>
              <a:defRPr sz="2800">
                <a:solidFill>
                  <a:srgbClr val="4A452A"/>
                </a:solidFill>
                <a:latin typeface="Arial" charset="0"/>
                <a:cs typeface="Arial" charset="0"/>
              </a:defRPr>
            </a:lvl7pPr>
            <a:lvl8pPr marL="1371600" algn="l" rtl="0" eaLnBrk="1" fontAlgn="base" hangingPunct="1">
              <a:spcBef>
                <a:spcPct val="0"/>
              </a:spcBef>
              <a:spcAft>
                <a:spcPct val="0"/>
              </a:spcAft>
              <a:defRPr sz="2800">
                <a:solidFill>
                  <a:srgbClr val="4A452A"/>
                </a:solidFill>
                <a:latin typeface="Arial" charset="0"/>
                <a:cs typeface="Arial" charset="0"/>
              </a:defRPr>
            </a:lvl8pPr>
            <a:lvl9pPr marL="1828800" algn="l" rtl="0" eaLnBrk="1" fontAlgn="base" hangingPunct="1">
              <a:spcBef>
                <a:spcPct val="0"/>
              </a:spcBef>
              <a:spcAft>
                <a:spcPct val="0"/>
              </a:spcAft>
              <a:defRPr sz="2800">
                <a:solidFill>
                  <a:srgbClr val="4A452A"/>
                </a:solidFill>
                <a:latin typeface="Arial" charset="0"/>
                <a:cs typeface="Arial" charset="0"/>
              </a:defRPr>
            </a:lvl9pPr>
          </a:lstStyle>
          <a:p>
            <a:r>
              <a:rPr lang="en-US">
                <a:solidFill>
                  <a:srgbClr val="F7EFA3">
                    <a:lumMod val="10000"/>
                  </a:srgbClr>
                </a:solidFill>
              </a:rPr>
              <a:t>Final Thoughts</a:t>
            </a:r>
            <a:endParaRPr lang="en-US" dirty="0">
              <a:solidFill>
                <a:srgbClr val="F7EFA3">
                  <a:lumMod val="10000"/>
                </a:srgbClr>
              </a:solidFill>
            </a:endParaRPr>
          </a:p>
        </p:txBody>
      </p:sp>
    </p:spTree>
    <p:extLst>
      <p:ext uri="{BB962C8B-B14F-4D97-AF65-F5344CB8AC3E}">
        <p14:creationId xmlns:p14="http://schemas.microsoft.com/office/powerpoint/2010/main" val="477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7A12EC-258C-4E17-1127-17E046B0F44D}"/>
              </a:ext>
            </a:extLst>
          </p:cNvPr>
          <p:cNvPicPr>
            <a:picLocks noChangeAspect="1"/>
          </p:cNvPicPr>
          <p:nvPr/>
        </p:nvPicPr>
        <p:blipFill>
          <a:blip r:embed="rId2"/>
          <a:stretch>
            <a:fillRect/>
          </a:stretch>
        </p:blipFill>
        <p:spPr>
          <a:xfrm>
            <a:off x="1549401" y="8468"/>
            <a:ext cx="9082505" cy="5096933"/>
          </a:xfrm>
          <a:prstGeom prst="rect">
            <a:avLst/>
          </a:prstGeom>
        </p:spPr>
      </p:pic>
    </p:spTree>
    <p:extLst>
      <p:ext uri="{BB962C8B-B14F-4D97-AF65-F5344CB8AC3E}">
        <p14:creationId xmlns:p14="http://schemas.microsoft.com/office/powerpoint/2010/main" val="150416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B5A09E-45E1-3E35-6F8F-552E2E1F9BBA}"/>
              </a:ext>
            </a:extLst>
          </p:cNvPr>
          <p:cNvPicPr>
            <a:picLocks noChangeAspect="1"/>
          </p:cNvPicPr>
          <p:nvPr/>
        </p:nvPicPr>
        <p:blipFill>
          <a:blip r:embed="rId2"/>
          <a:stretch>
            <a:fillRect/>
          </a:stretch>
        </p:blipFill>
        <p:spPr>
          <a:xfrm>
            <a:off x="1524000" y="685800"/>
            <a:ext cx="9144000" cy="5073569"/>
          </a:xfrm>
          <a:prstGeom prst="rect">
            <a:avLst/>
          </a:prstGeom>
        </p:spPr>
      </p:pic>
    </p:spTree>
    <p:extLst>
      <p:ext uri="{BB962C8B-B14F-4D97-AF65-F5344CB8AC3E}">
        <p14:creationId xmlns:p14="http://schemas.microsoft.com/office/powerpoint/2010/main" val="381370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pic>
        <p:nvPicPr>
          <p:cNvPr id="2" name="storm">
            <a:hlinkClick r:id="" action="ppaction://media"/>
            <a:extLst>
              <a:ext uri="{FF2B5EF4-FFF2-40B4-BE49-F238E27FC236}">
                <a16:creationId xmlns:a16="http://schemas.microsoft.com/office/drawing/2014/main" id="{FCFC8F8B-7FC3-CD67-4726-F0E339D8413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0579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261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0AA4ED6C-8A48-421A-ADF2-3AFB31B0387B}" type="slidenum">
              <a:rPr lang="en-US">
                <a:solidFill>
                  <a:srgbClr val="40302B">
                    <a:tint val="75000"/>
                  </a:srgbClr>
                </a:solidFill>
                <a:latin typeface="Arial"/>
              </a:rPr>
              <a:pPr fontAlgn="base">
                <a:spcBef>
                  <a:spcPct val="0"/>
                </a:spcBef>
                <a:spcAft>
                  <a:spcPct val="0"/>
                </a:spcAft>
              </a:pPr>
              <a:t>8</a:t>
            </a:fld>
            <a:endParaRPr lang="en-US">
              <a:solidFill>
                <a:srgbClr val="40302B">
                  <a:tint val="75000"/>
                </a:srgbClr>
              </a:solidFill>
              <a:latin typeface="Arial"/>
            </a:endParaRPr>
          </a:p>
        </p:txBody>
      </p:sp>
      <p:pic>
        <p:nvPicPr>
          <p:cNvPr id="1026" name="Picture 2" descr="What Happens During a Lightning Storm?">
            <a:extLst>
              <a:ext uri="{FF2B5EF4-FFF2-40B4-BE49-F238E27FC236}">
                <a16:creationId xmlns:a16="http://schemas.microsoft.com/office/drawing/2014/main" id="{3993A3DB-F6BD-BEDB-A2D2-F030D11F2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359" y="533400"/>
            <a:ext cx="9322114" cy="5822951"/>
          </a:xfrm>
          <a:prstGeom prst="rect">
            <a:avLst/>
          </a:prstGeom>
          <a:noFill/>
          <a:extLst>
            <a:ext uri="{909E8E84-426E-40DD-AFC4-6F175D3DCCD1}">
              <a14:hiddenFill xmlns:a14="http://schemas.microsoft.com/office/drawing/2010/main">
                <a:solidFill>
                  <a:srgbClr val="FFFFFF"/>
                </a:solidFill>
              </a14:hiddenFill>
            </a:ext>
          </a:extLst>
        </p:spPr>
      </p:pic>
      <p:pic>
        <p:nvPicPr>
          <p:cNvPr id="3" name="wendell2.mp3">
            <a:hlinkClick r:id="" action="ppaction://media"/>
            <a:extLst>
              <a:ext uri="{FF2B5EF4-FFF2-40B4-BE49-F238E27FC236}">
                <a16:creationId xmlns:a16="http://schemas.microsoft.com/office/drawing/2014/main" id="{A153B444-3084-6BBF-5926-D37590C8E7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2601" y="5624514"/>
            <a:ext cx="376237" cy="376237"/>
          </a:xfrm>
          <a:prstGeom prst="rect">
            <a:avLst/>
          </a:prstGeom>
        </p:spPr>
      </p:pic>
    </p:spTree>
    <p:extLst>
      <p:ext uri="{BB962C8B-B14F-4D97-AF65-F5344CB8AC3E}">
        <p14:creationId xmlns:p14="http://schemas.microsoft.com/office/powerpoint/2010/main" val="11293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F8ABE-FD59-36CE-EF80-70C325D85E65}"/>
              </a:ext>
            </a:extLst>
          </p:cNvPr>
          <p:cNvSpPr>
            <a:spLocks noGrp="1"/>
          </p:cNvSpPr>
          <p:nvPr>
            <p:ph type="title"/>
          </p:nvPr>
        </p:nvSpPr>
        <p:spPr/>
        <p:txBody>
          <a:bodyPr/>
          <a:lstStyle/>
          <a:p>
            <a:r>
              <a:rPr lang="en-US" u="sng" dirty="0"/>
              <a:t>Why</a:t>
            </a:r>
            <a:r>
              <a:rPr lang="en-US" dirty="0"/>
              <a:t> did chose this topic?</a:t>
            </a:r>
          </a:p>
        </p:txBody>
      </p:sp>
      <p:sp>
        <p:nvSpPr>
          <p:cNvPr id="5" name="Text Placeholder 4">
            <a:extLst>
              <a:ext uri="{FF2B5EF4-FFF2-40B4-BE49-F238E27FC236}">
                <a16:creationId xmlns:a16="http://schemas.microsoft.com/office/drawing/2014/main" id="{496D159A-F383-3392-C2F6-268A083CF838}"/>
              </a:ext>
            </a:extLst>
          </p:cNvPr>
          <p:cNvSpPr>
            <a:spLocks noGrp="1"/>
          </p:cNvSpPr>
          <p:nvPr>
            <p:ph type="body" sz="quarter" idx="10"/>
          </p:nvPr>
        </p:nvSpPr>
        <p:spPr>
          <a:xfrm>
            <a:off x="2743200" y="685800"/>
            <a:ext cx="7010400" cy="6172200"/>
          </a:xfrm>
        </p:spPr>
        <p:txBody>
          <a:bodyPr/>
          <a:lstStyle/>
          <a:p>
            <a:pPr algn="ctr"/>
            <a:r>
              <a:rPr lang="en-US" dirty="0"/>
              <a:t>***I wanted to encourage younger Christians that they will grow in Christ.***</a:t>
            </a:r>
          </a:p>
          <a:p>
            <a:endParaRPr lang="en-US" dirty="0"/>
          </a:p>
        </p:txBody>
      </p:sp>
    </p:spTree>
    <p:extLst>
      <p:ext uri="{BB962C8B-B14F-4D97-AF65-F5344CB8AC3E}">
        <p14:creationId xmlns:p14="http://schemas.microsoft.com/office/powerpoint/2010/main" val="20666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7.xml.rels><?xml version="1.0" encoding="UTF-8" standalone="yes"?>
<Relationships xmlns="http://schemas.openxmlformats.org/package/2006/relationships"><Relationship Id="rId1" Type="http://schemas.openxmlformats.org/officeDocument/2006/relationships/hyperlink" Target="http://en.wikipedia.org/wiki/Porosity" TargetMode="External"/></Relationships>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rapes">
  <a:themeElements>
    <a:clrScheme name="Wildflowers">
      <a:dk1>
        <a:srgbClr val="40302B"/>
      </a:dk1>
      <a:lt1>
        <a:srgbClr val="FFFFFF"/>
      </a:lt1>
      <a:dk2>
        <a:srgbClr val="486868"/>
      </a:dk2>
      <a:lt2>
        <a:srgbClr val="F3F1EA"/>
      </a:lt2>
      <a:accent1>
        <a:srgbClr val="C4BD97"/>
      </a:accent1>
      <a:accent2>
        <a:srgbClr val="D5BDBE"/>
      </a:accent2>
      <a:accent3>
        <a:srgbClr val="F7EFA3"/>
      </a:accent3>
      <a:accent4>
        <a:srgbClr val="9FEDE0"/>
      </a:accent4>
      <a:accent5>
        <a:srgbClr val="BBB3C2"/>
      </a:accent5>
      <a:accent6>
        <a:srgbClr val="99A991"/>
      </a:accent6>
      <a:hlink>
        <a:srgbClr val="938968"/>
      </a:hlink>
      <a:folHlink>
        <a:srgbClr val="A97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r">
          <a:defRPr dirty="0" smtClean="0">
            <a:hlinkClick xmlns:r="http://schemas.openxmlformats.org/officeDocument/2006/relationships" r:id="rId1"/>
          </a:defRPr>
        </a:defPPr>
      </a:lstStyle>
    </a:spDef>
    <a:txDef>
      <a:spPr bwMode="auto">
        <a:noFill/>
        <a:ln w="9525">
          <a:noFill/>
          <a:miter lim="800000"/>
          <a:headEnd/>
          <a:tailEnd/>
        </a:ln>
        <a:effectLst/>
      </a:spPr>
      <a:bodyPr wrap="none" rtlCol="0">
        <a:spAutoFit/>
      </a:bodyPr>
      <a:lstStyle>
        <a:defPPr>
          <a:defRPr dirty="0" smtClean="0">
            <a:latin typeface="Arial" charset="0"/>
          </a:defRPr>
        </a:defPPr>
      </a:lstStyle>
    </a:txDef>
  </a:objectDefaults>
  <a:extraClrSchemeLst/>
  <a:extLst>
    <a:ext uri="{05A4C25C-085E-4340-85A3-A5531E510DB2}">
      <thm15:themeFamily xmlns:thm15="http://schemas.microsoft.com/office/thememl/2012/main" name="Grapes" id="{5B8FD17E-6D84-46D5-9D7D-FA8B2973E9D0}" vid="{46774CBD-6B41-4894-A815-19A908C2457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24875</TotalTime>
  <Words>2650</Words>
  <Application>Microsoft Office PowerPoint</Application>
  <PresentationFormat>Widescreen</PresentationFormat>
  <Paragraphs>227</Paragraphs>
  <Slides>46</Slides>
  <Notes>0</Notes>
  <HiddenSlides>1</HiddenSlides>
  <MMClips>3</MMClips>
  <ScaleCrop>false</ScaleCrop>
  <HeadingPairs>
    <vt:vector size="8" baseType="variant">
      <vt:variant>
        <vt:lpstr>Fonts Used</vt:lpstr>
      </vt:variant>
      <vt:variant>
        <vt:i4>4</vt:i4>
      </vt:variant>
      <vt:variant>
        <vt:lpstr>Theme</vt:lpstr>
      </vt:variant>
      <vt:variant>
        <vt:i4>7</vt:i4>
      </vt:variant>
      <vt:variant>
        <vt:lpstr>Slide Titles</vt:lpstr>
      </vt:variant>
      <vt:variant>
        <vt:i4>46</vt:i4>
      </vt:variant>
      <vt:variant>
        <vt:lpstr>Custom Shows</vt:lpstr>
      </vt:variant>
      <vt:variant>
        <vt:i4>1</vt:i4>
      </vt:variant>
    </vt:vector>
  </HeadingPairs>
  <TitlesOfParts>
    <vt:vector size="58" baseType="lpstr">
      <vt:lpstr>Aptos</vt:lpstr>
      <vt:lpstr>Arial</vt:lpstr>
      <vt:lpstr>Calibri</vt:lpstr>
      <vt:lpstr>Helvetica</vt:lpstr>
      <vt:lpstr>1_WJB1</vt:lpstr>
      <vt:lpstr>7_WJB1</vt:lpstr>
      <vt:lpstr>WJB1</vt:lpstr>
      <vt:lpstr>8_WJB1</vt:lpstr>
      <vt:lpstr>9_WJB1</vt:lpstr>
      <vt:lpstr>10_WJB1</vt:lpstr>
      <vt:lpstr>Grapes</vt:lpstr>
      <vt:lpstr>Sanctification: Encouragement for Younger Christians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chose this topic?</vt:lpstr>
      <vt:lpstr>What is Sanctification?</vt:lpstr>
      <vt:lpstr>Who will be sanctified?</vt:lpstr>
      <vt:lpstr>"Okay, Houston ... we've had a problem here."</vt:lpstr>
      <vt:lpstr>Now what?</vt:lpstr>
      <vt:lpstr>Now what? What about us?</vt:lpstr>
      <vt:lpstr>In what areas of my life will I be sanctified?</vt:lpstr>
      <vt:lpstr>How are Christians sanctified?</vt:lpstr>
      <vt:lpstr>How are Christians Sanctified?</vt:lpstr>
      <vt:lpstr>How Are Christians Sanctified?</vt:lpstr>
      <vt:lpstr>How Are Christians Sanctified?</vt:lpstr>
      <vt:lpstr>Will I reach complete sanctification in this life?</vt:lpstr>
      <vt:lpstr>Will I reach complete sanctification in this life?</vt:lpstr>
      <vt:lpstr>Stand to Reason </vt:lpstr>
      <vt:lpstr>PowerPoint Presentation</vt:lpstr>
      <vt:lpstr>What does sanctification look like?</vt:lpstr>
      <vt:lpstr>What does sanctification look like?</vt:lpstr>
      <vt:lpstr>How are Christians sanctified?</vt:lpstr>
      <vt:lpstr>How are Christians sanctified?</vt:lpstr>
      <vt:lpstr>Survey (Thanks, Stephanie)</vt:lpstr>
      <vt:lpstr>2. During the series on sanctification, the following means were discussed: Scripture, prayer, church community, church institution, confession, marriage and family, and trials. Which one or more of these has helped you to pursue sanctification? </vt:lpstr>
      <vt:lpstr>Which … one or more of these has helped you to pursue sanctification? </vt:lpstr>
      <vt:lpstr>3. What have you done to pursue sanctification?</vt:lpstr>
      <vt:lpstr>3. What have you done to pursue sanctification?</vt:lpstr>
      <vt:lpstr>4.What has helped you to pursue sanctification? </vt:lpstr>
      <vt:lpstr>4.What has helped you to pursue sanctification? </vt:lpstr>
      <vt:lpstr>PowerPoint Presentation</vt:lpstr>
      <vt:lpstr>4.What has helped you to pursue sanctification? </vt:lpstr>
      <vt:lpstr>5. What has hindered you from pursuing sanctification? </vt:lpstr>
      <vt:lpstr>5. What has hindered you from pursuing sanctification? </vt:lpstr>
      <vt:lpstr>6. Is there something that would have helped you avoid pitfalls in pursuing sanctification? </vt:lpstr>
      <vt:lpstr>6. … helped … avoid pitfalls? </vt:lpstr>
      <vt:lpstr>6. … helped … avoid pitfalls? </vt:lpstr>
      <vt:lpstr>7.Is there anything else that you would like to tell the congregation about sanctification? </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1401</cp:revision>
  <cp:lastPrinted>2023-11-05T13:15:00Z</cp:lastPrinted>
  <dcterms:created xsi:type="dcterms:W3CDTF">2021-01-08T23:52:50Z</dcterms:created>
  <dcterms:modified xsi:type="dcterms:W3CDTF">2023-11-12T21:32:09Z</dcterms:modified>
</cp:coreProperties>
</file>