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 id="2147484018" r:id="rId7"/>
  </p:sldMasterIdLst>
  <p:notesMasterIdLst>
    <p:notesMasterId r:id="rId37"/>
  </p:notesMasterIdLst>
  <p:handoutMasterIdLst>
    <p:handoutMasterId r:id="rId38"/>
  </p:handoutMasterIdLst>
  <p:sldIdLst>
    <p:sldId id="555" r:id="rId8"/>
    <p:sldId id="381" r:id="rId9"/>
    <p:sldId id="424" r:id="rId10"/>
    <p:sldId id="518" r:id="rId11"/>
    <p:sldId id="569" r:id="rId12"/>
    <p:sldId id="571" r:id="rId13"/>
    <p:sldId id="570" r:id="rId14"/>
    <p:sldId id="563" r:id="rId15"/>
    <p:sldId id="572" r:id="rId16"/>
    <p:sldId id="573" r:id="rId17"/>
    <p:sldId id="574" r:id="rId18"/>
    <p:sldId id="575" r:id="rId19"/>
    <p:sldId id="533" r:id="rId20"/>
    <p:sldId id="567" r:id="rId21"/>
    <p:sldId id="568" r:id="rId22"/>
    <p:sldId id="557" r:id="rId23"/>
    <p:sldId id="565" r:id="rId24"/>
    <p:sldId id="576" r:id="rId25"/>
    <p:sldId id="578" r:id="rId26"/>
    <p:sldId id="577" r:id="rId27"/>
    <p:sldId id="566" r:id="rId28"/>
    <p:sldId id="579" r:id="rId29"/>
    <p:sldId id="583" r:id="rId30"/>
    <p:sldId id="581" r:id="rId31"/>
    <p:sldId id="558" r:id="rId32"/>
    <p:sldId id="559" r:id="rId33"/>
    <p:sldId id="560" r:id="rId34"/>
    <p:sldId id="584" r:id="rId35"/>
    <p:sldId id="582" r:id="rId36"/>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555"/>
            <p14:sldId id="381"/>
            <p14:sldId id="424"/>
            <p14:sldId id="518"/>
            <p14:sldId id="569"/>
            <p14:sldId id="571"/>
            <p14:sldId id="570"/>
            <p14:sldId id="563"/>
            <p14:sldId id="572"/>
            <p14:sldId id="573"/>
            <p14:sldId id="574"/>
            <p14:sldId id="575"/>
            <p14:sldId id="533"/>
            <p14:sldId id="567"/>
            <p14:sldId id="568"/>
            <p14:sldId id="557"/>
            <p14:sldId id="565"/>
            <p14:sldId id="576"/>
            <p14:sldId id="578"/>
            <p14:sldId id="577"/>
            <p14:sldId id="566"/>
            <p14:sldId id="579"/>
            <p14:sldId id="583"/>
            <p14:sldId id="581"/>
            <p14:sldId id="558"/>
            <p14:sldId id="559"/>
            <p14:sldId id="560"/>
            <p14:sldId id="584"/>
            <p14:sldId id="5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9051"/>
    <a:srgbClr val="008F00"/>
    <a:srgbClr val="941651"/>
    <a:srgbClr val="945200"/>
    <a:srgbClr val="941100"/>
    <a:srgbClr val="005493"/>
    <a:srgbClr val="009193"/>
    <a:srgbClr val="0096FF"/>
    <a:srgbClr val="FF40FF"/>
    <a:srgbClr val="F54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68" autoAdjust="0"/>
    <p:restoredTop sz="95000" autoAdjust="0"/>
  </p:normalViewPr>
  <p:slideViewPr>
    <p:cSldViewPr>
      <p:cViewPr varScale="1">
        <p:scale>
          <a:sx n="61" d="100"/>
          <a:sy n="61" d="100"/>
        </p:scale>
        <p:origin x="53" y="432"/>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7738"/>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12/3/2023</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12/3/2023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9720B3-618E-3C47-A06F-E745AE12DF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3651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9720B3-618E-3C47-A06F-E745AE12DF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2435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9720B3-618E-3C47-A06F-E745AE12DF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0377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9720B3-618E-3C47-A06F-E745AE12DF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427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65313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68663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934524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478708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175750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50182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01121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46490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477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988998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945945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11586351"/>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328004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94912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808090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446315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0026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theme" Target="../theme/theme7.xml"/><Relationship Id="rId3" Type="http://schemas.openxmlformats.org/officeDocument/2006/relationships/slideLayout" Target="../slideLayouts/slideLayout23.xml"/><Relationship Id="rId21" Type="http://schemas.openxmlformats.org/officeDocument/2006/relationships/image" Target="../media/image4.png"/><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image" Target="../media/image3.pn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image" Target="../media/image2.png"/><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12/3/2023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12/3/2023</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12/3/2023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12/3/2023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12/3/2023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12/3/2023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12/3/2023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4281929889"/>
      </p:ext>
    </p:extLst>
  </p:cSld>
  <p:clrMap bg1="dk1" tx1="lt1" bg2="dk2" tx2="lt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 id="2147484030" r:id="rId12"/>
    <p:sldLayoutId id="2147484031" r:id="rId13"/>
    <p:sldLayoutId id="2147484032" r:id="rId14"/>
    <p:sldLayoutId id="2147484033" r:id="rId15"/>
    <p:sldLayoutId id="2147484034" r:id="rId16"/>
    <p:sldLayoutId id="2147484035"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271B-4824-8C4F-9542-4C5E50A81B12}"/>
              </a:ext>
            </a:extLst>
          </p:cNvPr>
          <p:cNvSpPr>
            <a:spLocks noGrp="1"/>
          </p:cNvSpPr>
          <p:nvPr>
            <p:ph type="ctrTitle"/>
          </p:nvPr>
        </p:nvSpPr>
        <p:spPr/>
        <p:txBody>
          <a:bodyPr/>
          <a:lstStyle/>
          <a:p>
            <a:r>
              <a:rPr lang="en-US" sz="8800" dirty="0">
                <a:solidFill>
                  <a:schemeClr val="tx1">
                    <a:lumMod val="85000"/>
                  </a:schemeClr>
                </a:solidFill>
              </a:rPr>
              <a:t>Romans</a:t>
            </a:r>
            <a:r>
              <a:rPr lang="en-US" sz="8800" dirty="0"/>
              <a:t> </a:t>
            </a:r>
            <a:r>
              <a:rPr lang="en-US" dirty="0">
                <a:solidFill>
                  <a:schemeClr val="bg1"/>
                </a:solidFill>
              </a:rPr>
              <a:t> </a:t>
            </a:r>
            <a:endParaRPr lang="en-US" sz="8800" dirty="0">
              <a:solidFill>
                <a:schemeClr val="bg1"/>
              </a:solidFill>
            </a:endParaRPr>
          </a:p>
        </p:txBody>
      </p:sp>
      <p:sp>
        <p:nvSpPr>
          <p:cNvPr id="8" name="Subtitle 2">
            <a:extLst>
              <a:ext uri="{FF2B5EF4-FFF2-40B4-BE49-F238E27FC236}">
                <a16:creationId xmlns:a16="http://schemas.microsoft.com/office/drawing/2014/main" id="{F861B153-B3CF-B249-901F-D57031D3A11B}"/>
              </a:ext>
            </a:extLst>
          </p:cNvPr>
          <p:cNvSpPr>
            <a:spLocks noGrp="1"/>
          </p:cNvSpPr>
          <p:nvPr>
            <p:ph type="subTitle" idx="1"/>
          </p:nvPr>
        </p:nvSpPr>
        <p:spPr/>
        <p:txBody>
          <a:bodyPr>
            <a:normAutofit/>
          </a:bodyPr>
          <a:lstStyle/>
          <a:p>
            <a:r>
              <a:rPr lang="en-US" sz="3200" dirty="0"/>
              <a:t> </a:t>
            </a:r>
          </a:p>
        </p:txBody>
      </p:sp>
      <p:cxnSp>
        <p:nvCxnSpPr>
          <p:cNvPr id="4" name="Straight Connector 3">
            <a:extLst>
              <a:ext uri="{FF2B5EF4-FFF2-40B4-BE49-F238E27FC236}">
                <a16:creationId xmlns:a16="http://schemas.microsoft.com/office/drawing/2014/main" id="{DDFBB30A-D9CB-FB4C-93F7-B9679AB8E433}"/>
              </a:ext>
            </a:extLst>
          </p:cNvPr>
          <p:cNvCxnSpPr/>
          <p:nvPr/>
        </p:nvCxnSpPr>
        <p:spPr>
          <a:xfrm>
            <a:off x="1322613" y="4637316"/>
            <a:ext cx="969917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717830F7-3226-DC4F-31B4-D981ACA87729}"/>
              </a:ext>
            </a:extLst>
          </p:cNvPr>
          <p:cNvSpPr txBox="1">
            <a:spLocks/>
          </p:cNvSpPr>
          <p:nvPr/>
        </p:nvSpPr>
        <p:spPr>
          <a:xfrm>
            <a:off x="3877755" y="4350221"/>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C000"/>
                </a:solidFill>
                <a:effectLst/>
                <a:uLnTx/>
                <a:uFillTx/>
                <a:latin typeface="Century Gothic" panose="020B0502020202020204"/>
                <a:ea typeface="+mj-ea"/>
                <a:cs typeface="+mj-cs"/>
              </a:rPr>
              <a:t>8:1-17</a:t>
            </a:r>
            <a:r>
              <a:rPr kumimoji="0" lang="en-US" sz="3600" b="0" i="0" u="none" strike="noStrike" kern="1200" cap="none" spc="0" normalizeH="0" baseline="0" noProof="0" dirty="0">
                <a:ln>
                  <a:noFill/>
                </a:ln>
                <a:solidFill>
                  <a:srgbClr val="FFC000"/>
                </a:solidFill>
                <a:effectLst/>
                <a:uLnTx/>
                <a:uFillTx/>
                <a:latin typeface="Century Gothic" panose="020B0502020202020204"/>
                <a:ea typeface="+mj-ea"/>
                <a:cs typeface="+mj-cs"/>
              </a:rPr>
              <a:t> </a:t>
            </a:r>
            <a:endParaRPr kumimoji="0" lang="en-US" sz="8000" b="0" i="0" u="none" strike="noStrike" kern="1200" cap="none" spc="0" normalizeH="0" baseline="0" noProof="0" dirty="0">
              <a:ln>
                <a:noFill/>
              </a:ln>
              <a:solidFill>
                <a:srgbClr val="FFC000"/>
              </a:solidFill>
              <a:effectLst/>
              <a:uLnTx/>
              <a:uFillTx/>
              <a:latin typeface="Century Gothic" panose="020B0502020202020204"/>
              <a:ea typeface="+mj-ea"/>
              <a:cs typeface="+mj-cs"/>
            </a:endParaRPr>
          </a:p>
        </p:txBody>
      </p:sp>
      <p:sp>
        <p:nvSpPr>
          <p:cNvPr id="3" name="Title 1">
            <a:extLst>
              <a:ext uri="{FF2B5EF4-FFF2-40B4-BE49-F238E27FC236}">
                <a16:creationId xmlns:a16="http://schemas.microsoft.com/office/drawing/2014/main" id="{204EC47A-2399-7E22-0084-70DAF486E0BF}"/>
              </a:ext>
            </a:extLst>
          </p:cNvPr>
          <p:cNvSpPr txBox="1">
            <a:spLocks/>
          </p:cNvSpPr>
          <p:nvPr/>
        </p:nvSpPr>
        <p:spPr>
          <a:xfrm>
            <a:off x="1225004" y="4354338"/>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1E5155">
                    <a:lumMod val="60000"/>
                    <a:lumOff val="40000"/>
                  </a:srgbClr>
                </a:solidFill>
                <a:effectLst/>
                <a:uLnTx/>
                <a:uFillTx/>
                <a:latin typeface="Century Gothic" panose="020B0502020202020204"/>
                <a:ea typeface="+mj-ea"/>
                <a:cs typeface="Times New Roman" panose="02020603050405020304" pitchFamily="18" charset="0"/>
              </a:rPr>
              <a:t>Part </a:t>
            </a:r>
            <a:r>
              <a:rPr kumimoji="0" lang="en-US" sz="4400" b="0" i="0" u="none" strike="noStrike" kern="1200" cap="none" spc="0" normalizeH="0" baseline="0" noProof="0" dirty="0">
                <a:ln>
                  <a:noFill/>
                </a:ln>
                <a:solidFill>
                  <a:srgbClr val="1E5155">
                    <a:lumMod val="60000"/>
                    <a:lumOff val="40000"/>
                  </a:srgbClr>
                </a:solidFill>
                <a:effectLst/>
                <a:uLnTx/>
                <a:uFillTx/>
                <a:latin typeface="Times New Roman" panose="02020603050405020304" pitchFamily="18" charset="0"/>
                <a:ea typeface="+mj-ea"/>
                <a:cs typeface="Times New Roman" panose="02020603050405020304" pitchFamily="18" charset="0"/>
              </a:rPr>
              <a:t>XIII</a:t>
            </a:r>
            <a:endParaRPr kumimoji="0" lang="en-US" sz="9600" b="0" i="0" u="none" strike="noStrike" kern="1200" cap="none" spc="0" normalizeH="0" baseline="0" noProof="0" dirty="0">
              <a:ln>
                <a:noFill/>
              </a:ln>
              <a:solidFill>
                <a:srgbClr val="1E5155">
                  <a:lumMod val="60000"/>
                  <a:lumOff val="40000"/>
                </a:srgbClr>
              </a:solidFill>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956125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07456" y="357182"/>
            <a:ext cx="3472996" cy="830978"/>
          </a:xfrm>
        </p:spPr>
        <p:txBody>
          <a:bodyPr/>
          <a:lstStyle/>
          <a:p>
            <a:r>
              <a:rPr lang="en-US" sz="4000" dirty="0">
                <a:solidFill>
                  <a:schemeClr val="accent3"/>
                </a:solidFill>
              </a:rPr>
              <a:t>Romans 5-7</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464023" y="1359879"/>
            <a:ext cx="11087001" cy="4362458"/>
          </a:xfrm>
        </p:spPr>
        <p:txBody>
          <a:bodyPr>
            <a:noAutofit/>
          </a:bodyPr>
          <a:lstStyle/>
          <a:p>
            <a:pPr>
              <a:buFont typeface="Arial" panose="020B0604020202020204" pitchFamily="34" charset="0"/>
              <a:buChar char="•"/>
            </a:pPr>
            <a:r>
              <a:rPr lang="en-US" sz="3300" dirty="0">
                <a:solidFill>
                  <a:schemeClr val="accent3"/>
                </a:solidFill>
              </a:rPr>
              <a:t>5:1-11</a:t>
            </a:r>
            <a:r>
              <a:rPr lang="en-US" sz="3300" dirty="0">
                <a:solidFill>
                  <a:schemeClr val="accent3">
                    <a:lumMod val="60000"/>
                    <a:lumOff val="40000"/>
                  </a:schemeClr>
                </a:solidFill>
              </a:rPr>
              <a:t>	  	</a:t>
            </a:r>
            <a:r>
              <a:rPr lang="en-US" sz="3300" dirty="0"/>
              <a:t>Hope in Reconciliation</a:t>
            </a:r>
          </a:p>
          <a:p>
            <a:pPr>
              <a:buFont typeface="Arial" panose="020B0604020202020204" pitchFamily="34" charset="0"/>
              <a:buChar char="•"/>
            </a:pPr>
            <a:r>
              <a:rPr lang="en-US" sz="3300" dirty="0">
                <a:solidFill>
                  <a:schemeClr val="accent3"/>
                </a:solidFill>
              </a:rPr>
              <a:t>5:12-21</a:t>
            </a:r>
            <a:r>
              <a:rPr lang="en-US" sz="3300" dirty="0">
                <a:solidFill>
                  <a:schemeClr val="accent3">
                    <a:lumMod val="60000"/>
                    <a:lumOff val="40000"/>
                  </a:schemeClr>
                </a:solidFill>
              </a:rPr>
              <a:t>	  	</a:t>
            </a:r>
            <a:r>
              <a:rPr lang="en-US" sz="3300" dirty="0"/>
              <a:t>Death through Adam, Life though Christ</a:t>
            </a:r>
          </a:p>
          <a:p>
            <a:pPr>
              <a:buFont typeface="Arial" panose="020B0604020202020204" pitchFamily="34" charset="0"/>
              <a:buChar char="•"/>
            </a:pPr>
            <a:r>
              <a:rPr lang="en-US" sz="3300" dirty="0">
                <a:solidFill>
                  <a:schemeClr val="accent3"/>
                </a:solidFill>
              </a:rPr>
              <a:t>6:1-14</a:t>
            </a:r>
            <a:r>
              <a:rPr lang="en-US" sz="3300" dirty="0">
                <a:solidFill>
                  <a:schemeClr val="accent3">
                    <a:lumMod val="60000"/>
                    <a:lumOff val="40000"/>
                  </a:schemeClr>
                </a:solidFill>
              </a:rPr>
              <a:t>	  	</a:t>
            </a:r>
            <a:r>
              <a:rPr lang="en-US" sz="3300" dirty="0"/>
              <a:t>Dead to Sin, Alive in Christ</a:t>
            </a:r>
          </a:p>
          <a:p>
            <a:pPr>
              <a:buFont typeface="Arial" panose="020B0604020202020204" pitchFamily="34" charset="0"/>
              <a:buChar char="•"/>
            </a:pPr>
            <a:r>
              <a:rPr lang="en-US" sz="3300" dirty="0">
                <a:solidFill>
                  <a:schemeClr val="accent3"/>
                </a:solidFill>
              </a:rPr>
              <a:t>6:15-23</a:t>
            </a:r>
            <a:r>
              <a:rPr lang="en-US" sz="3300" dirty="0">
                <a:solidFill>
                  <a:schemeClr val="accent3">
                    <a:lumMod val="60000"/>
                    <a:lumOff val="40000"/>
                  </a:schemeClr>
                </a:solidFill>
              </a:rPr>
              <a:t>	  	</a:t>
            </a:r>
            <a:r>
              <a:rPr lang="en-US" sz="3300" dirty="0"/>
              <a:t>Slavery Analogy</a:t>
            </a:r>
          </a:p>
          <a:p>
            <a:pPr>
              <a:buFont typeface="Arial" panose="020B0604020202020204" pitchFamily="34" charset="0"/>
              <a:buChar char="•"/>
            </a:pPr>
            <a:r>
              <a:rPr lang="en-US" sz="3300" dirty="0">
                <a:solidFill>
                  <a:schemeClr val="accent3"/>
                </a:solidFill>
              </a:rPr>
              <a:t>7:1-6</a:t>
            </a:r>
            <a:r>
              <a:rPr lang="en-US" sz="3300" dirty="0">
                <a:solidFill>
                  <a:schemeClr val="accent3">
                    <a:lumMod val="60000"/>
                    <a:lumOff val="40000"/>
                  </a:schemeClr>
                </a:solidFill>
              </a:rPr>
              <a:t>			</a:t>
            </a:r>
            <a:r>
              <a:rPr lang="en-US" sz="3300" dirty="0"/>
              <a:t>Marriage Analogy</a:t>
            </a:r>
            <a:endParaRPr lang="en-US" sz="3300" dirty="0">
              <a:solidFill>
                <a:schemeClr val="accent3"/>
              </a:solidFill>
            </a:endParaRPr>
          </a:p>
          <a:p>
            <a:pPr marL="0" indent="0">
              <a:buNone/>
            </a:pPr>
            <a:endParaRPr lang="en-US" sz="3300" dirty="0"/>
          </a:p>
          <a:p>
            <a:pPr marL="0" indent="0">
              <a:buNone/>
            </a:pPr>
            <a:endParaRPr lang="en-US" sz="3300" dirty="0"/>
          </a:p>
        </p:txBody>
      </p:sp>
      <p:sp>
        <p:nvSpPr>
          <p:cNvPr id="9" name="Content Placeholder 2">
            <a:extLst>
              <a:ext uri="{FF2B5EF4-FFF2-40B4-BE49-F238E27FC236}">
                <a16:creationId xmlns:a16="http://schemas.microsoft.com/office/drawing/2014/main" id="{2B395280-69D4-C1AC-6D88-821D8B674671}"/>
              </a:ext>
            </a:extLst>
          </p:cNvPr>
          <p:cNvSpPr txBox="1">
            <a:spLocks/>
          </p:cNvSpPr>
          <p:nvPr/>
        </p:nvSpPr>
        <p:spPr>
          <a:xfrm>
            <a:off x="807456" y="4525403"/>
            <a:ext cx="10186886" cy="2153842"/>
          </a:xfrm>
          <a:prstGeom prst="rect">
            <a:avLst/>
          </a:prstGeom>
          <a:solidFill>
            <a:schemeClr val="accent6">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lumMod val="60000"/>
                    <a:lumOff val="40000"/>
                  </a:srgbClr>
                </a:solidFill>
                <a:effectLst/>
                <a:uLnTx/>
                <a:uFillTx/>
                <a:latin typeface="Century Gothic" panose="020B0502020202020204"/>
                <a:ea typeface="Times New Roman" panose="02020603050405020304" pitchFamily="18" charset="0"/>
                <a:cs typeface="+mj-cs"/>
              </a:rPr>
              <a:t>6  </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But now, by dying to what once bound us, we have been </a:t>
            </a:r>
            <a:r>
              <a:rPr kumimoji="0" lang="en-US" sz="3200" b="0" i="0" u="sng" strike="noStrike" kern="1200" cap="none" spc="0" normalizeH="0" baseline="0" noProof="0" dirty="0">
                <a:ln>
                  <a:noFill/>
                </a:ln>
                <a:solidFill>
                  <a:prstClr val="white"/>
                </a:solidFill>
                <a:effectLst/>
                <a:uLnTx/>
                <a:uFillTx/>
                <a:latin typeface="Century Gothic" panose="020B0502020202020204"/>
                <a:ea typeface="+mj-ea"/>
                <a:cs typeface="+mj-cs"/>
              </a:rPr>
              <a:t>released from the law</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 so that we serve in the new way of the Spirit, and </a:t>
            </a:r>
            <a:r>
              <a:rPr kumimoji="0" lang="en-US" sz="3200" b="0" i="0" u="sng" strike="noStrike" kern="1200" cap="none" spc="0" normalizeH="0" baseline="0" noProof="0" dirty="0">
                <a:ln>
                  <a:noFill/>
                </a:ln>
                <a:solidFill>
                  <a:prstClr val="white"/>
                </a:solidFill>
                <a:effectLst/>
                <a:uLnTx/>
                <a:uFillTx/>
                <a:latin typeface="Century Gothic" panose="020B0502020202020204"/>
                <a:ea typeface="+mj-ea"/>
                <a:cs typeface="+mj-cs"/>
              </a:rPr>
              <a:t>not in the old way of the written code</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a:t>
            </a:r>
          </a:p>
          <a:p>
            <a:pPr marL="0" marR="0" lvl="0" indent="0" algn="ctr"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322813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0701-BE23-4F3F-D24B-8610CD9131E6}"/>
              </a:ext>
            </a:extLst>
          </p:cNvPr>
          <p:cNvSpPr>
            <a:spLocks noGrp="1"/>
          </p:cNvSpPr>
          <p:nvPr>
            <p:ph type="title"/>
          </p:nvPr>
        </p:nvSpPr>
        <p:spPr/>
        <p:txBody>
          <a:bodyPr/>
          <a:lstStyle/>
          <a:p>
            <a:r>
              <a:rPr lang="en-US" dirty="0">
                <a:solidFill>
                  <a:schemeClr val="accent3"/>
                </a:solidFill>
              </a:rPr>
              <a:t>Claims</a:t>
            </a:r>
            <a:r>
              <a:rPr lang="en-US" dirty="0"/>
              <a:t> that need answered:</a:t>
            </a:r>
          </a:p>
        </p:txBody>
      </p:sp>
      <p:sp>
        <p:nvSpPr>
          <p:cNvPr id="5" name="Content Placeholder 2">
            <a:extLst>
              <a:ext uri="{FF2B5EF4-FFF2-40B4-BE49-F238E27FC236}">
                <a16:creationId xmlns:a16="http://schemas.microsoft.com/office/drawing/2014/main" id="{42FFB22E-C4EF-AB9B-3867-05D263CCF416}"/>
              </a:ext>
            </a:extLst>
          </p:cNvPr>
          <p:cNvSpPr txBox="1">
            <a:spLocks/>
          </p:cNvSpPr>
          <p:nvPr/>
        </p:nvSpPr>
        <p:spPr>
          <a:xfrm>
            <a:off x="646111" y="1853249"/>
            <a:ext cx="10453689" cy="1575752"/>
          </a:xfrm>
          <a:prstGeom prst="rect">
            <a:avLst/>
          </a:prstGeom>
          <a:solidFill>
            <a:schemeClr val="accent6">
              <a:lumMod val="75000"/>
            </a:schemeClr>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100" b="0" i="0" u="none" strike="noStrike" kern="1200" cap="none" spc="0" normalizeH="0" baseline="0" noProof="0" dirty="0">
              <a:ln>
                <a:noFill/>
              </a:ln>
              <a:solidFill>
                <a:srgbClr val="E6B729"/>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srgbClr val="E6B729"/>
                </a:solidFill>
                <a:effectLst/>
                <a:uLnTx/>
                <a:uFillTx/>
                <a:latin typeface="Century Gothic" panose="020B0502020202020204"/>
                <a:ea typeface="+mj-ea"/>
                <a:cs typeface="+mj-cs"/>
              </a:rPr>
              <a:t>#1</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We do not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j-ea"/>
                <a:cs typeface="+mj-cs"/>
              </a:rPr>
              <a:t>undermine the law </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by faith,</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this is how we keep it!</a:t>
            </a:r>
          </a:p>
        </p:txBody>
      </p:sp>
      <p:sp>
        <p:nvSpPr>
          <p:cNvPr id="3" name="Content Placeholder 2">
            <a:extLst>
              <a:ext uri="{FF2B5EF4-FFF2-40B4-BE49-F238E27FC236}">
                <a16:creationId xmlns:a16="http://schemas.microsoft.com/office/drawing/2014/main" id="{0016354C-26A7-4CC0-761E-34FF2D26AD65}"/>
              </a:ext>
            </a:extLst>
          </p:cNvPr>
          <p:cNvSpPr txBox="1">
            <a:spLocks/>
          </p:cNvSpPr>
          <p:nvPr/>
        </p:nvSpPr>
        <p:spPr>
          <a:xfrm>
            <a:off x="646111" y="3834449"/>
            <a:ext cx="10453690" cy="1575752"/>
          </a:xfrm>
          <a:prstGeom prst="rect">
            <a:avLst/>
          </a:prstGeom>
          <a:solidFill>
            <a:schemeClr val="accent6">
              <a:lumMod val="75000"/>
            </a:schemeClr>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2000" b="0" i="0" u="none" strike="noStrike" kern="1200" cap="none" spc="0" normalizeH="0" baseline="0" noProof="0" dirty="0">
              <a:ln>
                <a:noFill/>
              </a:ln>
              <a:solidFill>
                <a:srgbClr val="E6B729"/>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srgbClr val="E6B729"/>
                </a:solidFill>
                <a:effectLst/>
                <a:uLnTx/>
                <a:uFillTx/>
                <a:latin typeface="Century Gothic" panose="020B0502020202020204"/>
                <a:ea typeface="+mj-ea"/>
                <a:cs typeface="+mj-cs"/>
              </a:rPr>
              <a:t>#2</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We have been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j-ea"/>
                <a:cs typeface="+mj-cs"/>
              </a:rPr>
              <a:t>released from the law</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a:t>
            </a:r>
          </a:p>
        </p:txBody>
      </p:sp>
    </p:spTree>
    <p:extLst>
      <p:ext uri="{BB962C8B-B14F-4D97-AF65-F5344CB8AC3E}">
        <p14:creationId xmlns:p14="http://schemas.microsoft.com/office/powerpoint/2010/main" val="2145288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07456" y="357182"/>
            <a:ext cx="3472996" cy="830978"/>
          </a:xfrm>
        </p:spPr>
        <p:txBody>
          <a:bodyPr/>
          <a:lstStyle/>
          <a:p>
            <a:r>
              <a:rPr lang="en-US" sz="4000" dirty="0">
                <a:solidFill>
                  <a:schemeClr val="accent3"/>
                </a:solidFill>
              </a:rPr>
              <a:t>Romans 5-7</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464023" y="1359879"/>
            <a:ext cx="11087001" cy="4362458"/>
          </a:xfrm>
        </p:spPr>
        <p:txBody>
          <a:bodyPr>
            <a:noAutofit/>
          </a:bodyPr>
          <a:lstStyle/>
          <a:p>
            <a:pPr>
              <a:buFont typeface="Arial" panose="020B0604020202020204" pitchFamily="34" charset="0"/>
              <a:buChar char="•"/>
            </a:pPr>
            <a:r>
              <a:rPr lang="en-US" sz="3300" dirty="0">
                <a:solidFill>
                  <a:schemeClr val="accent3"/>
                </a:solidFill>
              </a:rPr>
              <a:t>5:1-11</a:t>
            </a:r>
            <a:r>
              <a:rPr lang="en-US" sz="3300" dirty="0">
                <a:solidFill>
                  <a:schemeClr val="accent3">
                    <a:lumMod val="60000"/>
                    <a:lumOff val="40000"/>
                  </a:schemeClr>
                </a:solidFill>
              </a:rPr>
              <a:t>	  	</a:t>
            </a:r>
            <a:r>
              <a:rPr lang="en-US" sz="3300" dirty="0"/>
              <a:t>Hope in Reconciliation</a:t>
            </a:r>
          </a:p>
          <a:p>
            <a:pPr>
              <a:buFont typeface="Arial" panose="020B0604020202020204" pitchFamily="34" charset="0"/>
              <a:buChar char="•"/>
            </a:pPr>
            <a:r>
              <a:rPr lang="en-US" sz="3300" dirty="0">
                <a:solidFill>
                  <a:schemeClr val="accent3"/>
                </a:solidFill>
              </a:rPr>
              <a:t>5:12-21</a:t>
            </a:r>
            <a:r>
              <a:rPr lang="en-US" sz="3300" dirty="0">
                <a:solidFill>
                  <a:schemeClr val="accent3">
                    <a:lumMod val="60000"/>
                    <a:lumOff val="40000"/>
                  </a:schemeClr>
                </a:solidFill>
              </a:rPr>
              <a:t>	  	</a:t>
            </a:r>
            <a:r>
              <a:rPr lang="en-US" sz="3300" dirty="0"/>
              <a:t>Death through Adam, Life though Christ</a:t>
            </a:r>
          </a:p>
          <a:p>
            <a:pPr>
              <a:buFont typeface="Arial" panose="020B0604020202020204" pitchFamily="34" charset="0"/>
              <a:buChar char="•"/>
            </a:pPr>
            <a:r>
              <a:rPr lang="en-US" sz="3300" dirty="0">
                <a:solidFill>
                  <a:schemeClr val="accent3"/>
                </a:solidFill>
              </a:rPr>
              <a:t>6:1-14</a:t>
            </a:r>
            <a:r>
              <a:rPr lang="en-US" sz="3300" dirty="0">
                <a:solidFill>
                  <a:schemeClr val="accent3">
                    <a:lumMod val="60000"/>
                    <a:lumOff val="40000"/>
                  </a:schemeClr>
                </a:solidFill>
              </a:rPr>
              <a:t>	  	</a:t>
            </a:r>
            <a:r>
              <a:rPr lang="en-US" sz="3300" dirty="0"/>
              <a:t>Dead to Sin, Alive in Christ</a:t>
            </a:r>
          </a:p>
          <a:p>
            <a:pPr>
              <a:buFont typeface="Arial" panose="020B0604020202020204" pitchFamily="34" charset="0"/>
              <a:buChar char="•"/>
            </a:pPr>
            <a:r>
              <a:rPr lang="en-US" sz="3300" dirty="0">
                <a:solidFill>
                  <a:schemeClr val="accent3"/>
                </a:solidFill>
              </a:rPr>
              <a:t>6:15-23</a:t>
            </a:r>
            <a:r>
              <a:rPr lang="en-US" sz="3300" dirty="0">
                <a:solidFill>
                  <a:schemeClr val="accent3">
                    <a:lumMod val="60000"/>
                    <a:lumOff val="40000"/>
                  </a:schemeClr>
                </a:solidFill>
              </a:rPr>
              <a:t>	  	</a:t>
            </a:r>
            <a:r>
              <a:rPr lang="en-US" sz="3300" dirty="0"/>
              <a:t>Slavery Analogy</a:t>
            </a:r>
          </a:p>
          <a:p>
            <a:pPr>
              <a:buFont typeface="Arial" panose="020B0604020202020204" pitchFamily="34" charset="0"/>
              <a:buChar char="•"/>
            </a:pPr>
            <a:r>
              <a:rPr lang="en-US" sz="3300" dirty="0">
                <a:solidFill>
                  <a:schemeClr val="accent3"/>
                </a:solidFill>
              </a:rPr>
              <a:t>7:1-6</a:t>
            </a:r>
            <a:r>
              <a:rPr lang="en-US" sz="3300" dirty="0">
                <a:solidFill>
                  <a:schemeClr val="accent3">
                    <a:lumMod val="60000"/>
                    <a:lumOff val="40000"/>
                  </a:schemeClr>
                </a:solidFill>
              </a:rPr>
              <a:t>			</a:t>
            </a:r>
            <a:r>
              <a:rPr lang="en-US" sz="3300" dirty="0"/>
              <a:t>Marriage Analogy</a:t>
            </a:r>
          </a:p>
          <a:p>
            <a:pPr>
              <a:buFont typeface="Arial" panose="020B0604020202020204" pitchFamily="34" charset="0"/>
              <a:buChar char="•"/>
            </a:pPr>
            <a:r>
              <a:rPr lang="en-US" sz="3300" dirty="0">
                <a:solidFill>
                  <a:schemeClr val="accent3"/>
                </a:solidFill>
              </a:rPr>
              <a:t>7:7-25</a:t>
            </a:r>
            <a:r>
              <a:rPr lang="en-US" sz="3300" dirty="0">
                <a:solidFill>
                  <a:schemeClr val="accent3">
                    <a:lumMod val="60000"/>
                    <a:lumOff val="40000"/>
                  </a:schemeClr>
                </a:solidFill>
              </a:rPr>
              <a:t>	  	</a:t>
            </a:r>
            <a:r>
              <a:rPr lang="en-US" sz="3300" dirty="0"/>
              <a:t>The Law &amp; Sin</a:t>
            </a:r>
          </a:p>
          <a:p>
            <a:pPr>
              <a:buFont typeface="Arial" panose="020B0604020202020204" pitchFamily="34" charset="0"/>
              <a:buChar char="•"/>
            </a:pPr>
            <a:endParaRPr lang="en-US" sz="3300" dirty="0">
              <a:solidFill>
                <a:schemeClr val="accent3"/>
              </a:solidFill>
            </a:endParaRPr>
          </a:p>
          <a:p>
            <a:pPr marL="0" indent="0">
              <a:buNone/>
            </a:pPr>
            <a:endParaRPr lang="en-US" sz="3300" dirty="0"/>
          </a:p>
          <a:p>
            <a:pPr marL="0" indent="0">
              <a:buNone/>
            </a:pPr>
            <a:endParaRPr lang="en-US" sz="3300" dirty="0"/>
          </a:p>
        </p:txBody>
      </p:sp>
    </p:spTree>
    <p:extLst>
      <p:ext uri="{BB962C8B-B14F-4D97-AF65-F5344CB8AC3E}">
        <p14:creationId xmlns:p14="http://schemas.microsoft.com/office/powerpoint/2010/main" val="30987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7:21-25</a:t>
            </a:r>
            <a:r>
              <a:rPr lang="en-US" sz="3200" dirty="0"/>
              <a:t>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964000" cy="4932215"/>
          </a:xfrm>
        </p:spPr>
        <p:txBody>
          <a:bodyPr>
            <a:noAutofit/>
          </a:bodyPr>
          <a:lstStyle/>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21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So I find this law at work: When I want to do good, evil is right there with me.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22</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For in my inner being I delight in God's law;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23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but I see another law at work in the members of my body, waging war against the law of my mind and making me a prisoner of the law of sin at work within my members.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24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What a wretched man I am! Who will rescue me from this body of death?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7421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7:21-25</a:t>
            </a:r>
            <a:r>
              <a:rPr lang="en-US" sz="3200" dirty="0"/>
              <a:t>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964000" cy="4932215"/>
          </a:xfrm>
        </p:spPr>
        <p:txBody>
          <a:bodyPr>
            <a:noAutofit/>
          </a:bodyPr>
          <a:lstStyle/>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21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So I find this law at work: When I want to do good, evil is right there with me.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22</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For in my inner being I delight in God's law;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23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but I see another law at work in the members of my body, waging war against the law of my mind and making me a prisoner of the law of sin at work within my members.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24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What a wretched man I am! Who will rescue me from this body of death?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25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Thanks be to God--through Jesus Christ our Lord! So then, I myself in my mind am a slave to God's law, but in the sinful nature a slave to the law of sin. </a:t>
            </a:r>
            <a:r>
              <a:rPr lang="en-US" sz="2800" dirty="0">
                <a:effectLst/>
              </a:rPr>
              <a:t> </a:t>
            </a:r>
            <a:endParaRPr lang="en-US" sz="2800" dirty="0">
              <a:effectLst/>
              <a:latin typeface="Times New Roman" panose="02020603050405020304" pitchFamily="18" charset="0"/>
              <a:ea typeface="Times New Roman" panose="02020603050405020304" pitchFamily="18" charset="0"/>
            </a:endParaRPr>
          </a:p>
        </p:txBody>
      </p:sp>
      <p:cxnSp>
        <p:nvCxnSpPr>
          <p:cNvPr id="4" name="Straight Connector 3">
            <a:extLst>
              <a:ext uri="{FF2B5EF4-FFF2-40B4-BE49-F238E27FC236}">
                <a16:creationId xmlns:a16="http://schemas.microsoft.com/office/drawing/2014/main" id="{83FC376A-66D6-81B0-9709-2B5BBC43018F}"/>
              </a:ext>
            </a:extLst>
          </p:cNvPr>
          <p:cNvCxnSpPr>
            <a:cxnSpLocks/>
          </p:cNvCxnSpPr>
          <p:nvPr/>
        </p:nvCxnSpPr>
        <p:spPr>
          <a:xfrm>
            <a:off x="4484956" y="4757968"/>
            <a:ext cx="6333396"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0A6D4B8-77E1-4586-3A5F-4948F79F7088}"/>
              </a:ext>
            </a:extLst>
          </p:cNvPr>
          <p:cNvCxnSpPr>
            <a:cxnSpLocks/>
          </p:cNvCxnSpPr>
          <p:nvPr/>
        </p:nvCxnSpPr>
        <p:spPr>
          <a:xfrm>
            <a:off x="467778" y="5174108"/>
            <a:ext cx="10210554"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01DEEA4-B350-F65E-4902-AA330068B16E}"/>
              </a:ext>
            </a:extLst>
          </p:cNvPr>
          <p:cNvCxnSpPr>
            <a:cxnSpLocks/>
          </p:cNvCxnSpPr>
          <p:nvPr/>
        </p:nvCxnSpPr>
        <p:spPr>
          <a:xfrm>
            <a:off x="455229" y="5573945"/>
            <a:ext cx="1761831"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64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12E20-7143-956D-9D6B-93918EC936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158289-B660-7B49-9713-E1625008D607}"/>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BEBD6C9-9BF8-9A9E-0AD8-6BCDD4390F1C}"/>
              </a:ext>
            </a:extLst>
          </p:cNvPr>
          <p:cNvSpPr txBox="1"/>
          <p:nvPr/>
        </p:nvSpPr>
        <p:spPr>
          <a:xfrm>
            <a:off x="708908" y="1112996"/>
            <a:ext cx="10413180" cy="3416320"/>
          </a:xfrm>
          <a:prstGeom prst="rect">
            <a:avLst/>
          </a:prstGeom>
          <a:solidFill>
            <a:srgbClr val="B01514"/>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n-ea"/>
                <a:cs typeface="+mn-cs"/>
              </a:rPr>
              <a:t>“In any given moment, we may be acting in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n-ea"/>
                <a:cs typeface="+mn-cs"/>
              </a:rPr>
              <a:t> the service of heaven or hell.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n-ea"/>
                <a:cs typeface="+mn-cs"/>
              </a:rPr>
              <a:t> On any given day, we may have acted in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n-ea"/>
                <a:cs typeface="+mn-cs"/>
              </a:rPr>
              <a:t> the service of both.”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n-ea"/>
                <a:cs typeface="+mn-cs"/>
              </a:rPr>
              <a:t>											-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n-ea"/>
                <a:cs typeface="+mn-cs"/>
              </a:rPr>
              <a:t>Unknown</a:t>
            </a:r>
            <a:endParaRPr kumimoji="0" lang="en-US" sz="3600" b="0" i="1" u="none" strike="noStrike" kern="1200" cap="none" spc="0" normalizeH="0" baseline="0" noProof="0" dirty="0">
              <a:ln>
                <a:noFill/>
              </a:ln>
              <a:solidFill>
                <a:prstClr val="white"/>
              </a:solidFill>
              <a:effectLst/>
              <a:uLnTx/>
              <a:uFillTx/>
              <a:latin typeface="Century Gothic" panose="020B0502020202020204"/>
              <a:ea typeface="Times New Roman" panose="02020603050405020304" pitchFamily="18" charset="0"/>
              <a:cs typeface="+mn-cs"/>
            </a:endParaRPr>
          </a:p>
        </p:txBody>
      </p:sp>
    </p:spTree>
    <p:extLst>
      <p:ext uri="{BB962C8B-B14F-4D97-AF65-F5344CB8AC3E}">
        <p14:creationId xmlns:p14="http://schemas.microsoft.com/office/powerpoint/2010/main" val="858095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8:1-4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818603" cy="4932215"/>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Times New Roman" panose="02020603050405020304" pitchFamily="18" charset="0"/>
              </a:rPr>
              <a:t>1</a:t>
            </a:r>
            <a:r>
              <a:rPr lang="en-US" sz="2800" dirty="0">
                <a:effectLst/>
                <a:latin typeface="Verdana" panose="020B0604030504040204" pitchFamily="34" charset="0"/>
                <a:ea typeface="Times New Roman" panose="02020603050405020304" pitchFamily="18" charset="0"/>
              </a:rPr>
              <a:t> Therefore, there is now no condemnation for those who are in Christ Jesus, </a:t>
            </a:r>
            <a:r>
              <a:rPr lang="en-US" sz="2800" b="1" baseline="30000" dirty="0">
                <a:solidFill>
                  <a:schemeClr val="accent3"/>
                </a:solidFill>
                <a:effectLst/>
                <a:latin typeface="Verdana" panose="020B0604030504040204" pitchFamily="34" charset="0"/>
                <a:ea typeface="Times New Roman" panose="02020603050405020304" pitchFamily="18" charset="0"/>
              </a:rPr>
              <a:t>2</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because through Christ Jesus the law of the Spirit of life set me free from the law of sin and death.</a:t>
            </a:r>
            <a:r>
              <a:rPr lang="en-US" sz="2800" dirty="0">
                <a:latin typeface="Times New Roman" panose="02020603050405020304" pitchFamily="18" charset="0"/>
                <a:ea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rPr>
              <a:t>3</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For what the law was powerless to do in that it was weakened by the sinful nature, God did by sending his own Son in the likeness of sinful man to be a sin offering. And so he condemned sin in sinful man, </a:t>
            </a:r>
            <a:r>
              <a:rPr lang="en-US" sz="2800" b="1" baseline="30000" dirty="0">
                <a:solidFill>
                  <a:schemeClr val="accent3"/>
                </a:solidFill>
                <a:effectLst/>
                <a:latin typeface="Verdana" panose="020B0604030504040204" pitchFamily="34" charset="0"/>
                <a:ea typeface="Times New Roman" panose="02020603050405020304" pitchFamily="18" charset="0"/>
              </a:rPr>
              <a:t>4</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in order that the righteous requirements of the law might be fully met in us, who do not live according to the sinful nature but according to the Spirit. </a:t>
            </a:r>
            <a:endParaRPr lang="en-US" sz="2800" dirty="0">
              <a:effectLst/>
              <a:latin typeface="Times New Roman" panose="02020603050405020304" pitchFamily="18" charset="0"/>
              <a:ea typeface="Times New Roman" panose="02020603050405020304" pitchFamily="18" charset="0"/>
            </a:endParaRPr>
          </a:p>
        </p:txBody>
      </p:sp>
      <p:sp>
        <p:nvSpPr>
          <p:cNvPr id="4" name="Content Placeholder 2">
            <a:extLst>
              <a:ext uri="{FF2B5EF4-FFF2-40B4-BE49-F238E27FC236}">
                <a16:creationId xmlns:a16="http://schemas.microsoft.com/office/drawing/2014/main" id="{F6D1F8D4-9E29-1E3B-C841-08E24DB95168}"/>
              </a:ext>
            </a:extLst>
          </p:cNvPr>
          <p:cNvSpPr txBox="1">
            <a:spLocks/>
          </p:cNvSpPr>
          <p:nvPr/>
        </p:nvSpPr>
        <p:spPr>
          <a:xfrm>
            <a:off x="415555" y="1392587"/>
            <a:ext cx="10336528" cy="1036562"/>
          </a:xfrm>
          <a:prstGeom prst="rect">
            <a:avLst/>
          </a:prstGeom>
          <a:solidFill>
            <a:schemeClr val="accent5">
              <a:lumMod val="50000"/>
            </a:schemeClr>
          </a:solidFill>
          <a:ln w="19050">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ctr"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endParaRPr kumimoji="0" lang="en-US" sz="20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endParaRPr>
          </a:p>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  (1)</a:t>
            </a:r>
            <a:r>
              <a:rPr kumimoji="0" lang="en-US" sz="32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Those in Christ are now no longer condemned</a:t>
            </a:r>
          </a:p>
          <a:p>
            <a:pPr marL="0" marR="0" lvl="0" indent="0" algn="ctr"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endParaRPr kumimoji="0" lang="en-US" sz="28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endParaRPr>
          </a:p>
        </p:txBody>
      </p:sp>
      <p:sp>
        <p:nvSpPr>
          <p:cNvPr id="5" name="Content Placeholder 2">
            <a:extLst>
              <a:ext uri="{FF2B5EF4-FFF2-40B4-BE49-F238E27FC236}">
                <a16:creationId xmlns:a16="http://schemas.microsoft.com/office/drawing/2014/main" id="{A2586F58-C1C0-9525-2C95-FDF5D50BDCDD}"/>
              </a:ext>
            </a:extLst>
          </p:cNvPr>
          <p:cNvSpPr txBox="1">
            <a:spLocks/>
          </p:cNvSpPr>
          <p:nvPr/>
        </p:nvSpPr>
        <p:spPr>
          <a:xfrm>
            <a:off x="839522" y="2679979"/>
            <a:ext cx="9912561" cy="1035007"/>
          </a:xfrm>
          <a:prstGeom prst="rect">
            <a:avLst/>
          </a:prstGeom>
          <a:solidFill>
            <a:schemeClr val="accent5">
              <a:lumMod val="50000"/>
            </a:schemeClr>
          </a:solidFill>
          <a:ln w="19050">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ctr"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endParaRPr kumimoji="0" lang="en-US" sz="24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endParaRPr>
          </a:p>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  (2)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because they have been freed from sin’s power</a:t>
            </a:r>
            <a:endParaRPr kumimoji="0" lang="en-US" sz="32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endParaRPr>
          </a:p>
        </p:txBody>
      </p:sp>
      <p:sp>
        <p:nvSpPr>
          <p:cNvPr id="6" name="Content Placeholder 2">
            <a:extLst>
              <a:ext uri="{FF2B5EF4-FFF2-40B4-BE49-F238E27FC236}">
                <a16:creationId xmlns:a16="http://schemas.microsoft.com/office/drawing/2014/main" id="{0D4DDA17-B55D-6B2E-A3FC-1970A35DD7F0}"/>
              </a:ext>
            </a:extLst>
          </p:cNvPr>
          <p:cNvSpPr txBox="1">
            <a:spLocks/>
          </p:cNvSpPr>
          <p:nvPr/>
        </p:nvSpPr>
        <p:spPr>
          <a:xfrm>
            <a:off x="1311279" y="3965817"/>
            <a:ext cx="9440804" cy="1020493"/>
          </a:xfrm>
          <a:prstGeom prst="rect">
            <a:avLst/>
          </a:prstGeom>
          <a:solidFill>
            <a:schemeClr val="accent5">
              <a:lumMod val="50000"/>
            </a:schemeClr>
          </a:solidFill>
          <a:ln w="19050">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ctr"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endParaRPr kumimoji="0" lang="en-US" sz="16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endParaRPr>
          </a:p>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  (3)</a:t>
            </a:r>
            <a:r>
              <a:rPr kumimoji="0" lang="en-US" sz="32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on the basis of Jesus’ atoning death</a:t>
            </a:r>
            <a:endParaRPr kumimoji="0" lang="en-US" sz="32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endParaRPr>
          </a:p>
        </p:txBody>
      </p:sp>
      <p:sp>
        <p:nvSpPr>
          <p:cNvPr id="7" name="Content Placeholder 2">
            <a:extLst>
              <a:ext uri="{FF2B5EF4-FFF2-40B4-BE49-F238E27FC236}">
                <a16:creationId xmlns:a16="http://schemas.microsoft.com/office/drawing/2014/main" id="{489A049D-0497-5BB7-90E2-7366DB3C81C2}"/>
              </a:ext>
            </a:extLst>
          </p:cNvPr>
          <p:cNvSpPr txBox="1">
            <a:spLocks/>
          </p:cNvSpPr>
          <p:nvPr/>
        </p:nvSpPr>
        <p:spPr>
          <a:xfrm>
            <a:off x="1764702" y="5237141"/>
            <a:ext cx="8987381" cy="1020493"/>
          </a:xfrm>
          <a:prstGeom prst="rect">
            <a:avLst/>
          </a:prstGeom>
          <a:solidFill>
            <a:schemeClr val="accent5">
              <a:lumMod val="50000"/>
            </a:schemeClr>
          </a:solidFill>
          <a:ln w="19050">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endParaRPr kumimoji="0" lang="en-US" sz="24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endParaRPr>
          </a:p>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  (4)</a:t>
            </a:r>
            <a:r>
              <a:rPr kumimoji="0" lang="en-US" sz="32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so that they are now able to fulfill the law.</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363196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8:1-4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818603" cy="4932215"/>
          </a:xfrm>
        </p:spPr>
        <p:txBody>
          <a:bodyPr>
            <a:noAutofit/>
          </a:bodyPr>
          <a:lstStyle/>
          <a:p>
            <a:pPr marL="0" indent="0">
              <a:spcBef>
                <a:spcPts val="0"/>
              </a:spcBef>
              <a:buNone/>
            </a:pPr>
            <a:r>
              <a:rPr lang="en-US" sz="2800" b="1" baseline="30000" dirty="0">
                <a:solidFill>
                  <a:schemeClr val="accent3"/>
                </a:solidFill>
                <a:effectLst/>
                <a:latin typeface="Verdana" panose="020B0604030504040204" pitchFamily="34" charset="0"/>
                <a:ea typeface="Times New Roman" panose="02020603050405020304" pitchFamily="18" charset="0"/>
              </a:rPr>
              <a:t>1</a:t>
            </a:r>
            <a:r>
              <a:rPr lang="en-US" sz="2800" dirty="0">
                <a:effectLst/>
                <a:latin typeface="Verdana" panose="020B0604030504040204" pitchFamily="34" charset="0"/>
                <a:ea typeface="Times New Roman" panose="02020603050405020304" pitchFamily="18" charset="0"/>
              </a:rPr>
              <a:t> </a:t>
            </a:r>
            <a:r>
              <a:rPr lang="en-US" sz="2800" i="1" dirty="0">
                <a:effectLst/>
                <a:latin typeface="Verdana" panose="020B0604030504040204" pitchFamily="34" charset="0"/>
                <a:ea typeface="Times New Roman" panose="02020603050405020304" pitchFamily="18" charset="0"/>
              </a:rPr>
              <a:t>Therefore</a:t>
            </a:r>
            <a:r>
              <a:rPr lang="en-US" sz="2800" dirty="0">
                <a:effectLst/>
                <a:latin typeface="Verdana" panose="020B0604030504040204" pitchFamily="34" charset="0"/>
                <a:ea typeface="Times New Roman" panose="02020603050405020304" pitchFamily="18" charset="0"/>
              </a:rPr>
              <a:t>, there is </a:t>
            </a:r>
            <a:r>
              <a:rPr lang="en-US" sz="2800" i="1" dirty="0">
                <a:effectLst/>
                <a:latin typeface="Verdana" panose="020B0604030504040204" pitchFamily="34" charset="0"/>
                <a:ea typeface="Times New Roman" panose="02020603050405020304" pitchFamily="18" charset="0"/>
              </a:rPr>
              <a:t>now</a:t>
            </a:r>
            <a:r>
              <a:rPr lang="en-US" sz="2800" dirty="0">
                <a:effectLst/>
                <a:latin typeface="Verdana" panose="020B0604030504040204" pitchFamily="34" charset="0"/>
                <a:ea typeface="Times New Roman" panose="02020603050405020304" pitchFamily="18" charset="0"/>
              </a:rPr>
              <a:t> no condemnation for those who are in Christ Jesus, </a:t>
            </a:r>
            <a:r>
              <a:rPr lang="en-US" sz="2800" b="1" baseline="30000" dirty="0">
                <a:solidFill>
                  <a:schemeClr val="accent3"/>
                </a:solidFill>
                <a:effectLst/>
                <a:latin typeface="Verdana" panose="020B0604030504040204" pitchFamily="34" charset="0"/>
                <a:ea typeface="Times New Roman" panose="02020603050405020304" pitchFamily="18" charset="0"/>
              </a:rPr>
              <a:t>2</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because through Christ Jesus the law of the Spirit of life set me free from the law of sin and death.</a:t>
            </a:r>
            <a:r>
              <a:rPr lang="en-US" sz="2400" dirty="0">
                <a:effectLst/>
                <a:latin typeface="Verdana" panose="020B0604030504040204" pitchFamily="34" charset="0"/>
                <a:ea typeface="Times New Roman" panose="02020603050405020304" pitchFamily="18" charset="0"/>
              </a:rPr>
              <a:t> </a:t>
            </a:r>
            <a:r>
              <a:rPr lang="en-US" sz="2800" b="1" baseline="30000" dirty="0">
                <a:solidFill>
                  <a:schemeClr val="accent3">
                    <a:lumMod val="75000"/>
                  </a:schemeClr>
                </a:solidFill>
                <a:latin typeface="Verdana" panose="020B0604030504040204" pitchFamily="34" charset="0"/>
                <a:ea typeface="Times New Roman" panose="02020603050405020304" pitchFamily="18" charset="0"/>
              </a:rPr>
              <a:t>3</a:t>
            </a:r>
            <a:r>
              <a:rPr lang="en-US" sz="2800" baseline="30000" dirty="0">
                <a:latin typeface="Verdana" panose="020B0604030504040204" pitchFamily="34" charset="0"/>
                <a:ea typeface="Times New Roman" panose="02020603050405020304" pitchFamily="18" charset="0"/>
              </a:rPr>
              <a:t> </a:t>
            </a:r>
            <a:r>
              <a:rPr lang="en-US" sz="2800" dirty="0">
                <a:solidFill>
                  <a:schemeClr val="accent4">
                    <a:lumMod val="60000"/>
                    <a:lumOff val="40000"/>
                  </a:schemeClr>
                </a:solidFill>
                <a:latin typeface="Verdana" panose="020B0604030504040204" pitchFamily="34" charset="0"/>
                <a:ea typeface="Times New Roman" panose="02020603050405020304" pitchFamily="18" charset="0"/>
              </a:rPr>
              <a:t>For what the law was powerless to do in that it was weakened by the sinful nature, God did by sending his own Son in the likeness of sinful man to be a sin offering. And so he condemned sin in sinful man, </a:t>
            </a:r>
            <a:r>
              <a:rPr lang="en-US" sz="2800" b="1" baseline="30000" dirty="0">
                <a:solidFill>
                  <a:schemeClr val="accent3">
                    <a:lumMod val="75000"/>
                  </a:schemeClr>
                </a:solidFill>
                <a:latin typeface="Verdana" panose="020B0604030504040204" pitchFamily="34" charset="0"/>
                <a:ea typeface="Times New Roman" panose="02020603050405020304" pitchFamily="18" charset="0"/>
              </a:rPr>
              <a:t>4</a:t>
            </a:r>
            <a:r>
              <a:rPr lang="en-US" sz="2800" baseline="30000" dirty="0">
                <a:latin typeface="Verdana" panose="020B0604030504040204" pitchFamily="34" charset="0"/>
                <a:ea typeface="Times New Roman" panose="02020603050405020304" pitchFamily="18" charset="0"/>
              </a:rPr>
              <a:t> </a:t>
            </a:r>
            <a:r>
              <a:rPr lang="en-US" sz="2800" dirty="0">
                <a:solidFill>
                  <a:schemeClr val="accent4">
                    <a:lumMod val="60000"/>
                    <a:lumOff val="40000"/>
                  </a:schemeClr>
                </a:solidFill>
                <a:latin typeface="Verdana" panose="020B0604030504040204" pitchFamily="34" charset="0"/>
                <a:ea typeface="Times New Roman" panose="02020603050405020304" pitchFamily="18" charset="0"/>
              </a:rPr>
              <a:t>in order that the righteous requirements of the law might be fully met in us, who do not live according to the sinful nature but according to the Spirit. </a:t>
            </a:r>
            <a:r>
              <a:rPr lang="en-US" sz="2800" dirty="0">
                <a:solidFill>
                  <a:schemeClr val="accent4">
                    <a:lumMod val="60000"/>
                    <a:lumOff val="40000"/>
                  </a:schemeClr>
                </a:solidFill>
                <a:latin typeface="Times New Roman" panose="02020603050405020304" pitchFamily="18" charset="0"/>
                <a:ea typeface="Times New Roman" panose="02020603050405020304" pitchFamily="18" charset="0"/>
              </a:rPr>
              <a:t> </a:t>
            </a:r>
            <a:endParaRPr lang="en-US" sz="28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0999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0701-BE23-4F3F-D24B-8610CD9131E6}"/>
              </a:ext>
            </a:extLst>
          </p:cNvPr>
          <p:cNvSpPr>
            <a:spLocks noGrp="1"/>
          </p:cNvSpPr>
          <p:nvPr>
            <p:ph type="title"/>
          </p:nvPr>
        </p:nvSpPr>
        <p:spPr/>
        <p:txBody>
          <a:bodyPr/>
          <a:lstStyle/>
          <a:p>
            <a:r>
              <a:rPr lang="en-US" dirty="0">
                <a:solidFill>
                  <a:schemeClr val="accent3"/>
                </a:solidFill>
              </a:rPr>
              <a:t>Claims</a:t>
            </a:r>
            <a:r>
              <a:rPr lang="en-US" dirty="0"/>
              <a:t> that need answered:</a:t>
            </a:r>
          </a:p>
        </p:txBody>
      </p:sp>
      <p:sp>
        <p:nvSpPr>
          <p:cNvPr id="5" name="Content Placeholder 2">
            <a:extLst>
              <a:ext uri="{FF2B5EF4-FFF2-40B4-BE49-F238E27FC236}">
                <a16:creationId xmlns:a16="http://schemas.microsoft.com/office/drawing/2014/main" id="{42FFB22E-C4EF-AB9B-3867-05D263CCF416}"/>
              </a:ext>
            </a:extLst>
          </p:cNvPr>
          <p:cNvSpPr txBox="1">
            <a:spLocks/>
          </p:cNvSpPr>
          <p:nvPr/>
        </p:nvSpPr>
        <p:spPr>
          <a:xfrm>
            <a:off x="646111" y="1853249"/>
            <a:ext cx="10453689" cy="1575752"/>
          </a:xfrm>
          <a:prstGeom prst="rect">
            <a:avLst/>
          </a:prstGeom>
          <a:solidFill>
            <a:schemeClr val="accent6">
              <a:lumMod val="75000"/>
            </a:schemeClr>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100" b="0" i="0" u="none" strike="noStrike" kern="1200" cap="none" spc="0" normalizeH="0" baseline="0" noProof="0" dirty="0">
              <a:ln>
                <a:noFill/>
              </a:ln>
              <a:solidFill>
                <a:srgbClr val="E6B729"/>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srgbClr val="E6B729"/>
                </a:solidFill>
                <a:effectLst/>
                <a:uLnTx/>
                <a:uFillTx/>
                <a:latin typeface="Century Gothic" panose="020B0502020202020204"/>
                <a:ea typeface="+mj-ea"/>
                <a:cs typeface="+mj-cs"/>
              </a:rPr>
              <a:t>#1</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We do not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j-ea"/>
                <a:cs typeface="+mj-cs"/>
              </a:rPr>
              <a:t>undermine the law </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by faith,</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this is how we keep it!</a:t>
            </a:r>
          </a:p>
        </p:txBody>
      </p:sp>
      <p:sp>
        <p:nvSpPr>
          <p:cNvPr id="3" name="Content Placeholder 2">
            <a:extLst>
              <a:ext uri="{FF2B5EF4-FFF2-40B4-BE49-F238E27FC236}">
                <a16:creationId xmlns:a16="http://schemas.microsoft.com/office/drawing/2014/main" id="{0016354C-26A7-4CC0-761E-34FF2D26AD65}"/>
              </a:ext>
            </a:extLst>
          </p:cNvPr>
          <p:cNvSpPr txBox="1">
            <a:spLocks/>
          </p:cNvSpPr>
          <p:nvPr/>
        </p:nvSpPr>
        <p:spPr>
          <a:xfrm>
            <a:off x="646111" y="3834449"/>
            <a:ext cx="10453690" cy="1575752"/>
          </a:xfrm>
          <a:prstGeom prst="rect">
            <a:avLst/>
          </a:prstGeom>
          <a:solidFill>
            <a:schemeClr val="accent6">
              <a:lumMod val="75000"/>
            </a:schemeClr>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2000" b="0" i="0" u="none" strike="noStrike" kern="1200" cap="none" spc="0" normalizeH="0" baseline="0" noProof="0" dirty="0">
              <a:ln>
                <a:noFill/>
              </a:ln>
              <a:solidFill>
                <a:srgbClr val="E6B729"/>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srgbClr val="E6B729"/>
                </a:solidFill>
                <a:effectLst/>
                <a:uLnTx/>
                <a:uFillTx/>
                <a:latin typeface="Century Gothic" panose="020B0502020202020204"/>
                <a:ea typeface="+mj-ea"/>
                <a:cs typeface="+mj-cs"/>
              </a:rPr>
              <a:t>#2</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We have been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j-ea"/>
                <a:cs typeface="+mj-cs"/>
              </a:rPr>
              <a:t>released from the law</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a:t>
            </a:r>
          </a:p>
        </p:txBody>
      </p:sp>
      <p:sp>
        <p:nvSpPr>
          <p:cNvPr id="4" name="Oval 3">
            <a:extLst>
              <a:ext uri="{FF2B5EF4-FFF2-40B4-BE49-F238E27FC236}">
                <a16:creationId xmlns:a16="http://schemas.microsoft.com/office/drawing/2014/main" id="{D9098297-0EB1-BF7E-61C0-B0F21BC8E66F}"/>
              </a:ext>
            </a:extLst>
          </p:cNvPr>
          <p:cNvSpPr/>
          <p:nvPr/>
        </p:nvSpPr>
        <p:spPr>
          <a:xfrm>
            <a:off x="488732" y="4051736"/>
            <a:ext cx="1135117" cy="1072055"/>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259316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8:1-4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818603" cy="4932215"/>
          </a:xfrm>
        </p:spPr>
        <p:txBody>
          <a:bodyPr>
            <a:noAutofit/>
          </a:bodyPr>
          <a:lstStyle/>
          <a:p>
            <a:pPr marL="0" indent="0">
              <a:spcBef>
                <a:spcPts val="0"/>
              </a:spcBef>
              <a:buNone/>
            </a:pPr>
            <a:r>
              <a:rPr lang="en-US" sz="2800" b="1" baseline="30000" dirty="0">
                <a:solidFill>
                  <a:schemeClr val="accent3"/>
                </a:solidFill>
                <a:effectLst/>
                <a:latin typeface="Verdana" panose="020B0604030504040204" pitchFamily="34" charset="0"/>
                <a:ea typeface="Times New Roman" panose="02020603050405020304" pitchFamily="18" charset="0"/>
              </a:rPr>
              <a:t>1</a:t>
            </a:r>
            <a:r>
              <a:rPr lang="en-US" sz="2800" dirty="0">
                <a:effectLst/>
                <a:latin typeface="Verdana" panose="020B0604030504040204" pitchFamily="34" charset="0"/>
                <a:ea typeface="Times New Roman" panose="02020603050405020304" pitchFamily="18" charset="0"/>
              </a:rPr>
              <a:t> </a:t>
            </a:r>
            <a:r>
              <a:rPr lang="en-US" sz="2800" i="1" dirty="0">
                <a:effectLst/>
                <a:latin typeface="Verdana" panose="020B0604030504040204" pitchFamily="34" charset="0"/>
                <a:ea typeface="Times New Roman" panose="02020603050405020304" pitchFamily="18" charset="0"/>
              </a:rPr>
              <a:t>Therefore</a:t>
            </a:r>
            <a:r>
              <a:rPr lang="en-US" sz="2800" dirty="0">
                <a:effectLst/>
                <a:latin typeface="Verdana" panose="020B0604030504040204" pitchFamily="34" charset="0"/>
                <a:ea typeface="Times New Roman" panose="02020603050405020304" pitchFamily="18" charset="0"/>
              </a:rPr>
              <a:t>, there is </a:t>
            </a:r>
            <a:r>
              <a:rPr lang="en-US" sz="2800" i="1" dirty="0">
                <a:effectLst/>
                <a:latin typeface="Verdana" panose="020B0604030504040204" pitchFamily="34" charset="0"/>
                <a:ea typeface="Times New Roman" panose="02020603050405020304" pitchFamily="18" charset="0"/>
              </a:rPr>
              <a:t>now</a:t>
            </a:r>
            <a:r>
              <a:rPr lang="en-US" sz="2800" dirty="0">
                <a:effectLst/>
                <a:latin typeface="Verdana" panose="020B0604030504040204" pitchFamily="34" charset="0"/>
                <a:ea typeface="Times New Roman" panose="02020603050405020304" pitchFamily="18" charset="0"/>
              </a:rPr>
              <a:t> no condemnation for those who are in Christ Jesus, </a:t>
            </a:r>
            <a:r>
              <a:rPr lang="en-US" sz="2800" b="1" baseline="30000" dirty="0">
                <a:solidFill>
                  <a:schemeClr val="accent3"/>
                </a:solidFill>
                <a:effectLst/>
                <a:latin typeface="Verdana" panose="020B0604030504040204" pitchFamily="34" charset="0"/>
                <a:ea typeface="Times New Roman" panose="02020603050405020304" pitchFamily="18" charset="0"/>
              </a:rPr>
              <a:t>2</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because through Christ Jesus the law of the Spirit of life set me free from the law of sin and death.</a:t>
            </a:r>
            <a:r>
              <a:rPr lang="en-US" sz="2400" dirty="0">
                <a:effectLst/>
                <a:latin typeface="Verdana" panose="020B0604030504040204" pitchFamily="34" charset="0"/>
                <a:ea typeface="Times New Roman" panose="02020603050405020304" pitchFamily="18" charset="0"/>
              </a:rPr>
              <a:t> </a:t>
            </a:r>
            <a:r>
              <a:rPr lang="en-US" sz="2800" b="1" baseline="30000" dirty="0">
                <a:solidFill>
                  <a:schemeClr val="accent3">
                    <a:lumMod val="75000"/>
                  </a:schemeClr>
                </a:solidFill>
                <a:latin typeface="Verdana" panose="020B0604030504040204" pitchFamily="34" charset="0"/>
                <a:ea typeface="Times New Roman" panose="02020603050405020304" pitchFamily="18" charset="0"/>
              </a:rPr>
              <a:t>3</a:t>
            </a:r>
            <a:r>
              <a:rPr lang="en-US" sz="2800" baseline="30000" dirty="0">
                <a:latin typeface="Verdana" panose="020B0604030504040204" pitchFamily="34" charset="0"/>
                <a:ea typeface="Times New Roman" panose="02020603050405020304" pitchFamily="18" charset="0"/>
              </a:rPr>
              <a:t> </a:t>
            </a:r>
            <a:r>
              <a:rPr lang="en-US" sz="2800" dirty="0">
                <a:solidFill>
                  <a:schemeClr val="accent4">
                    <a:lumMod val="60000"/>
                    <a:lumOff val="40000"/>
                  </a:schemeClr>
                </a:solidFill>
                <a:latin typeface="Verdana" panose="020B0604030504040204" pitchFamily="34" charset="0"/>
                <a:ea typeface="Times New Roman" panose="02020603050405020304" pitchFamily="18" charset="0"/>
              </a:rPr>
              <a:t>For what the law was powerless to do in that it was weakened by the sinful nature, God did by sending his own Son in the likeness of sinful man to be a sin offering. And so he condemned sin in sinful man, </a:t>
            </a:r>
            <a:r>
              <a:rPr lang="en-US" sz="2800" b="1" baseline="30000" dirty="0">
                <a:solidFill>
                  <a:schemeClr val="accent3">
                    <a:lumMod val="75000"/>
                  </a:schemeClr>
                </a:solidFill>
                <a:latin typeface="Verdana" panose="020B0604030504040204" pitchFamily="34" charset="0"/>
                <a:ea typeface="Times New Roman" panose="02020603050405020304" pitchFamily="18" charset="0"/>
              </a:rPr>
              <a:t>4</a:t>
            </a:r>
            <a:r>
              <a:rPr lang="en-US" sz="2800" baseline="30000" dirty="0">
                <a:latin typeface="Verdana" panose="020B0604030504040204" pitchFamily="34" charset="0"/>
                <a:ea typeface="Times New Roman" panose="02020603050405020304" pitchFamily="18" charset="0"/>
              </a:rPr>
              <a:t> </a:t>
            </a:r>
            <a:r>
              <a:rPr lang="en-US" sz="2800" dirty="0">
                <a:solidFill>
                  <a:schemeClr val="accent4">
                    <a:lumMod val="60000"/>
                    <a:lumOff val="40000"/>
                  </a:schemeClr>
                </a:solidFill>
                <a:latin typeface="Verdana" panose="020B0604030504040204" pitchFamily="34" charset="0"/>
                <a:ea typeface="Times New Roman" panose="02020603050405020304" pitchFamily="18" charset="0"/>
              </a:rPr>
              <a:t>in order that the righteous requirements of the law might be fully met in us, who do not live according to the sinful nature but according to the Spirit. </a:t>
            </a:r>
            <a:r>
              <a:rPr lang="en-US" sz="2800" dirty="0">
                <a:solidFill>
                  <a:schemeClr val="accent4">
                    <a:lumMod val="60000"/>
                    <a:lumOff val="40000"/>
                  </a:schemeClr>
                </a:solidFill>
                <a:latin typeface="Times New Roman" panose="02020603050405020304" pitchFamily="18" charset="0"/>
                <a:ea typeface="Times New Roman" panose="02020603050405020304" pitchFamily="18" charset="0"/>
              </a:rPr>
              <a:t> </a:t>
            </a:r>
            <a:endParaRPr lang="en-US" sz="28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p:txBody>
      </p:sp>
      <p:cxnSp>
        <p:nvCxnSpPr>
          <p:cNvPr id="4" name="Straight Connector 3">
            <a:extLst>
              <a:ext uri="{FF2B5EF4-FFF2-40B4-BE49-F238E27FC236}">
                <a16:creationId xmlns:a16="http://schemas.microsoft.com/office/drawing/2014/main" id="{A0A69F7B-9086-A55E-8774-8C84215D1619}"/>
              </a:ext>
            </a:extLst>
          </p:cNvPr>
          <p:cNvCxnSpPr>
            <a:cxnSpLocks/>
          </p:cNvCxnSpPr>
          <p:nvPr/>
        </p:nvCxnSpPr>
        <p:spPr>
          <a:xfrm>
            <a:off x="9677400" y="2182933"/>
            <a:ext cx="123715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8658760-1DFD-EB23-3C77-1CF099BEB35E}"/>
              </a:ext>
            </a:extLst>
          </p:cNvPr>
          <p:cNvCxnSpPr>
            <a:cxnSpLocks/>
          </p:cNvCxnSpPr>
          <p:nvPr/>
        </p:nvCxnSpPr>
        <p:spPr>
          <a:xfrm>
            <a:off x="495300" y="2614733"/>
            <a:ext cx="32131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7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271B-4824-8C4F-9542-4C5E50A81B12}"/>
              </a:ext>
            </a:extLst>
          </p:cNvPr>
          <p:cNvSpPr>
            <a:spLocks noGrp="1"/>
          </p:cNvSpPr>
          <p:nvPr>
            <p:ph type="ctrTitle"/>
          </p:nvPr>
        </p:nvSpPr>
        <p:spPr/>
        <p:txBody>
          <a:bodyPr/>
          <a:lstStyle/>
          <a:p>
            <a:r>
              <a:rPr lang="en-US" sz="8800" dirty="0">
                <a:solidFill>
                  <a:schemeClr val="tx1">
                    <a:lumMod val="85000"/>
                  </a:schemeClr>
                </a:solidFill>
              </a:rPr>
              <a:t>Romans</a:t>
            </a:r>
            <a:endParaRPr lang="en-US" sz="8800" dirty="0">
              <a:solidFill>
                <a:schemeClr val="bg1"/>
              </a:solidFill>
            </a:endParaRPr>
          </a:p>
        </p:txBody>
      </p:sp>
      <p:cxnSp>
        <p:nvCxnSpPr>
          <p:cNvPr id="4" name="Straight Connector 3">
            <a:extLst>
              <a:ext uri="{FF2B5EF4-FFF2-40B4-BE49-F238E27FC236}">
                <a16:creationId xmlns:a16="http://schemas.microsoft.com/office/drawing/2014/main" id="{DDFBB30A-D9CB-FB4C-93F7-B9679AB8E433}"/>
              </a:ext>
            </a:extLst>
          </p:cNvPr>
          <p:cNvCxnSpPr/>
          <p:nvPr/>
        </p:nvCxnSpPr>
        <p:spPr>
          <a:xfrm>
            <a:off x="1322613" y="4637316"/>
            <a:ext cx="969917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7C83A1CB-0658-1E46-B4B5-383C1506D869}"/>
              </a:ext>
            </a:extLst>
          </p:cNvPr>
          <p:cNvSpPr txBox="1">
            <a:spLocks/>
          </p:cNvSpPr>
          <p:nvPr/>
        </p:nvSpPr>
        <p:spPr>
          <a:xfrm>
            <a:off x="1215933" y="4758098"/>
            <a:ext cx="5020744" cy="72076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3600" b="0" i="0" u="none" strike="noStrike" kern="1200" cap="all" spc="0" normalizeH="0" baseline="0" noProof="0" dirty="0">
              <a:ln>
                <a:noFill/>
              </a:ln>
              <a:solidFill>
                <a:srgbClr val="1E5155">
                  <a:lumMod val="60000"/>
                  <a:lumOff val="40000"/>
                </a:srgbClr>
              </a:solidFill>
              <a:effectLst/>
              <a:uLnTx/>
              <a:uFillTx/>
              <a:latin typeface="Century Gothic" panose="020B0502020202020204"/>
              <a:ea typeface="+mj-ea"/>
              <a:cs typeface="+mj-cs"/>
            </a:endParaRPr>
          </a:p>
        </p:txBody>
      </p:sp>
      <p:sp>
        <p:nvSpPr>
          <p:cNvPr id="3" name="Title 1">
            <a:extLst>
              <a:ext uri="{FF2B5EF4-FFF2-40B4-BE49-F238E27FC236}">
                <a16:creationId xmlns:a16="http://schemas.microsoft.com/office/drawing/2014/main" id="{B4BA71B9-BBD9-E2E8-A985-8C65019C2F8D}"/>
              </a:ext>
            </a:extLst>
          </p:cNvPr>
          <p:cNvSpPr txBox="1">
            <a:spLocks/>
          </p:cNvSpPr>
          <p:nvPr/>
        </p:nvSpPr>
        <p:spPr>
          <a:xfrm>
            <a:off x="3618107" y="4350221"/>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C000"/>
                </a:solidFill>
                <a:effectLst/>
                <a:uLnTx/>
                <a:uFillTx/>
                <a:latin typeface="Century Gothic" panose="020B0502020202020204"/>
                <a:ea typeface="+mj-ea"/>
                <a:cs typeface="+mj-cs"/>
              </a:rPr>
              <a:t>Ch.1–7  </a:t>
            </a:r>
            <a:endParaRPr kumimoji="0" lang="en-US" sz="9600" b="0" i="0" u="none" strike="noStrike" kern="1200" cap="none" spc="0" normalizeH="0" baseline="0" noProof="0" dirty="0">
              <a:ln>
                <a:noFill/>
              </a:ln>
              <a:solidFill>
                <a:srgbClr val="FFC000"/>
              </a:solidFill>
              <a:effectLst/>
              <a:uLnTx/>
              <a:uFillTx/>
              <a:latin typeface="Century Gothic" panose="020B0502020202020204"/>
              <a:ea typeface="+mj-ea"/>
              <a:cs typeface="+mj-cs"/>
            </a:endParaRPr>
          </a:p>
        </p:txBody>
      </p:sp>
      <p:sp>
        <p:nvSpPr>
          <p:cNvPr id="5" name="Title 1">
            <a:extLst>
              <a:ext uri="{FF2B5EF4-FFF2-40B4-BE49-F238E27FC236}">
                <a16:creationId xmlns:a16="http://schemas.microsoft.com/office/drawing/2014/main" id="{A32E58C0-E100-2AB4-2296-6242D2505C82}"/>
              </a:ext>
            </a:extLst>
          </p:cNvPr>
          <p:cNvSpPr txBox="1">
            <a:spLocks/>
          </p:cNvSpPr>
          <p:nvPr/>
        </p:nvSpPr>
        <p:spPr>
          <a:xfrm>
            <a:off x="1212649" y="4354338"/>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1E5155">
                    <a:lumMod val="60000"/>
                    <a:lumOff val="40000"/>
                  </a:srgbClr>
                </a:solidFill>
                <a:effectLst/>
                <a:uLnTx/>
                <a:uFillTx/>
                <a:latin typeface="Century Gothic" panose="020B0502020202020204"/>
                <a:ea typeface="+mj-ea"/>
                <a:cs typeface="+mj-cs"/>
              </a:rPr>
              <a:t>Review</a:t>
            </a:r>
            <a:endParaRPr kumimoji="0" lang="en-US" sz="9600" b="0" i="0" u="none" strike="noStrike" kern="1200" cap="none" spc="0" normalizeH="0" baseline="0" noProof="0" dirty="0">
              <a:ln>
                <a:noFill/>
              </a:ln>
              <a:solidFill>
                <a:srgbClr val="1E5155">
                  <a:lumMod val="60000"/>
                  <a:lumOff val="40000"/>
                </a:srgbClr>
              </a:solidFill>
              <a:effectLst/>
              <a:uLnTx/>
              <a:uFillTx/>
              <a:latin typeface="Century Gothic" panose="020B0502020202020204"/>
              <a:ea typeface="+mj-ea"/>
              <a:cs typeface="+mj-cs"/>
            </a:endParaRPr>
          </a:p>
        </p:txBody>
      </p:sp>
      <p:pic>
        <p:nvPicPr>
          <p:cNvPr id="7" name="Picture 6">
            <a:extLst>
              <a:ext uri="{FF2B5EF4-FFF2-40B4-BE49-F238E27FC236}">
                <a16:creationId xmlns:a16="http://schemas.microsoft.com/office/drawing/2014/main" id="{ED4E9141-7DE6-1470-ECAF-56D3633D5FAE}"/>
              </a:ext>
            </a:extLst>
          </p:cNvPr>
          <p:cNvPicPr>
            <a:picLocks noChangeAspect="1"/>
          </p:cNvPicPr>
          <p:nvPr/>
        </p:nvPicPr>
        <p:blipFill>
          <a:blip r:embed="rId3"/>
          <a:stretch>
            <a:fillRect/>
          </a:stretch>
        </p:blipFill>
        <p:spPr>
          <a:xfrm rot="21022544">
            <a:off x="6090678" y="662941"/>
            <a:ext cx="7160252" cy="6858000"/>
          </a:xfrm>
          <a:prstGeom prst="rect">
            <a:avLst/>
          </a:prstGeom>
          <a:ln w="28575">
            <a:solidFill>
              <a:schemeClr val="tx2">
                <a:lumMod val="50000"/>
              </a:schemeClr>
            </a:solidFill>
          </a:ln>
        </p:spPr>
      </p:pic>
    </p:spTree>
    <p:extLst>
      <p:ext uri="{BB962C8B-B14F-4D97-AF65-F5344CB8AC3E}">
        <p14:creationId xmlns:p14="http://schemas.microsoft.com/office/powerpoint/2010/main" val="53286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0701-BE23-4F3F-D24B-8610CD9131E6}"/>
              </a:ext>
            </a:extLst>
          </p:cNvPr>
          <p:cNvSpPr>
            <a:spLocks noGrp="1"/>
          </p:cNvSpPr>
          <p:nvPr>
            <p:ph type="title"/>
          </p:nvPr>
        </p:nvSpPr>
        <p:spPr/>
        <p:txBody>
          <a:bodyPr/>
          <a:lstStyle/>
          <a:p>
            <a:r>
              <a:rPr lang="en-US" dirty="0">
                <a:solidFill>
                  <a:schemeClr val="accent3"/>
                </a:solidFill>
              </a:rPr>
              <a:t>Claims</a:t>
            </a:r>
            <a:r>
              <a:rPr lang="en-US" dirty="0"/>
              <a:t> that need answered:</a:t>
            </a:r>
          </a:p>
        </p:txBody>
      </p:sp>
      <p:sp>
        <p:nvSpPr>
          <p:cNvPr id="5" name="Content Placeholder 2">
            <a:extLst>
              <a:ext uri="{FF2B5EF4-FFF2-40B4-BE49-F238E27FC236}">
                <a16:creationId xmlns:a16="http://schemas.microsoft.com/office/drawing/2014/main" id="{42FFB22E-C4EF-AB9B-3867-05D263CCF416}"/>
              </a:ext>
            </a:extLst>
          </p:cNvPr>
          <p:cNvSpPr txBox="1">
            <a:spLocks/>
          </p:cNvSpPr>
          <p:nvPr/>
        </p:nvSpPr>
        <p:spPr>
          <a:xfrm>
            <a:off x="646111" y="1853249"/>
            <a:ext cx="10453689" cy="1575752"/>
          </a:xfrm>
          <a:prstGeom prst="rect">
            <a:avLst/>
          </a:prstGeom>
          <a:solidFill>
            <a:schemeClr val="accent6">
              <a:lumMod val="75000"/>
            </a:schemeClr>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100" b="0" i="0" u="none" strike="noStrike" kern="1200" cap="none" spc="0" normalizeH="0" baseline="0" noProof="0" dirty="0">
              <a:ln>
                <a:noFill/>
              </a:ln>
              <a:solidFill>
                <a:srgbClr val="E6B729"/>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srgbClr val="E6B729"/>
                </a:solidFill>
                <a:effectLst/>
                <a:uLnTx/>
                <a:uFillTx/>
                <a:latin typeface="Century Gothic" panose="020B0502020202020204"/>
                <a:ea typeface="+mj-ea"/>
                <a:cs typeface="+mj-cs"/>
              </a:rPr>
              <a:t>#1</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We do not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j-ea"/>
                <a:cs typeface="+mj-cs"/>
              </a:rPr>
              <a:t>undermine the law </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by faith,</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this is how we keep it!</a:t>
            </a:r>
          </a:p>
        </p:txBody>
      </p:sp>
      <p:sp>
        <p:nvSpPr>
          <p:cNvPr id="3" name="Content Placeholder 2">
            <a:extLst>
              <a:ext uri="{FF2B5EF4-FFF2-40B4-BE49-F238E27FC236}">
                <a16:creationId xmlns:a16="http://schemas.microsoft.com/office/drawing/2014/main" id="{0016354C-26A7-4CC0-761E-34FF2D26AD65}"/>
              </a:ext>
            </a:extLst>
          </p:cNvPr>
          <p:cNvSpPr txBox="1">
            <a:spLocks/>
          </p:cNvSpPr>
          <p:nvPr/>
        </p:nvSpPr>
        <p:spPr>
          <a:xfrm>
            <a:off x="646111" y="3834449"/>
            <a:ext cx="10453690" cy="1575752"/>
          </a:xfrm>
          <a:prstGeom prst="rect">
            <a:avLst/>
          </a:prstGeom>
          <a:solidFill>
            <a:schemeClr val="accent6">
              <a:lumMod val="75000"/>
            </a:schemeClr>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2000" b="0" i="0" u="none" strike="noStrike" kern="1200" cap="none" spc="0" normalizeH="0" baseline="0" noProof="0" dirty="0">
              <a:ln>
                <a:noFill/>
              </a:ln>
              <a:solidFill>
                <a:srgbClr val="E6B729"/>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srgbClr val="E6B729"/>
                </a:solidFill>
                <a:effectLst/>
                <a:uLnTx/>
                <a:uFillTx/>
                <a:latin typeface="Century Gothic" panose="020B0502020202020204"/>
                <a:ea typeface="+mj-ea"/>
                <a:cs typeface="+mj-cs"/>
              </a:rPr>
              <a:t>#2</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We have been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j-ea"/>
                <a:cs typeface="+mj-cs"/>
              </a:rPr>
              <a:t>released from the law</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a:t>
            </a:r>
          </a:p>
        </p:txBody>
      </p:sp>
      <p:sp>
        <p:nvSpPr>
          <p:cNvPr id="4" name="Oval 3">
            <a:extLst>
              <a:ext uri="{FF2B5EF4-FFF2-40B4-BE49-F238E27FC236}">
                <a16:creationId xmlns:a16="http://schemas.microsoft.com/office/drawing/2014/main" id="{D9098297-0EB1-BF7E-61C0-B0F21BC8E66F}"/>
              </a:ext>
            </a:extLst>
          </p:cNvPr>
          <p:cNvSpPr/>
          <p:nvPr/>
        </p:nvSpPr>
        <p:spPr>
          <a:xfrm>
            <a:off x="488732" y="1749965"/>
            <a:ext cx="1135117" cy="1072055"/>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181793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1DDEE757-474D-0664-8D9A-35129703EC06}"/>
              </a:ext>
            </a:extLst>
          </p:cNvPr>
          <p:cNvSpPr txBox="1">
            <a:spLocks/>
          </p:cNvSpPr>
          <p:nvPr/>
        </p:nvSpPr>
        <p:spPr>
          <a:xfrm>
            <a:off x="376935" y="1290453"/>
            <a:ext cx="10818603" cy="493221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2800" b="1" i="0" u="none" strike="noStrike" kern="1200" cap="none" spc="0" normalizeH="0" baseline="30000" noProof="0" dirty="0">
                <a:ln>
                  <a:noFill/>
                </a:ln>
                <a:solidFill>
                  <a:srgbClr val="E6B729">
                    <a:lumMod val="75000"/>
                  </a:srgbClr>
                </a:solidFill>
                <a:effectLst/>
                <a:uLnTx/>
                <a:uFillTx/>
                <a:latin typeface="Verdana" panose="020B0604030504040204" pitchFamily="34" charset="0"/>
                <a:ea typeface="Times New Roman" panose="02020603050405020304" pitchFamily="18" charset="0"/>
                <a:cs typeface="+mj-cs"/>
              </a:rPr>
              <a:t>1</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srgbClr val="6AAC90">
                    <a:lumMod val="60000"/>
                    <a:lumOff val="40000"/>
                  </a:srgbClr>
                </a:solidFill>
                <a:effectLst/>
                <a:uLnTx/>
                <a:uFillTx/>
                <a:latin typeface="Verdana" panose="020B0604030504040204" pitchFamily="34" charset="0"/>
                <a:ea typeface="Times New Roman" panose="02020603050405020304" pitchFamily="18" charset="0"/>
                <a:cs typeface="+mj-cs"/>
              </a:rPr>
              <a:t>Therefore, there is now no condemnation for those who are in Christ Jesus, </a:t>
            </a:r>
            <a:r>
              <a:rPr kumimoji="0" lang="en-US" sz="2800" b="1" i="0" u="none" strike="noStrike" kern="1200" cap="none" spc="0" normalizeH="0" baseline="30000" noProof="0" dirty="0">
                <a:ln>
                  <a:noFill/>
                </a:ln>
                <a:solidFill>
                  <a:srgbClr val="E6B729">
                    <a:lumMod val="75000"/>
                  </a:srgbClr>
                </a:solidFill>
                <a:effectLst/>
                <a:uLnTx/>
                <a:uFillTx/>
                <a:latin typeface="Verdana" panose="020B0604030504040204" pitchFamily="34" charset="0"/>
                <a:ea typeface="Times New Roman" panose="02020603050405020304" pitchFamily="18" charset="0"/>
                <a:cs typeface="+mj-cs"/>
              </a:rPr>
              <a:t>2</a:t>
            </a:r>
            <a:r>
              <a:rPr kumimoji="0" lang="en-US" sz="28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srgbClr val="6AAC90">
                    <a:lumMod val="60000"/>
                    <a:lumOff val="40000"/>
                  </a:srgbClr>
                </a:solidFill>
                <a:effectLst/>
                <a:uLnTx/>
                <a:uFillTx/>
                <a:latin typeface="Verdana" panose="020B0604030504040204" pitchFamily="34" charset="0"/>
                <a:ea typeface="Times New Roman" panose="02020603050405020304" pitchFamily="18" charset="0"/>
                <a:cs typeface="+mj-cs"/>
              </a:rPr>
              <a:t>because through Christ Jesus the law of the Spirit of life set me free from the law of sin and death.</a:t>
            </a:r>
            <a:r>
              <a:rPr kumimoji="0" lang="en-US" sz="2800" b="0" i="0" u="none" strike="noStrike" kern="1200" cap="none" spc="0" normalizeH="0" baseline="0" noProof="0" dirty="0">
                <a:ln>
                  <a:noFill/>
                </a:ln>
                <a:solidFill>
                  <a:srgbClr val="6AAC90">
                    <a:lumMod val="60000"/>
                    <a:lumOff val="40000"/>
                  </a:srgbClr>
                </a:solidFill>
                <a:effectLst/>
                <a:uLnTx/>
                <a:uFillTx/>
                <a:latin typeface="Times New Roman" panose="02020603050405020304" pitchFamily="18" charset="0"/>
                <a:ea typeface="Times New Roman" panose="02020603050405020304" pitchFamily="18" charset="0"/>
                <a:cs typeface="+mj-cs"/>
              </a:rPr>
              <a:t> </a:t>
            </a:r>
            <a:r>
              <a:rPr kumimoji="0" lang="en-US" sz="28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3</a:t>
            </a:r>
            <a:r>
              <a:rPr kumimoji="0" lang="en-US" sz="28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For what the law was powerless to do in that it was weakened by the sinful nature, God did by sending his own Son in the likeness of sinful man to be a sin offering. And so he condemned sin in sinful man, </a:t>
            </a:r>
            <a:r>
              <a:rPr kumimoji="0" lang="en-US" sz="28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4</a:t>
            </a:r>
            <a:r>
              <a:rPr kumimoji="0" lang="en-US" sz="28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in order that the righteous requirements of the law might be fully met in us, who do not live according to the sinful nature but according to the Spirit. </a:t>
            </a:r>
            <a:endPar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j-cs"/>
            </a:endParaRPr>
          </a:p>
        </p:txBody>
      </p:sp>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8:1-4  </a:t>
            </a:r>
            <a:r>
              <a:rPr lang="en-US" sz="3200" dirty="0">
                <a:solidFill>
                  <a:srgbClr val="00B0F0"/>
                </a:solidFill>
              </a:rPr>
              <a:t>(1984 NIV)	</a:t>
            </a:r>
          </a:p>
        </p:txBody>
      </p:sp>
      <p:cxnSp>
        <p:nvCxnSpPr>
          <p:cNvPr id="4" name="Straight Connector 3">
            <a:extLst>
              <a:ext uri="{FF2B5EF4-FFF2-40B4-BE49-F238E27FC236}">
                <a16:creationId xmlns:a16="http://schemas.microsoft.com/office/drawing/2014/main" id="{DA15E70F-2C45-E4C6-2007-9DCB1C0D0F3A}"/>
              </a:ext>
            </a:extLst>
          </p:cNvPr>
          <p:cNvCxnSpPr>
            <a:cxnSpLocks/>
          </p:cNvCxnSpPr>
          <p:nvPr/>
        </p:nvCxnSpPr>
        <p:spPr>
          <a:xfrm>
            <a:off x="1363383" y="3906629"/>
            <a:ext cx="5762631"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77B8CBF-3D6D-9126-62BD-833950EA2204}"/>
              </a:ext>
            </a:extLst>
          </p:cNvPr>
          <p:cNvCxnSpPr>
            <a:cxnSpLocks/>
          </p:cNvCxnSpPr>
          <p:nvPr/>
        </p:nvCxnSpPr>
        <p:spPr>
          <a:xfrm>
            <a:off x="8292662" y="3906629"/>
            <a:ext cx="9144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27555C1-D60A-CC2E-09E9-07B36E3B2EFF}"/>
              </a:ext>
            </a:extLst>
          </p:cNvPr>
          <p:cNvCxnSpPr>
            <a:cxnSpLocks/>
          </p:cNvCxnSpPr>
          <p:nvPr/>
        </p:nvCxnSpPr>
        <p:spPr>
          <a:xfrm>
            <a:off x="448983" y="4327044"/>
            <a:ext cx="128522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73F3C7A-97C4-9A03-66BF-42764427B5CA}"/>
              </a:ext>
            </a:extLst>
          </p:cNvPr>
          <p:cNvCxnSpPr>
            <a:cxnSpLocks/>
          </p:cNvCxnSpPr>
          <p:nvPr/>
        </p:nvCxnSpPr>
        <p:spPr>
          <a:xfrm>
            <a:off x="3468414" y="4327044"/>
            <a:ext cx="573864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73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EBD6C9-9BF8-9A9E-0AD8-6BCDD4390F1C}"/>
              </a:ext>
            </a:extLst>
          </p:cNvPr>
          <p:cNvSpPr txBox="1"/>
          <p:nvPr/>
        </p:nvSpPr>
        <p:spPr>
          <a:xfrm>
            <a:off x="708908" y="1112996"/>
            <a:ext cx="10413180" cy="2616101"/>
          </a:xfrm>
          <a:prstGeom prst="rect">
            <a:avLst/>
          </a:prstGeom>
          <a:solidFill>
            <a:srgbClr val="5A4922"/>
          </a:solidFill>
        </p:spPr>
        <p:txBody>
          <a:bodyPr wrap="square">
            <a:spAutoFit/>
          </a:bodyPr>
          <a:lstStyle/>
          <a:p>
            <a:pPr marL="0" marR="0" lvl="0" indent="228600" algn="l"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22860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’Cleopatra's nose, had it been shorter, the whole face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of the world would have been changed.’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 </a:t>
            </a:r>
            <a:r>
              <a:rPr kumimoji="0" lang="en-US" sz="3600" b="0" i="1"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Blaise Pascal</a:t>
            </a:r>
            <a:endParaRPr kumimoji="0" lang="en-US" sz="3600" b="0" i="1" u="none" strike="noStrike" kern="1200" cap="none" spc="0" normalizeH="0" baseline="0" noProof="0" dirty="0">
              <a:ln>
                <a:noFill/>
              </a:ln>
              <a:solidFill>
                <a:prstClr val="white"/>
              </a:solidFill>
              <a:effectLst/>
              <a:uLnTx/>
              <a:uFillTx/>
              <a:latin typeface="Century Gothic" panose="020B0502020202020204"/>
              <a:ea typeface="Times New Roman" panose="02020603050405020304" pitchFamily="18" charset="0"/>
              <a:cs typeface="+mn-cs"/>
            </a:endParaRPr>
          </a:p>
        </p:txBody>
      </p:sp>
    </p:spTree>
    <p:extLst>
      <p:ext uri="{BB962C8B-B14F-4D97-AF65-F5344CB8AC3E}">
        <p14:creationId xmlns:p14="http://schemas.microsoft.com/office/powerpoint/2010/main" val="1718328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1DDEE757-474D-0664-8D9A-35129703EC06}"/>
              </a:ext>
            </a:extLst>
          </p:cNvPr>
          <p:cNvSpPr txBox="1">
            <a:spLocks/>
          </p:cNvSpPr>
          <p:nvPr/>
        </p:nvSpPr>
        <p:spPr>
          <a:xfrm>
            <a:off x="376935" y="1290453"/>
            <a:ext cx="10818603" cy="493221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2800" b="1" i="0" u="none" strike="noStrike" kern="1200" cap="none" spc="0" normalizeH="0" baseline="30000" noProof="0" dirty="0">
                <a:ln>
                  <a:noFill/>
                </a:ln>
                <a:solidFill>
                  <a:srgbClr val="E6B729">
                    <a:lumMod val="75000"/>
                  </a:srgbClr>
                </a:solidFill>
                <a:effectLst/>
                <a:uLnTx/>
                <a:uFillTx/>
                <a:latin typeface="Verdana" panose="020B0604030504040204" pitchFamily="34" charset="0"/>
                <a:ea typeface="Times New Roman" panose="02020603050405020304" pitchFamily="18" charset="0"/>
                <a:cs typeface="+mj-cs"/>
              </a:rPr>
              <a:t>1</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srgbClr val="6AAC90">
                    <a:lumMod val="60000"/>
                    <a:lumOff val="40000"/>
                  </a:srgbClr>
                </a:solidFill>
                <a:effectLst/>
                <a:uLnTx/>
                <a:uFillTx/>
                <a:latin typeface="Verdana" panose="020B0604030504040204" pitchFamily="34" charset="0"/>
                <a:ea typeface="Times New Roman" panose="02020603050405020304" pitchFamily="18" charset="0"/>
                <a:cs typeface="+mj-cs"/>
              </a:rPr>
              <a:t>Therefore, there is now no condemnation for those who are in Christ Jesus, </a:t>
            </a:r>
            <a:r>
              <a:rPr kumimoji="0" lang="en-US" sz="2800" b="1" i="0" u="none" strike="noStrike" kern="1200" cap="none" spc="0" normalizeH="0" baseline="30000" noProof="0" dirty="0">
                <a:ln>
                  <a:noFill/>
                </a:ln>
                <a:solidFill>
                  <a:srgbClr val="E6B729">
                    <a:lumMod val="75000"/>
                  </a:srgbClr>
                </a:solidFill>
                <a:effectLst/>
                <a:uLnTx/>
                <a:uFillTx/>
                <a:latin typeface="Verdana" panose="020B0604030504040204" pitchFamily="34" charset="0"/>
                <a:ea typeface="Times New Roman" panose="02020603050405020304" pitchFamily="18" charset="0"/>
                <a:cs typeface="+mj-cs"/>
              </a:rPr>
              <a:t>2</a:t>
            </a:r>
            <a:r>
              <a:rPr kumimoji="0" lang="en-US" sz="28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srgbClr val="6AAC90">
                    <a:lumMod val="60000"/>
                    <a:lumOff val="40000"/>
                  </a:srgbClr>
                </a:solidFill>
                <a:effectLst/>
                <a:uLnTx/>
                <a:uFillTx/>
                <a:latin typeface="Verdana" panose="020B0604030504040204" pitchFamily="34" charset="0"/>
                <a:ea typeface="Times New Roman" panose="02020603050405020304" pitchFamily="18" charset="0"/>
                <a:cs typeface="+mj-cs"/>
              </a:rPr>
              <a:t>because through Christ Jesus the law of the Spirit of life set me free from the law of sin and death.</a:t>
            </a:r>
            <a:r>
              <a:rPr kumimoji="0" lang="en-US" sz="2800" b="0" i="0" u="none" strike="noStrike" kern="1200" cap="none" spc="0" normalizeH="0" baseline="0" noProof="0" dirty="0">
                <a:ln>
                  <a:noFill/>
                </a:ln>
                <a:solidFill>
                  <a:srgbClr val="6AAC90">
                    <a:lumMod val="60000"/>
                    <a:lumOff val="40000"/>
                  </a:srgbClr>
                </a:solidFill>
                <a:effectLst/>
                <a:uLnTx/>
                <a:uFillTx/>
                <a:latin typeface="Times New Roman" panose="02020603050405020304" pitchFamily="18" charset="0"/>
                <a:ea typeface="Times New Roman" panose="02020603050405020304" pitchFamily="18" charset="0"/>
                <a:cs typeface="+mj-cs"/>
              </a:rPr>
              <a:t> </a:t>
            </a:r>
            <a:r>
              <a:rPr kumimoji="0" lang="en-US" sz="28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3</a:t>
            </a:r>
            <a:r>
              <a:rPr kumimoji="0" lang="en-US" sz="28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For what the law was powerless to do in that it was weakened by the sinful nature, God did by sending his own Son in the likeness of sinful man to be a sin offering. And so he condemned sin in sinful man, </a:t>
            </a:r>
            <a:r>
              <a:rPr kumimoji="0" lang="en-US" sz="28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4</a:t>
            </a:r>
            <a:r>
              <a:rPr kumimoji="0" lang="en-US" sz="28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in order that the righteous requirements of the law might be fully met in us, who do not live according to the sinful nature but according to the Spirit. </a:t>
            </a:r>
            <a:endPar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j-cs"/>
            </a:endParaRPr>
          </a:p>
        </p:txBody>
      </p:sp>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8:1-4  </a:t>
            </a:r>
            <a:r>
              <a:rPr lang="en-US" sz="3200" dirty="0">
                <a:solidFill>
                  <a:srgbClr val="00B0F0"/>
                </a:solidFill>
              </a:rPr>
              <a:t>(1984 NIV)	</a:t>
            </a:r>
          </a:p>
        </p:txBody>
      </p:sp>
      <p:cxnSp>
        <p:nvCxnSpPr>
          <p:cNvPr id="4" name="Straight Connector 3">
            <a:extLst>
              <a:ext uri="{FF2B5EF4-FFF2-40B4-BE49-F238E27FC236}">
                <a16:creationId xmlns:a16="http://schemas.microsoft.com/office/drawing/2014/main" id="{DA15E70F-2C45-E4C6-2007-9DCB1C0D0F3A}"/>
              </a:ext>
            </a:extLst>
          </p:cNvPr>
          <p:cNvCxnSpPr>
            <a:cxnSpLocks/>
          </p:cNvCxnSpPr>
          <p:nvPr/>
        </p:nvCxnSpPr>
        <p:spPr>
          <a:xfrm>
            <a:off x="1363383" y="3906629"/>
            <a:ext cx="5762631"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77B8CBF-3D6D-9126-62BD-833950EA2204}"/>
              </a:ext>
            </a:extLst>
          </p:cNvPr>
          <p:cNvCxnSpPr>
            <a:cxnSpLocks/>
          </p:cNvCxnSpPr>
          <p:nvPr/>
        </p:nvCxnSpPr>
        <p:spPr>
          <a:xfrm>
            <a:off x="8292662" y="3906629"/>
            <a:ext cx="9144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27555C1-D60A-CC2E-09E9-07B36E3B2EFF}"/>
              </a:ext>
            </a:extLst>
          </p:cNvPr>
          <p:cNvCxnSpPr>
            <a:cxnSpLocks/>
          </p:cNvCxnSpPr>
          <p:nvPr/>
        </p:nvCxnSpPr>
        <p:spPr>
          <a:xfrm>
            <a:off x="448983" y="4327044"/>
            <a:ext cx="128522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73F3C7A-97C4-9A03-66BF-42764427B5CA}"/>
              </a:ext>
            </a:extLst>
          </p:cNvPr>
          <p:cNvCxnSpPr>
            <a:cxnSpLocks/>
          </p:cNvCxnSpPr>
          <p:nvPr/>
        </p:nvCxnSpPr>
        <p:spPr>
          <a:xfrm>
            <a:off x="3468414" y="4327044"/>
            <a:ext cx="573864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883629-103D-37B6-F372-5B8D41F34AA0}"/>
              </a:ext>
            </a:extLst>
          </p:cNvPr>
          <p:cNvSpPr txBox="1">
            <a:spLocks/>
          </p:cNvSpPr>
          <p:nvPr/>
        </p:nvSpPr>
        <p:spPr>
          <a:xfrm>
            <a:off x="440022" y="4442171"/>
            <a:ext cx="11280424" cy="1922178"/>
          </a:xfrm>
          <a:prstGeom prst="rect">
            <a:avLst/>
          </a:prstGeom>
          <a:solidFill>
            <a:schemeClr val="accent5">
              <a:lumMod val="50000"/>
            </a:schemeClr>
          </a:solidFill>
          <a:ln w="19050">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8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	        3</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For what the law could not do since it was weakened by the flesh, God did. He condemned sin in the flesh by sending his own Son in the likeness of sinful flesh as a sin offering. </a:t>
            </a:r>
            <a:r>
              <a:rPr kumimoji="0" lang="en-US" sz="2800" b="0" i="0" u="none" strike="noStrike" kern="1200" cap="none" spc="0" normalizeH="0" baseline="0" noProof="0" dirty="0">
                <a:ln>
                  <a:noFill/>
                </a:ln>
                <a:solidFill>
                  <a:srgbClr val="6AAC90">
                    <a:lumMod val="60000"/>
                    <a:lumOff val="40000"/>
                  </a:srgbClr>
                </a:solidFill>
                <a:effectLst/>
                <a:uLnTx/>
                <a:uFillTx/>
                <a:latin typeface="Verdana" panose="020B0604030504040204" pitchFamily="34" charset="0"/>
                <a:ea typeface="Verdana" panose="020B0604030504040204" pitchFamily="34" charset="0"/>
                <a:cs typeface="Verdana" panose="020B0604030504040204" pitchFamily="34" charset="0"/>
              </a:rPr>
              <a:t>[CSB]</a:t>
            </a:r>
          </a:p>
          <a:p>
            <a:pPr marL="0" marR="0" lvl="0" indent="0" algn="ctr"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endParaRPr kumimoji="0" lang="en-US" sz="28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endParaRPr>
          </a:p>
        </p:txBody>
      </p:sp>
    </p:spTree>
    <p:extLst>
      <p:ext uri="{BB962C8B-B14F-4D97-AF65-F5344CB8AC3E}">
        <p14:creationId xmlns:p14="http://schemas.microsoft.com/office/powerpoint/2010/main" val="205923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1DDEE757-474D-0664-8D9A-35129703EC06}"/>
              </a:ext>
            </a:extLst>
          </p:cNvPr>
          <p:cNvSpPr txBox="1">
            <a:spLocks/>
          </p:cNvSpPr>
          <p:nvPr/>
        </p:nvSpPr>
        <p:spPr>
          <a:xfrm>
            <a:off x="376935" y="1290453"/>
            <a:ext cx="10818603" cy="493221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2800" b="1" i="0" u="none" strike="noStrike" kern="1200" cap="none" spc="0" normalizeH="0" baseline="30000" noProof="0" dirty="0">
                <a:ln>
                  <a:noFill/>
                </a:ln>
                <a:solidFill>
                  <a:srgbClr val="E6B729">
                    <a:lumMod val="75000"/>
                  </a:srgbClr>
                </a:solidFill>
                <a:effectLst/>
                <a:uLnTx/>
                <a:uFillTx/>
                <a:latin typeface="Verdana" panose="020B0604030504040204" pitchFamily="34" charset="0"/>
                <a:ea typeface="Times New Roman" panose="02020603050405020304" pitchFamily="18" charset="0"/>
                <a:cs typeface="+mj-cs"/>
              </a:rPr>
              <a:t>1</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srgbClr val="6AAC90">
                    <a:lumMod val="60000"/>
                    <a:lumOff val="40000"/>
                  </a:srgbClr>
                </a:solidFill>
                <a:effectLst/>
                <a:uLnTx/>
                <a:uFillTx/>
                <a:latin typeface="Verdana" panose="020B0604030504040204" pitchFamily="34" charset="0"/>
                <a:ea typeface="Times New Roman" panose="02020603050405020304" pitchFamily="18" charset="0"/>
                <a:cs typeface="+mj-cs"/>
              </a:rPr>
              <a:t>Therefore, there is now no condemnation for those who are in Christ Jesus, </a:t>
            </a:r>
            <a:r>
              <a:rPr kumimoji="0" lang="en-US" sz="2800" b="1" i="0" u="none" strike="noStrike" kern="1200" cap="none" spc="0" normalizeH="0" baseline="30000" noProof="0" dirty="0">
                <a:ln>
                  <a:noFill/>
                </a:ln>
                <a:solidFill>
                  <a:srgbClr val="E6B729">
                    <a:lumMod val="75000"/>
                  </a:srgbClr>
                </a:solidFill>
                <a:effectLst/>
                <a:uLnTx/>
                <a:uFillTx/>
                <a:latin typeface="Verdana" panose="020B0604030504040204" pitchFamily="34" charset="0"/>
                <a:ea typeface="Times New Roman" panose="02020603050405020304" pitchFamily="18" charset="0"/>
                <a:cs typeface="+mj-cs"/>
              </a:rPr>
              <a:t>2</a:t>
            </a:r>
            <a:r>
              <a:rPr kumimoji="0" lang="en-US" sz="28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srgbClr val="6AAC90">
                    <a:lumMod val="60000"/>
                    <a:lumOff val="40000"/>
                  </a:srgbClr>
                </a:solidFill>
                <a:effectLst/>
                <a:uLnTx/>
                <a:uFillTx/>
                <a:latin typeface="Verdana" panose="020B0604030504040204" pitchFamily="34" charset="0"/>
                <a:ea typeface="Times New Roman" panose="02020603050405020304" pitchFamily="18" charset="0"/>
                <a:cs typeface="+mj-cs"/>
              </a:rPr>
              <a:t>because through Christ Jesus the law of the Spirit of life set me free from the law of sin and death.</a:t>
            </a:r>
            <a:r>
              <a:rPr kumimoji="0" lang="en-US" sz="2800" b="0" i="0" u="none" strike="noStrike" kern="1200" cap="none" spc="0" normalizeH="0" baseline="0" noProof="0" dirty="0">
                <a:ln>
                  <a:noFill/>
                </a:ln>
                <a:solidFill>
                  <a:srgbClr val="6AAC90">
                    <a:lumMod val="60000"/>
                    <a:lumOff val="40000"/>
                  </a:srgbClr>
                </a:solidFill>
                <a:effectLst/>
                <a:uLnTx/>
                <a:uFillTx/>
                <a:latin typeface="Times New Roman" panose="02020603050405020304" pitchFamily="18" charset="0"/>
                <a:ea typeface="Times New Roman" panose="02020603050405020304" pitchFamily="18" charset="0"/>
                <a:cs typeface="+mj-cs"/>
              </a:rPr>
              <a:t> </a:t>
            </a:r>
            <a:r>
              <a:rPr kumimoji="0" lang="en-US" sz="28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3</a:t>
            </a:r>
            <a:r>
              <a:rPr kumimoji="0" lang="en-US" sz="28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For what the law was powerless to do in that it was weakened by the sinful nature, God did by sending his own Son in the likeness of sinful man to be a sin offering. And so he condemned sin in sinful man, </a:t>
            </a:r>
            <a:r>
              <a:rPr kumimoji="0" lang="en-US" sz="2800" b="1" i="0" u="none" strike="noStrike" kern="1200" cap="none" spc="0" normalizeH="0" baseline="30000" noProof="0" dirty="0">
                <a:ln>
                  <a:noFill/>
                </a:ln>
                <a:solidFill>
                  <a:srgbClr val="E6B729"/>
                </a:solidFill>
                <a:effectLst/>
                <a:uLnTx/>
                <a:uFillTx/>
                <a:latin typeface="Verdana" panose="020B0604030504040204" pitchFamily="34" charset="0"/>
                <a:ea typeface="Times New Roman" panose="02020603050405020304" pitchFamily="18" charset="0"/>
                <a:cs typeface="+mj-cs"/>
              </a:rPr>
              <a:t>4</a:t>
            </a:r>
            <a:r>
              <a:rPr kumimoji="0" lang="en-US" sz="28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mj-cs"/>
              </a:rPr>
              <a:t>in order that the righteous requirements of the law might be fully met in us, who do not live according to the sinful nature but according to the Spirit. </a:t>
            </a:r>
            <a:endPar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j-cs"/>
            </a:endParaRPr>
          </a:p>
        </p:txBody>
      </p:sp>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8:1-4  </a:t>
            </a:r>
            <a:r>
              <a:rPr lang="en-US" sz="3200" dirty="0">
                <a:solidFill>
                  <a:srgbClr val="00B0F0"/>
                </a:solidFill>
              </a:rPr>
              <a:t>(1984 NIV)	</a:t>
            </a:r>
          </a:p>
        </p:txBody>
      </p:sp>
      <p:cxnSp>
        <p:nvCxnSpPr>
          <p:cNvPr id="3" name="Straight Connector 2">
            <a:extLst>
              <a:ext uri="{FF2B5EF4-FFF2-40B4-BE49-F238E27FC236}">
                <a16:creationId xmlns:a16="http://schemas.microsoft.com/office/drawing/2014/main" id="{2C8F9F0A-7E06-4A0F-3784-DBE7174A96E5}"/>
              </a:ext>
            </a:extLst>
          </p:cNvPr>
          <p:cNvCxnSpPr>
            <a:cxnSpLocks/>
          </p:cNvCxnSpPr>
          <p:nvPr/>
        </p:nvCxnSpPr>
        <p:spPr>
          <a:xfrm>
            <a:off x="1284555" y="4773733"/>
            <a:ext cx="9388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0DEE0B0-B28A-2235-4A2D-62C4F04AEB8F}"/>
              </a:ext>
            </a:extLst>
          </p:cNvPr>
          <p:cNvCxnSpPr>
            <a:cxnSpLocks/>
          </p:cNvCxnSpPr>
          <p:nvPr/>
        </p:nvCxnSpPr>
        <p:spPr>
          <a:xfrm>
            <a:off x="491024" y="5194147"/>
            <a:ext cx="1653086"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8518B51-0A92-F161-7E8C-E4C354249451}"/>
              </a:ext>
            </a:extLst>
          </p:cNvPr>
          <p:cNvCxnSpPr>
            <a:cxnSpLocks/>
          </p:cNvCxnSpPr>
          <p:nvPr/>
        </p:nvCxnSpPr>
        <p:spPr>
          <a:xfrm>
            <a:off x="2430182" y="5194147"/>
            <a:ext cx="806965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A8D2D0C-C1A8-487E-0D9E-4C232349EA78}"/>
              </a:ext>
            </a:extLst>
          </p:cNvPr>
          <p:cNvCxnSpPr>
            <a:cxnSpLocks/>
          </p:cNvCxnSpPr>
          <p:nvPr/>
        </p:nvCxnSpPr>
        <p:spPr>
          <a:xfrm>
            <a:off x="491024" y="5614561"/>
            <a:ext cx="461700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47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8:5-8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830327" cy="4932215"/>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Times New Roman" panose="02020603050405020304" pitchFamily="18" charset="0"/>
              </a:rPr>
              <a:t>5</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Those who live according to the sinful nature have their minds set on what that nature desires; but those who live in accordance with the Spirit have their minds set on what the Spirit desires. </a:t>
            </a:r>
            <a:r>
              <a:rPr lang="en-US" sz="2800" b="1" baseline="30000" dirty="0">
                <a:solidFill>
                  <a:schemeClr val="accent3"/>
                </a:solidFill>
                <a:effectLst/>
                <a:latin typeface="Verdana" panose="020B0604030504040204" pitchFamily="34" charset="0"/>
                <a:ea typeface="Times New Roman" panose="02020603050405020304" pitchFamily="18" charset="0"/>
              </a:rPr>
              <a:t>6</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The mind of sinful man is death, but the mind controlled by the Spirit is life and peace; </a:t>
            </a:r>
            <a:r>
              <a:rPr lang="en-US" sz="2800" b="1" baseline="30000" dirty="0">
                <a:solidFill>
                  <a:schemeClr val="accent3"/>
                </a:solidFill>
                <a:effectLst/>
                <a:latin typeface="Verdana" panose="020B0604030504040204" pitchFamily="34" charset="0"/>
                <a:ea typeface="Times New Roman" panose="02020603050405020304" pitchFamily="18" charset="0"/>
              </a:rPr>
              <a:t>7</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the sinful mind is hostile to God. It does not submit to God's law, nor can it do so. </a:t>
            </a:r>
            <a:r>
              <a:rPr lang="en-US" sz="2800" b="1" baseline="30000" dirty="0">
                <a:solidFill>
                  <a:schemeClr val="accent3"/>
                </a:solidFill>
                <a:effectLst/>
                <a:latin typeface="Verdana" panose="020B0604030504040204" pitchFamily="34" charset="0"/>
                <a:ea typeface="Times New Roman" panose="02020603050405020304" pitchFamily="18" charset="0"/>
              </a:rPr>
              <a:t>8</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Those controlled by the sinful nature cannot please God.</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1366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8:9-11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607588" cy="4932215"/>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Times New Roman" panose="02020603050405020304" pitchFamily="18" charset="0"/>
              </a:rPr>
              <a:t>9</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You, however, are controlled not by the sinful nature but by the Spirit, if the Spirit of God lives in you. And if anyone does not have the Spirit of Christ, he does not belong to Christ. </a:t>
            </a:r>
            <a:r>
              <a:rPr lang="en-US" sz="2800" b="1" baseline="30000" dirty="0">
                <a:solidFill>
                  <a:schemeClr val="accent3"/>
                </a:solidFill>
                <a:effectLst/>
                <a:latin typeface="Verdana" panose="020B0604030504040204" pitchFamily="34" charset="0"/>
                <a:ea typeface="Times New Roman" panose="02020603050405020304" pitchFamily="18" charset="0"/>
              </a:rPr>
              <a:t>10</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But if Christ is in you, your body is dead because of sin, yet your spirit is alive because of righteousness. </a:t>
            </a:r>
            <a:r>
              <a:rPr lang="en-US" sz="2800" b="1" baseline="30000" dirty="0">
                <a:solidFill>
                  <a:schemeClr val="accent3"/>
                </a:solidFill>
                <a:effectLst/>
                <a:latin typeface="Verdana" panose="020B0604030504040204" pitchFamily="34" charset="0"/>
                <a:ea typeface="Times New Roman" panose="02020603050405020304" pitchFamily="18" charset="0"/>
              </a:rPr>
              <a:t>11</a:t>
            </a:r>
            <a:r>
              <a:rPr lang="en-US" sz="2800"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And if the Spirit of him who raised Jesus from the dead is living in you, he who raised Christ from the dead will also give life to your mortal bodies through his Spirit, who lives in you.</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87015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8:12-17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12</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Therefore, brothers, we have an obligation – but it is not to the sinful nature, to live according to it.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13</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For if you live according to the sinful nature, you will die; but if by the Spirit you put to death the misdeeds of the body, you will live,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14</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because those who are led by the Spirit of God are sons of God.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15</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For you did not receive a spirit that makes you a slave again to fear, but you received the Spirit of sonship. And by him we cry, "Abba, Father."</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16</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The Spirit </a:t>
            </a:r>
            <a:r>
              <a:rPr lang="en-US" sz="2800" dirty="0">
                <a:effectLst/>
                <a:latin typeface="Verdana" panose="020B0604030504040204" pitchFamily="34" charset="0"/>
                <a:ea typeface="Verdana" panose="020B0604030504040204" pitchFamily="34" charset="0"/>
                <a:cs typeface="Verdana" panose="020B0604030504040204" pitchFamily="34" charset="0"/>
              </a:rPr>
              <a:t>himself testifies with our spirit that we are God's children. </a:t>
            </a:r>
            <a:r>
              <a:rPr lang="en-US" sz="2800" b="1" kern="0"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17</a:t>
            </a:r>
            <a:r>
              <a:rPr lang="en-US" sz="2800" b="1" kern="0" baseline="300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a:t>
            </a:r>
            <a:r>
              <a:rPr lang="en-US" sz="2800" kern="0" dirty="0">
                <a:effectLst/>
                <a:latin typeface="Verdana" panose="020B0604030504040204" pitchFamily="34" charset="0"/>
                <a:ea typeface="Verdana" panose="020B0604030504040204" pitchFamily="34" charset="0"/>
                <a:cs typeface="Verdana" panose="020B0604030504040204" pitchFamily="34" charset="0"/>
              </a:rPr>
              <a:t>Now if we are children, then we are heirs – heirs of God and co-heirs with Christ, if indeed we share in his sufferings in order that we may also share in his glory.</a:t>
            </a:r>
            <a:r>
              <a:rPr lang="en-US" sz="2800" dirty="0">
                <a:effectLst/>
                <a:latin typeface="Verdana" panose="020B0604030504040204" pitchFamily="34" charset="0"/>
                <a:ea typeface="Verdana" panose="020B0604030504040204" pitchFamily="34" charset="0"/>
                <a:cs typeface="Verdana" panose="020B0604030504040204" pitchFamily="34" charset="0"/>
              </a:rPr>
              <a:t> </a:t>
            </a:r>
          </a:p>
        </p:txBody>
      </p:sp>
      <p:cxnSp>
        <p:nvCxnSpPr>
          <p:cNvPr id="5" name="Straight Connector 4">
            <a:extLst>
              <a:ext uri="{FF2B5EF4-FFF2-40B4-BE49-F238E27FC236}">
                <a16:creationId xmlns:a16="http://schemas.microsoft.com/office/drawing/2014/main" id="{15B40A31-0235-E824-F37C-8AE7C13FB71B}"/>
              </a:ext>
            </a:extLst>
          </p:cNvPr>
          <p:cNvCxnSpPr>
            <a:cxnSpLocks/>
          </p:cNvCxnSpPr>
          <p:nvPr/>
        </p:nvCxnSpPr>
        <p:spPr>
          <a:xfrm>
            <a:off x="4543936" y="1773030"/>
            <a:ext cx="3969443"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26B191C-5EEC-E72C-69D8-5CAA60D897E9}"/>
              </a:ext>
            </a:extLst>
          </p:cNvPr>
          <p:cNvCxnSpPr>
            <a:cxnSpLocks/>
          </p:cNvCxnSpPr>
          <p:nvPr/>
        </p:nvCxnSpPr>
        <p:spPr>
          <a:xfrm>
            <a:off x="5994400" y="2616047"/>
            <a:ext cx="207525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71D0405-E27E-6AC0-2DC8-5C5C326828AB}"/>
              </a:ext>
            </a:extLst>
          </p:cNvPr>
          <p:cNvCxnSpPr>
            <a:cxnSpLocks/>
          </p:cNvCxnSpPr>
          <p:nvPr/>
        </p:nvCxnSpPr>
        <p:spPr>
          <a:xfrm>
            <a:off x="1612900" y="3047847"/>
            <a:ext cx="286753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69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8:12-17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12</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Therefore, brothers, we have an obligation – but it is not to the sinful nature, to live according to it.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13</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For if you live according to the sinful nature, you will die; but if by the Spirit you put to death the misdeeds of the body, you will live,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14</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because those who are led by the Spirit of God are sons of God.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15</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For you did not receive a spirit that makes you a slave again to fear, but you received the Spirit of sonship. And by him we cry, "Abba, Father."</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16</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The Spirit </a:t>
            </a:r>
            <a:r>
              <a:rPr lang="en-US" sz="2800" dirty="0">
                <a:effectLst/>
                <a:latin typeface="Verdana" panose="020B0604030504040204" pitchFamily="34" charset="0"/>
                <a:ea typeface="Verdana" panose="020B0604030504040204" pitchFamily="34" charset="0"/>
                <a:cs typeface="Verdana" panose="020B0604030504040204" pitchFamily="34" charset="0"/>
              </a:rPr>
              <a:t>himself testifies with our spirit that we are God's children. </a:t>
            </a:r>
            <a:r>
              <a:rPr lang="en-US" sz="2800" b="1" kern="0"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17</a:t>
            </a:r>
            <a:r>
              <a:rPr lang="en-US" sz="2800" b="1" kern="0" baseline="300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a:t>
            </a:r>
            <a:r>
              <a:rPr lang="en-US" sz="2800" kern="0" dirty="0">
                <a:effectLst/>
                <a:latin typeface="Verdana" panose="020B0604030504040204" pitchFamily="34" charset="0"/>
                <a:ea typeface="Verdana" panose="020B0604030504040204" pitchFamily="34" charset="0"/>
                <a:cs typeface="Verdana" panose="020B0604030504040204" pitchFamily="34" charset="0"/>
              </a:rPr>
              <a:t>Now if we are children, then we are heirs – heirs of God and co-heirs with Christ, if indeed we share in his sufferings in order that we may also share in his glory.</a:t>
            </a:r>
            <a:r>
              <a:rPr lang="en-US" sz="2800" dirty="0">
                <a:effectLst/>
                <a:latin typeface="Verdana" panose="020B0604030504040204" pitchFamily="34" charset="0"/>
                <a:ea typeface="Verdana" panose="020B0604030504040204" pitchFamily="34" charset="0"/>
                <a:cs typeface="Verdana" panose="020B0604030504040204" pitchFamily="34" charset="0"/>
              </a:rPr>
              <a:t> </a:t>
            </a:r>
          </a:p>
        </p:txBody>
      </p:sp>
      <p:sp>
        <p:nvSpPr>
          <p:cNvPr id="11" name="Content Placeholder 2">
            <a:extLst>
              <a:ext uri="{FF2B5EF4-FFF2-40B4-BE49-F238E27FC236}">
                <a16:creationId xmlns:a16="http://schemas.microsoft.com/office/drawing/2014/main" id="{E51B121D-1DDC-A729-EA60-99304D6C3AAE}"/>
              </a:ext>
            </a:extLst>
          </p:cNvPr>
          <p:cNvSpPr txBox="1">
            <a:spLocks/>
          </p:cNvSpPr>
          <p:nvPr/>
        </p:nvSpPr>
        <p:spPr>
          <a:xfrm>
            <a:off x="860787" y="608123"/>
            <a:ext cx="10243619" cy="2282553"/>
          </a:xfrm>
          <a:prstGeom prst="rect">
            <a:avLst/>
          </a:prstGeom>
          <a:solidFill>
            <a:schemeClr val="bg2"/>
          </a:solidFill>
          <a:ln w="28575">
            <a:solidFill>
              <a:schemeClr val="accent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1200" b="0"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rPr>
              <a:t>	</a:t>
            </a:r>
            <a:endParaRPr kumimoji="0" lang="en-US" sz="2400" b="0" i="0" u="none" strike="noStrike" kern="1200" cap="none" spc="0" normalizeH="0" baseline="3000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32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Segoe UI" panose="020B0502040204020203" pitchFamily="34" charset="0"/>
              </a:rPr>
              <a:t>  ‘So you are no longer a slave, but God’s child;  </a:t>
            </a:r>
          </a:p>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32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Segoe UI" panose="020B0502040204020203" pitchFamily="34" charset="0"/>
              </a:rPr>
              <a:t>  and since you are his child, God has made you  </a:t>
            </a:r>
          </a:p>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r>
              <a:rPr kumimoji="0" lang="en-US" sz="3200" b="0" i="0" u="none" strike="noStrike" kern="1200" cap="none" spc="0" normalizeH="0" baseline="0" noProof="0" dirty="0">
                <a:ln>
                  <a:noFill/>
                </a:ln>
                <a:solidFill>
                  <a:prstClr val="white"/>
                </a:solidFill>
                <a:effectLst/>
                <a:uLnTx/>
                <a:uFillTx/>
                <a:latin typeface="Verdana" panose="020B0604030504040204" pitchFamily="34" charset="0"/>
                <a:ea typeface="Times New Roman" panose="02020603050405020304" pitchFamily="18" charset="0"/>
                <a:cs typeface="Segoe UI" panose="020B0502040204020203" pitchFamily="34" charset="0"/>
              </a:rPr>
              <a:t>  also an heir.’							</a:t>
            </a:r>
            <a:r>
              <a:rPr kumimoji="0" lang="en-US" sz="3200" b="1" i="0" u="none" strike="noStrike" kern="1200" cap="none" spc="0" normalizeH="0" baseline="0" noProof="0" dirty="0">
                <a:ln>
                  <a:noFill/>
                </a:ln>
                <a:solidFill>
                  <a:srgbClr val="00B0F0"/>
                </a:solidFill>
                <a:effectLst/>
                <a:uLnTx/>
                <a:uFillTx/>
                <a:latin typeface="Century Gothic" panose="020B0502020202020204"/>
                <a:ea typeface="Times New Roman" panose="02020603050405020304" pitchFamily="18" charset="0"/>
                <a:cs typeface="Segoe UI" panose="020B0502040204020203" pitchFamily="34" charset="0"/>
              </a:rPr>
              <a:t>Galatians 4:7</a:t>
            </a:r>
            <a:endParaRPr kumimoji="0" lang="en-US" sz="3200" b="1" i="0" u="none" strike="noStrike" kern="1200" cap="none" spc="0" normalizeH="0" baseline="0" noProof="0" dirty="0">
              <a:ln>
                <a:noFill/>
              </a:ln>
              <a:solidFill>
                <a:srgbClr val="00B0F0"/>
              </a:solidFill>
              <a:effectLst/>
              <a:uLnTx/>
              <a:uFillTx/>
              <a:latin typeface="Century Gothic" panose="020B0502020202020204"/>
              <a:ea typeface="Times New Roman" panose="02020603050405020304" pitchFamily="18" charset="0"/>
              <a:cs typeface="+mj-cs"/>
            </a:endParaRPr>
          </a:p>
          <a:p>
            <a:pPr marL="0" marR="0" lvl="0" indent="0" algn="l" defTabSz="457200" rtl="0" eaLnBrk="1" fontAlgn="auto" latinLnBrk="0" hangingPunct="1">
              <a:lnSpc>
                <a:spcPct val="100000"/>
              </a:lnSpc>
              <a:spcBef>
                <a:spcPts val="0"/>
              </a:spcBef>
              <a:spcAft>
                <a:spcPts val="0"/>
              </a:spcAft>
              <a:buClr>
                <a:srgbClr val="1E5155">
                  <a:lumMod val="40000"/>
                  <a:lumOff val="60000"/>
                </a:srgbClr>
              </a:buClr>
              <a:buSzPct val="80000"/>
              <a:buFont typeface="Wingdings 3" charset="2"/>
              <a:buNone/>
              <a:tabLst/>
              <a:defRPr/>
            </a:pPr>
            <a:endParaRPr kumimoji="0" lang="en-US" sz="3000" b="1" i="0" u="none" strike="noStrike" kern="1200" cap="none" spc="0" normalizeH="0" baseline="30000" noProof="0" dirty="0">
              <a:ln>
                <a:noFill/>
              </a:ln>
              <a:solidFill>
                <a:prstClr val="white"/>
              </a:solidFill>
              <a:effectLst/>
              <a:uLnTx/>
              <a:uFillTx/>
              <a:latin typeface="Verdana" panose="020B0604030504040204" pitchFamily="34" charset="0"/>
              <a:ea typeface="Times New Roman" panose="02020603050405020304" pitchFamily="18" charset="0"/>
              <a:cs typeface="+mj-cs"/>
            </a:endParaRPr>
          </a:p>
        </p:txBody>
      </p:sp>
    </p:spTree>
    <p:extLst>
      <p:ext uri="{BB962C8B-B14F-4D97-AF65-F5344CB8AC3E}">
        <p14:creationId xmlns:p14="http://schemas.microsoft.com/office/powerpoint/2010/main" val="330549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271B-4824-8C4F-9542-4C5E50A81B12}"/>
              </a:ext>
            </a:extLst>
          </p:cNvPr>
          <p:cNvSpPr>
            <a:spLocks noGrp="1"/>
          </p:cNvSpPr>
          <p:nvPr>
            <p:ph type="ctrTitle"/>
          </p:nvPr>
        </p:nvSpPr>
        <p:spPr/>
        <p:txBody>
          <a:bodyPr/>
          <a:lstStyle/>
          <a:p>
            <a:r>
              <a:rPr lang="en-US" sz="8800" dirty="0">
                <a:solidFill>
                  <a:schemeClr val="tx1">
                    <a:lumMod val="85000"/>
                  </a:schemeClr>
                </a:solidFill>
              </a:rPr>
              <a:t>Romans</a:t>
            </a:r>
            <a:r>
              <a:rPr lang="en-US" sz="8800" dirty="0"/>
              <a:t> </a:t>
            </a:r>
            <a:r>
              <a:rPr lang="en-US" dirty="0">
                <a:solidFill>
                  <a:schemeClr val="bg1"/>
                </a:solidFill>
              </a:rPr>
              <a:t> </a:t>
            </a:r>
            <a:endParaRPr lang="en-US" sz="8800" dirty="0">
              <a:solidFill>
                <a:schemeClr val="bg1"/>
              </a:solidFill>
            </a:endParaRPr>
          </a:p>
        </p:txBody>
      </p:sp>
      <p:sp>
        <p:nvSpPr>
          <p:cNvPr id="8" name="Subtitle 2">
            <a:extLst>
              <a:ext uri="{FF2B5EF4-FFF2-40B4-BE49-F238E27FC236}">
                <a16:creationId xmlns:a16="http://schemas.microsoft.com/office/drawing/2014/main" id="{F861B153-B3CF-B249-901F-D57031D3A11B}"/>
              </a:ext>
            </a:extLst>
          </p:cNvPr>
          <p:cNvSpPr>
            <a:spLocks noGrp="1"/>
          </p:cNvSpPr>
          <p:nvPr>
            <p:ph type="subTitle" idx="1"/>
          </p:nvPr>
        </p:nvSpPr>
        <p:spPr/>
        <p:txBody>
          <a:bodyPr>
            <a:normAutofit/>
          </a:bodyPr>
          <a:lstStyle/>
          <a:p>
            <a:r>
              <a:rPr lang="en-US" sz="3200" dirty="0"/>
              <a:t> </a:t>
            </a:r>
          </a:p>
        </p:txBody>
      </p:sp>
      <p:cxnSp>
        <p:nvCxnSpPr>
          <p:cNvPr id="4" name="Straight Connector 3">
            <a:extLst>
              <a:ext uri="{FF2B5EF4-FFF2-40B4-BE49-F238E27FC236}">
                <a16:creationId xmlns:a16="http://schemas.microsoft.com/office/drawing/2014/main" id="{DDFBB30A-D9CB-FB4C-93F7-B9679AB8E433}"/>
              </a:ext>
            </a:extLst>
          </p:cNvPr>
          <p:cNvCxnSpPr/>
          <p:nvPr/>
        </p:nvCxnSpPr>
        <p:spPr>
          <a:xfrm>
            <a:off x="1322613" y="4637316"/>
            <a:ext cx="969917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717830F7-3226-DC4F-31B4-D981ACA87729}"/>
              </a:ext>
            </a:extLst>
          </p:cNvPr>
          <p:cNvSpPr txBox="1">
            <a:spLocks/>
          </p:cNvSpPr>
          <p:nvPr/>
        </p:nvSpPr>
        <p:spPr>
          <a:xfrm>
            <a:off x="3877755" y="4350221"/>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C000"/>
                </a:solidFill>
                <a:effectLst/>
                <a:uLnTx/>
                <a:uFillTx/>
                <a:latin typeface="Century Gothic" panose="020B0502020202020204"/>
                <a:ea typeface="+mj-ea"/>
                <a:cs typeface="+mj-cs"/>
              </a:rPr>
              <a:t>8:1-17</a:t>
            </a:r>
            <a:r>
              <a:rPr kumimoji="0" lang="en-US" sz="3600" b="0" i="0" u="none" strike="noStrike" kern="1200" cap="none" spc="0" normalizeH="0" baseline="0" noProof="0" dirty="0">
                <a:ln>
                  <a:noFill/>
                </a:ln>
                <a:solidFill>
                  <a:srgbClr val="FFC000"/>
                </a:solidFill>
                <a:effectLst/>
                <a:uLnTx/>
                <a:uFillTx/>
                <a:latin typeface="Century Gothic" panose="020B0502020202020204"/>
                <a:ea typeface="+mj-ea"/>
                <a:cs typeface="+mj-cs"/>
              </a:rPr>
              <a:t> </a:t>
            </a:r>
            <a:endParaRPr kumimoji="0" lang="en-US" sz="8000" b="0" i="0" u="none" strike="noStrike" kern="1200" cap="none" spc="0" normalizeH="0" baseline="0" noProof="0" dirty="0">
              <a:ln>
                <a:noFill/>
              </a:ln>
              <a:solidFill>
                <a:srgbClr val="FFC000"/>
              </a:solidFill>
              <a:effectLst/>
              <a:uLnTx/>
              <a:uFillTx/>
              <a:latin typeface="Century Gothic" panose="020B0502020202020204"/>
              <a:ea typeface="+mj-ea"/>
              <a:cs typeface="+mj-cs"/>
            </a:endParaRPr>
          </a:p>
        </p:txBody>
      </p:sp>
      <p:sp>
        <p:nvSpPr>
          <p:cNvPr id="3" name="Title 1">
            <a:extLst>
              <a:ext uri="{FF2B5EF4-FFF2-40B4-BE49-F238E27FC236}">
                <a16:creationId xmlns:a16="http://schemas.microsoft.com/office/drawing/2014/main" id="{204EC47A-2399-7E22-0084-70DAF486E0BF}"/>
              </a:ext>
            </a:extLst>
          </p:cNvPr>
          <p:cNvSpPr txBox="1">
            <a:spLocks/>
          </p:cNvSpPr>
          <p:nvPr/>
        </p:nvSpPr>
        <p:spPr>
          <a:xfrm>
            <a:off x="1225004" y="4354338"/>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1E5155">
                    <a:lumMod val="60000"/>
                    <a:lumOff val="40000"/>
                  </a:srgbClr>
                </a:solidFill>
                <a:effectLst/>
                <a:uLnTx/>
                <a:uFillTx/>
                <a:latin typeface="Century Gothic" panose="020B0502020202020204"/>
                <a:ea typeface="+mj-ea"/>
                <a:cs typeface="Times New Roman" panose="02020603050405020304" pitchFamily="18" charset="0"/>
              </a:rPr>
              <a:t>Part </a:t>
            </a:r>
            <a:r>
              <a:rPr kumimoji="0" lang="en-US" sz="4400" b="0" i="0" u="none" strike="noStrike" kern="1200" cap="none" spc="0" normalizeH="0" baseline="0" noProof="0" dirty="0">
                <a:ln>
                  <a:noFill/>
                </a:ln>
                <a:solidFill>
                  <a:srgbClr val="1E5155">
                    <a:lumMod val="60000"/>
                    <a:lumOff val="40000"/>
                  </a:srgbClr>
                </a:solidFill>
                <a:effectLst/>
                <a:uLnTx/>
                <a:uFillTx/>
                <a:latin typeface="Times New Roman" panose="02020603050405020304" pitchFamily="18" charset="0"/>
                <a:ea typeface="+mj-ea"/>
                <a:cs typeface="Times New Roman" panose="02020603050405020304" pitchFamily="18" charset="0"/>
              </a:rPr>
              <a:t>XIII</a:t>
            </a:r>
            <a:endParaRPr kumimoji="0" lang="en-US" sz="9600" b="0" i="0" u="none" strike="noStrike" kern="1200" cap="none" spc="0" normalizeH="0" baseline="0" noProof="0" dirty="0">
              <a:ln>
                <a:noFill/>
              </a:ln>
              <a:solidFill>
                <a:srgbClr val="1E5155">
                  <a:lumMod val="60000"/>
                  <a:lumOff val="40000"/>
                </a:srgbClr>
              </a:solidFill>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30077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C915A3-90AF-EC4E-96B7-44523B27E0B3}"/>
              </a:ext>
            </a:extLst>
          </p:cNvPr>
          <p:cNvSpPr>
            <a:spLocks noGrp="1"/>
          </p:cNvSpPr>
          <p:nvPr>
            <p:ph idx="1"/>
          </p:nvPr>
        </p:nvSpPr>
        <p:spPr>
          <a:xfrm>
            <a:off x="393895" y="1295400"/>
            <a:ext cx="10818055" cy="5527434"/>
          </a:xfrm>
        </p:spPr>
        <p:txBody>
          <a:bodyPr>
            <a:noAutofit/>
          </a:bodyPr>
          <a:lstStyle/>
          <a:p>
            <a:pPr marL="0" indent="0">
              <a:buNone/>
            </a:pPr>
            <a:r>
              <a:rPr lang="en-US" sz="3600" b="1" baseline="30000" dirty="0">
                <a:solidFill>
                  <a:schemeClr val="accent3"/>
                </a:solidFill>
              </a:rPr>
              <a:t>16</a:t>
            </a:r>
            <a:r>
              <a:rPr lang="en-US" sz="3600" dirty="0"/>
              <a:t> I am not ashamed of the </a:t>
            </a:r>
            <a:r>
              <a:rPr lang="en-US" sz="3600" dirty="0">
                <a:highlight>
                  <a:srgbClr val="808080"/>
                </a:highlight>
              </a:rPr>
              <a:t>gospel</a:t>
            </a:r>
            <a:r>
              <a:rPr lang="en-US" sz="3600" dirty="0"/>
              <a:t>, because it is the power of God for the salvation of everyone who believes: first for the Jew, then for the Gentile.</a:t>
            </a:r>
            <a:endParaRPr lang="en-US" sz="3600" baseline="30000" dirty="0">
              <a:solidFill>
                <a:schemeClr val="accent3"/>
              </a:solidFill>
            </a:endParaRPr>
          </a:p>
          <a:p>
            <a:pPr marL="0" indent="0">
              <a:buNone/>
            </a:pPr>
            <a:r>
              <a:rPr lang="en-US" sz="3600" b="1" baseline="30000" dirty="0">
                <a:solidFill>
                  <a:schemeClr val="accent3"/>
                </a:solidFill>
              </a:rPr>
              <a:t>17</a:t>
            </a:r>
            <a:r>
              <a:rPr lang="en-US" sz="3600" b="1" baseline="30000" dirty="0"/>
              <a:t> </a:t>
            </a:r>
            <a:r>
              <a:rPr lang="en-US" sz="3600" dirty="0"/>
              <a:t>For in the </a:t>
            </a:r>
            <a:r>
              <a:rPr lang="en-US" sz="3600" dirty="0">
                <a:highlight>
                  <a:srgbClr val="808080"/>
                </a:highlight>
              </a:rPr>
              <a:t>gospel</a:t>
            </a:r>
            <a:r>
              <a:rPr lang="en-US" sz="3600" dirty="0"/>
              <a:t> a righteousness from God is revealed, a righteousness that is by faith from first to last,</a:t>
            </a:r>
            <a:r>
              <a:rPr lang="en-US" sz="3600" baseline="30000" dirty="0"/>
              <a:t> </a:t>
            </a:r>
            <a:r>
              <a:rPr lang="en-US" sz="3600" dirty="0"/>
              <a:t>just as it is written: </a:t>
            </a:r>
          </a:p>
          <a:p>
            <a:pPr marL="0" indent="0">
              <a:buNone/>
            </a:pPr>
            <a:r>
              <a:rPr lang="en-US" sz="3600" dirty="0"/>
              <a:t>		"The righteous will live by faith." </a:t>
            </a:r>
          </a:p>
        </p:txBody>
      </p:sp>
      <p:cxnSp>
        <p:nvCxnSpPr>
          <p:cNvPr id="9" name="Straight Connector 8">
            <a:extLst>
              <a:ext uri="{FF2B5EF4-FFF2-40B4-BE49-F238E27FC236}">
                <a16:creationId xmlns:a16="http://schemas.microsoft.com/office/drawing/2014/main" id="{80EE61CA-25B2-3D44-9803-037EC3E2D70A}"/>
              </a:ext>
            </a:extLst>
          </p:cNvPr>
          <p:cNvCxnSpPr>
            <a:cxnSpLocks/>
          </p:cNvCxnSpPr>
          <p:nvPr/>
        </p:nvCxnSpPr>
        <p:spPr>
          <a:xfrm>
            <a:off x="6168570" y="2402226"/>
            <a:ext cx="4741986"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10C4F00-38B6-0C46-BE96-C54B48D4C15E}"/>
              </a:ext>
            </a:extLst>
          </p:cNvPr>
          <p:cNvCxnSpPr>
            <a:cxnSpLocks/>
          </p:cNvCxnSpPr>
          <p:nvPr/>
        </p:nvCxnSpPr>
        <p:spPr>
          <a:xfrm>
            <a:off x="436098" y="2951955"/>
            <a:ext cx="294366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9DE5C96-057A-0447-AC53-53BE346A7FB9}"/>
              </a:ext>
            </a:extLst>
          </p:cNvPr>
          <p:cNvCxnSpPr>
            <a:cxnSpLocks/>
          </p:cNvCxnSpPr>
          <p:nvPr/>
        </p:nvCxnSpPr>
        <p:spPr>
          <a:xfrm>
            <a:off x="2747892" y="4735034"/>
            <a:ext cx="6563748"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41A9086-476B-B140-A6DF-B467022954E1}"/>
              </a:ext>
            </a:extLst>
          </p:cNvPr>
          <p:cNvCxnSpPr>
            <a:cxnSpLocks/>
          </p:cNvCxnSpPr>
          <p:nvPr/>
        </p:nvCxnSpPr>
        <p:spPr>
          <a:xfrm>
            <a:off x="1594039" y="5951223"/>
            <a:ext cx="6399707"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sp>
        <p:nvSpPr>
          <p:cNvPr id="20" name="Rounded Rectangular Callout 19">
            <a:extLst>
              <a:ext uri="{FF2B5EF4-FFF2-40B4-BE49-F238E27FC236}">
                <a16:creationId xmlns:a16="http://schemas.microsoft.com/office/drawing/2014/main" id="{940E806C-7D42-4844-AD1B-87EB42F59992}"/>
              </a:ext>
            </a:extLst>
          </p:cNvPr>
          <p:cNvSpPr/>
          <p:nvPr/>
        </p:nvSpPr>
        <p:spPr>
          <a:xfrm>
            <a:off x="7116418" y="329078"/>
            <a:ext cx="1914173" cy="856960"/>
          </a:xfrm>
          <a:prstGeom prst="wedgeRoundRectCallout">
            <a:avLst>
              <a:gd name="adj1" fmla="val 7468"/>
              <a:gd name="adj2" fmla="val 143542"/>
              <a:gd name="adj3" fmla="val 16667"/>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a:ln>
                  <a:noFill/>
                </a:ln>
                <a:solidFill>
                  <a:prstClr val="black"/>
                </a:solidFill>
                <a:effectLst/>
                <a:uLnTx/>
                <a:uFillTx/>
                <a:latin typeface="Century Gothic" panose="020B0502020202020204"/>
                <a:ea typeface="+mn-ea"/>
                <a:cs typeface="+mn-cs"/>
              </a:rPr>
              <a:t>WHAT</a:t>
            </a:r>
            <a:endParaRPr kumimoji="0" lang="en-US" sz="33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endParaRPr>
          </a:p>
        </p:txBody>
      </p:sp>
      <p:sp>
        <p:nvSpPr>
          <p:cNvPr id="21" name="Rounded Rectangular Callout 20">
            <a:extLst>
              <a:ext uri="{FF2B5EF4-FFF2-40B4-BE49-F238E27FC236}">
                <a16:creationId xmlns:a16="http://schemas.microsoft.com/office/drawing/2014/main" id="{13153C64-0463-8F4F-8F7F-7642A019EE58}"/>
              </a:ext>
            </a:extLst>
          </p:cNvPr>
          <p:cNvSpPr/>
          <p:nvPr/>
        </p:nvSpPr>
        <p:spPr>
          <a:xfrm>
            <a:off x="8900214" y="5668738"/>
            <a:ext cx="1677869" cy="856960"/>
          </a:xfrm>
          <a:prstGeom prst="wedgeRoundRectCallout">
            <a:avLst>
              <a:gd name="adj1" fmla="val -72201"/>
              <a:gd name="adj2" fmla="val -148913"/>
              <a:gd name="adj3" fmla="val 16667"/>
            </a:avLst>
          </a:prstGeom>
          <a:solidFill>
            <a:schemeClr val="tx2"/>
          </a:solidFill>
          <a:ln>
            <a:solidFill>
              <a:srgbClr val="FF93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a:ln>
                  <a:noFill/>
                </a:ln>
                <a:solidFill>
                  <a:prstClr val="black"/>
                </a:solidFill>
                <a:effectLst/>
                <a:uLnTx/>
                <a:uFillTx/>
                <a:latin typeface="Century Gothic" panose="020B0502020202020204"/>
                <a:ea typeface="+mn-ea"/>
                <a:cs typeface="+mn-cs"/>
              </a:rPr>
              <a:t>HOW</a:t>
            </a:r>
            <a:endParaRPr kumimoji="0" lang="en-US" sz="33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endParaRPr>
          </a:p>
        </p:txBody>
      </p:sp>
      <p:cxnSp>
        <p:nvCxnSpPr>
          <p:cNvPr id="4" name="Straight Connector 3">
            <a:extLst>
              <a:ext uri="{FF2B5EF4-FFF2-40B4-BE49-F238E27FC236}">
                <a16:creationId xmlns:a16="http://schemas.microsoft.com/office/drawing/2014/main" id="{0896001B-A68B-2C7C-D3DE-9410AFA973CE}"/>
              </a:ext>
            </a:extLst>
          </p:cNvPr>
          <p:cNvCxnSpPr>
            <a:cxnSpLocks/>
          </p:cNvCxnSpPr>
          <p:nvPr/>
        </p:nvCxnSpPr>
        <p:spPr>
          <a:xfrm>
            <a:off x="4666017" y="4196105"/>
            <a:ext cx="5653640"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93D6BA3B-2FDF-C9BF-F8C5-3BE4CEA12FC8}"/>
              </a:ext>
            </a:extLst>
          </p:cNvPr>
          <p:cNvSpPr txBox="1">
            <a:spLocks/>
          </p:cNvSpPr>
          <p:nvPr/>
        </p:nvSpPr>
        <p:spPr>
          <a:xfrm>
            <a:off x="857041" y="290262"/>
            <a:ext cx="5459269" cy="6586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300" b="0" i="0" u="none" strike="noStrike" kern="1200" cap="none" spc="0" normalizeH="0" baseline="0" noProof="0" dirty="0">
                <a:ln>
                  <a:noFill/>
                </a:ln>
                <a:solidFill>
                  <a:srgbClr val="E6B729"/>
                </a:solidFill>
                <a:effectLst/>
                <a:uLnTx/>
                <a:uFillTx/>
                <a:latin typeface="Century Gothic" panose="020B0502020202020204"/>
                <a:ea typeface="+mj-ea"/>
                <a:cs typeface="+mj-cs"/>
              </a:rPr>
              <a:t>Romans 1:16-17  </a:t>
            </a:r>
            <a:r>
              <a:rPr kumimoji="0" lang="en-US" sz="3300" b="0" i="0" u="none" strike="noStrike" kern="1200" cap="none" spc="0" normalizeH="0" baseline="0" noProof="0" dirty="0">
                <a:ln>
                  <a:noFill/>
                </a:ln>
                <a:solidFill>
                  <a:srgbClr val="00B0F0"/>
                </a:solidFill>
                <a:effectLst/>
                <a:uLnTx/>
                <a:uFillTx/>
                <a:latin typeface="Century Gothic" panose="020B0502020202020204"/>
                <a:ea typeface="+mj-ea"/>
                <a:cs typeface="+mj-cs"/>
              </a:rPr>
              <a:t>(NIV) </a:t>
            </a:r>
          </a:p>
        </p:txBody>
      </p:sp>
      <p:cxnSp>
        <p:nvCxnSpPr>
          <p:cNvPr id="2" name="Straight Connector 1">
            <a:extLst>
              <a:ext uri="{FF2B5EF4-FFF2-40B4-BE49-F238E27FC236}">
                <a16:creationId xmlns:a16="http://schemas.microsoft.com/office/drawing/2014/main" id="{D160F5F5-7CA8-5FAB-D165-23E7958A6B78}"/>
              </a:ext>
            </a:extLst>
          </p:cNvPr>
          <p:cNvCxnSpPr>
            <a:cxnSpLocks/>
          </p:cNvCxnSpPr>
          <p:nvPr/>
        </p:nvCxnSpPr>
        <p:spPr>
          <a:xfrm>
            <a:off x="3659944" y="2951955"/>
            <a:ext cx="6128825"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F9A76C4-4C97-AB71-6B95-741582BC6ED7}"/>
              </a:ext>
            </a:extLst>
          </p:cNvPr>
          <p:cNvCxnSpPr>
            <a:cxnSpLocks/>
          </p:cNvCxnSpPr>
          <p:nvPr/>
        </p:nvCxnSpPr>
        <p:spPr>
          <a:xfrm>
            <a:off x="447821" y="3491217"/>
            <a:ext cx="1627163"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8" name="Rounded Rectangular Callout 7">
            <a:extLst>
              <a:ext uri="{FF2B5EF4-FFF2-40B4-BE49-F238E27FC236}">
                <a16:creationId xmlns:a16="http://schemas.microsoft.com/office/drawing/2014/main" id="{B6EC58B7-ADFE-AF1B-4D70-68A53AA33745}"/>
              </a:ext>
            </a:extLst>
          </p:cNvPr>
          <p:cNvSpPr/>
          <p:nvPr/>
        </p:nvSpPr>
        <p:spPr>
          <a:xfrm>
            <a:off x="10122620" y="2703015"/>
            <a:ext cx="1621559" cy="856960"/>
          </a:xfrm>
          <a:prstGeom prst="wedgeRoundRectCallout">
            <a:avLst>
              <a:gd name="adj1" fmla="val -99740"/>
              <a:gd name="adj2" fmla="val 3566"/>
              <a:gd name="adj3" fmla="val 16667"/>
            </a:avLst>
          </a:prstGeom>
          <a:solidFill>
            <a:schemeClr val="tx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a:ln>
                  <a:noFill/>
                </a:ln>
                <a:solidFill>
                  <a:prstClr val="black"/>
                </a:solidFill>
                <a:effectLst/>
                <a:uLnTx/>
                <a:uFillTx/>
                <a:latin typeface="Century Gothic" panose="020B0502020202020204"/>
                <a:ea typeface="+mn-ea"/>
                <a:cs typeface="+mn-cs"/>
              </a:rPr>
              <a:t>WHO</a:t>
            </a:r>
            <a:endParaRPr kumimoji="0" lang="en-US" sz="33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endParaRPr>
          </a:p>
        </p:txBody>
      </p:sp>
      <p:sp>
        <p:nvSpPr>
          <p:cNvPr id="5" name="Rounded Rectangular Callout 4">
            <a:extLst>
              <a:ext uri="{FF2B5EF4-FFF2-40B4-BE49-F238E27FC236}">
                <a16:creationId xmlns:a16="http://schemas.microsoft.com/office/drawing/2014/main" id="{92B40EFA-12A3-DD5F-49CC-EEAE39408949}"/>
              </a:ext>
            </a:extLst>
          </p:cNvPr>
          <p:cNvSpPr/>
          <p:nvPr/>
        </p:nvSpPr>
        <p:spPr>
          <a:xfrm>
            <a:off x="8876549" y="5653568"/>
            <a:ext cx="1677869" cy="856960"/>
          </a:xfrm>
          <a:prstGeom prst="wedgeRoundRectCallout">
            <a:avLst>
              <a:gd name="adj1" fmla="val -87676"/>
              <a:gd name="adj2" fmla="val -35624"/>
              <a:gd name="adj3" fmla="val 16667"/>
            </a:avLst>
          </a:prstGeom>
          <a:solidFill>
            <a:schemeClr val="tx2"/>
          </a:solidFill>
          <a:ln>
            <a:solidFill>
              <a:srgbClr val="FF93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a:ln>
                  <a:noFill/>
                </a:ln>
                <a:solidFill>
                  <a:prstClr val="black"/>
                </a:solidFill>
                <a:effectLst/>
                <a:uLnTx/>
                <a:uFillTx/>
                <a:latin typeface="Century Gothic" panose="020B0502020202020204"/>
                <a:ea typeface="+mn-ea"/>
                <a:cs typeface="+mn-cs"/>
              </a:rPr>
              <a:t>HOW</a:t>
            </a:r>
            <a:endParaRPr kumimoji="0" lang="en-US" sz="33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endParaRPr>
          </a:p>
        </p:txBody>
      </p:sp>
      <p:sp>
        <p:nvSpPr>
          <p:cNvPr id="7" name="Rounded Rectangular Callout 6">
            <a:extLst>
              <a:ext uri="{FF2B5EF4-FFF2-40B4-BE49-F238E27FC236}">
                <a16:creationId xmlns:a16="http://schemas.microsoft.com/office/drawing/2014/main" id="{43B40E75-F835-FFD1-EDF4-51564DFF6E0D}"/>
              </a:ext>
            </a:extLst>
          </p:cNvPr>
          <p:cNvSpPr/>
          <p:nvPr/>
        </p:nvSpPr>
        <p:spPr>
          <a:xfrm>
            <a:off x="8900213" y="5661153"/>
            <a:ext cx="1677869" cy="856960"/>
          </a:xfrm>
          <a:prstGeom prst="wedgeRoundRectCallout">
            <a:avLst>
              <a:gd name="adj1" fmla="val 3827"/>
              <a:gd name="adj2" fmla="val -212145"/>
              <a:gd name="adj3" fmla="val 16667"/>
            </a:avLst>
          </a:prstGeom>
          <a:solidFill>
            <a:schemeClr val="tx2"/>
          </a:solidFill>
          <a:ln>
            <a:solidFill>
              <a:srgbClr val="FF93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a:ln>
                  <a:noFill/>
                </a:ln>
                <a:solidFill>
                  <a:prstClr val="black"/>
                </a:solidFill>
                <a:effectLst/>
                <a:uLnTx/>
                <a:uFillTx/>
                <a:latin typeface="Century Gothic" panose="020B0502020202020204"/>
                <a:ea typeface="+mn-ea"/>
                <a:cs typeface="+mn-cs"/>
              </a:rPr>
              <a:t>HOW</a:t>
            </a:r>
            <a:endParaRPr kumimoji="0" lang="en-US" sz="33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endParaRPr>
          </a:p>
        </p:txBody>
      </p:sp>
    </p:spTree>
    <p:extLst>
      <p:ext uri="{BB962C8B-B14F-4D97-AF65-F5344CB8AC3E}">
        <p14:creationId xmlns:p14="http://schemas.microsoft.com/office/powerpoint/2010/main" val="373862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8"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07456" y="357182"/>
            <a:ext cx="3579014" cy="830978"/>
          </a:xfrm>
        </p:spPr>
        <p:txBody>
          <a:bodyPr/>
          <a:lstStyle/>
          <a:p>
            <a:r>
              <a:rPr lang="en-US" sz="4000" dirty="0">
                <a:solidFill>
                  <a:schemeClr val="accent3"/>
                </a:solidFill>
              </a:rPr>
              <a:t>Romans 1-4</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464023" y="1359878"/>
            <a:ext cx="11087001" cy="5323555"/>
          </a:xfrm>
        </p:spPr>
        <p:txBody>
          <a:bodyPr>
            <a:noAutofit/>
          </a:bodyPr>
          <a:lstStyle/>
          <a:p>
            <a:pPr>
              <a:buFont typeface="Arial" panose="020B0604020202020204" pitchFamily="34" charset="0"/>
              <a:buChar char="•"/>
            </a:pPr>
            <a:r>
              <a:rPr lang="en-US" sz="3300" dirty="0">
                <a:solidFill>
                  <a:schemeClr val="accent3"/>
                </a:solidFill>
              </a:rPr>
              <a:t>Ch.1</a:t>
            </a:r>
            <a:r>
              <a:rPr lang="en-US" sz="3300" dirty="0"/>
              <a:t>	 		Gentiles: General Revelation </a:t>
            </a:r>
          </a:p>
          <a:p>
            <a:pPr>
              <a:buFont typeface="Arial" panose="020B0604020202020204" pitchFamily="34" charset="0"/>
              <a:buChar char="•"/>
            </a:pPr>
            <a:r>
              <a:rPr lang="en-US" sz="3300" dirty="0">
                <a:solidFill>
                  <a:schemeClr val="accent3"/>
                </a:solidFill>
              </a:rPr>
              <a:t>Ch.2</a:t>
            </a:r>
            <a:r>
              <a:rPr lang="en-US" sz="3300" dirty="0"/>
              <a:t>	 		Jews: Specific Revelation </a:t>
            </a:r>
          </a:p>
          <a:p>
            <a:pPr marL="0" indent="0">
              <a:buNone/>
            </a:pPr>
            <a:r>
              <a:rPr lang="en-US" sz="3300" dirty="0"/>
              <a:t>	  	</a:t>
            </a:r>
            <a:r>
              <a:rPr lang="en-US" sz="3300" dirty="0">
                <a:solidFill>
                  <a:schemeClr val="accent3"/>
                </a:solidFill>
              </a:rPr>
              <a:t>2:5-16</a:t>
            </a:r>
            <a:r>
              <a:rPr lang="en-US" sz="3300" dirty="0">
                <a:solidFill>
                  <a:schemeClr val="accent3">
                    <a:lumMod val="60000"/>
                    <a:lumOff val="40000"/>
                  </a:schemeClr>
                </a:solidFill>
              </a:rPr>
              <a:t>	</a:t>
            </a:r>
            <a:r>
              <a:rPr lang="en-US" sz="3300" dirty="0"/>
              <a:t> 	God’s </a:t>
            </a:r>
            <a:r>
              <a:rPr lang="en-US" sz="3300" i="1" dirty="0"/>
              <a:t>Impartial</a:t>
            </a:r>
            <a:r>
              <a:rPr lang="en-US" sz="3300" dirty="0"/>
              <a:t> Judgement</a:t>
            </a:r>
          </a:p>
          <a:p>
            <a:pPr>
              <a:buFont typeface="Arial" panose="020B0604020202020204" pitchFamily="34" charset="0"/>
              <a:buChar char="•"/>
            </a:pPr>
            <a:r>
              <a:rPr lang="en-US" sz="3300" dirty="0">
                <a:solidFill>
                  <a:schemeClr val="accent3"/>
                </a:solidFill>
              </a:rPr>
              <a:t>Ch.3</a:t>
            </a:r>
            <a:r>
              <a:rPr lang="en-US" sz="3300" dirty="0"/>
              <a:t>	 		Jews &amp; Gentiles </a:t>
            </a:r>
            <a:r>
              <a:rPr lang="en-US" sz="3300" i="1" dirty="0"/>
              <a:t>alike</a:t>
            </a:r>
            <a:r>
              <a:rPr lang="en-US" sz="3300" dirty="0"/>
              <a:t> under sin</a:t>
            </a:r>
          </a:p>
          <a:p>
            <a:pPr marL="0" indent="0">
              <a:buNone/>
            </a:pPr>
            <a:r>
              <a:rPr lang="en-US" sz="2800" dirty="0">
                <a:solidFill>
                  <a:schemeClr val="accent3">
                    <a:lumMod val="60000"/>
                    <a:lumOff val="40000"/>
                  </a:schemeClr>
                </a:solidFill>
              </a:rPr>
              <a:t>		</a:t>
            </a:r>
            <a:r>
              <a:rPr lang="en-US" sz="3300" dirty="0">
                <a:solidFill>
                  <a:schemeClr val="accent3"/>
                </a:solidFill>
              </a:rPr>
              <a:t>3:20	 </a:t>
            </a:r>
            <a:r>
              <a:rPr lang="en-US" sz="3300" dirty="0"/>
              <a:t>		Law </a:t>
            </a:r>
            <a:r>
              <a:rPr lang="en-US" sz="3300" i="1" dirty="0"/>
              <a:t>does not </a:t>
            </a:r>
            <a:r>
              <a:rPr lang="en-US" sz="3300" dirty="0"/>
              <a:t>bring Righteousness</a:t>
            </a:r>
          </a:p>
          <a:p>
            <a:pPr marL="0" indent="0">
              <a:buNone/>
            </a:pPr>
            <a:r>
              <a:rPr lang="en-US" sz="3300" dirty="0">
                <a:solidFill>
                  <a:schemeClr val="accent3">
                    <a:lumMod val="60000"/>
                    <a:lumOff val="40000"/>
                  </a:schemeClr>
                </a:solidFill>
              </a:rPr>
              <a:t>		</a:t>
            </a:r>
            <a:r>
              <a:rPr lang="en-US" sz="3300" dirty="0">
                <a:solidFill>
                  <a:schemeClr val="accent3"/>
                </a:solidFill>
              </a:rPr>
              <a:t>3:21-22	</a:t>
            </a:r>
            <a:r>
              <a:rPr lang="en-US" sz="3300" dirty="0"/>
              <a:t>Christ brings Righteousness</a:t>
            </a:r>
          </a:p>
          <a:p>
            <a:pPr marL="0" indent="0">
              <a:buNone/>
            </a:pPr>
            <a:endParaRPr lang="en-US" sz="3300" dirty="0">
              <a:solidFill>
                <a:schemeClr val="accent3"/>
              </a:solidFill>
            </a:endParaRPr>
          </a:p>
          <a:p>
            <a:pPr marL="0" indent="0">
              <a:buNone/>
            </a:pPr>
            <a:endParaRPr lang="en-US" sz="3300" dirty="0"/>
          </a:p>
          <a:p>
            <a:pPr marL="0" indent="0">
              <a:buNone/>
            </a:pPr>
            <a:endParaRPr lang="en-US" sz="3300" dirty="0"/>
          </a:p>
        </p:txBody>
      </p:sp>
      <p:sp>
        <p:nvSpPr>
          <p:cNvPr id="4" name="Content Placeholder 2">
            <a:extLst>
              <a:ext uri="{FF2B5EF4-FFF2-40B4-BE49-F238E27FC236}">
                <a16:creationId xmlns:a16="http://schemas.microsoft.com/office/drawing/2014/main" id="{5A054117-864A-1EB2-E3AD-7C94FB86ECDB}"/>
              </a:ext>
            </a:extLst>
          </p:cNvPr>
          <p:cNvSpPr txBox="1">
            <a:spLocks/>
          </p:cNvSpPr>
          <p:nvPr/>
        </p:nvSpPr>
        <p:spPr>
          <a:xfrm>
            <a:off x="552500" y="485988"/>
            <a:ext cx="10797988" cy="1217525"/>
          </a:xfrm>
          <a:prstGeom prst="rect">
            <a:avLst/>
          </a:prstGeom>
          <a:solidFill>
            <a:schemeClr val="accent1">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ctr"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lumMod val="60000"/>
                    <a:lumOff val="40000"/>
                  </a:srgbClr>
                </a:solidFill>
                <a:effectLst/>
                <a:uLnTx/>
                <a:uFillTx/>
                <a:latin typeface="Century Gothic" panose="020B0502020202020204"/>
                <a:ea typeface="Times New Roman" panose="02020603050405020304" pitchFamily="18" charset="0"/>
                <a:cs typeface="+mj-cs"/>
              </a:rPr>
              <a:t>20  </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Therefore, </a:t>
            </a:r>
            <a:r>
              <a:rPr kumimoji="0" lang="en-US" sz="3200" b="0" i="0" u="sng" strike="noStrike" kern="1200" cap="none" spc="0" normalizeH="0" baseline="0" noProof="0" dirty="0">
                <a:ln>
                  <a:noFill/>
                </a:ln>
                <a:solidFill>
                  <a:prstClr val="white"/>
                </a:solidFill>
                <a:effectLst/>
                <a:uLnTx/>
                <a:uFillTx/>
                <a:latin typeface="Century Gothic" panose="020B0502020202020204"/>
                <a:ea typeface="+mj-ea"/>
                <a:cs typeface="+mj-cs"/>
              </a:rPr>
              <a:t>no one</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 will be declared righteous in God’s sight by the works of the law.</a:t>
            </a:r>
          </a:p>
        </p:txBody>
      </p:sp>
      <p:sp>
        <p:nvSpPr>
          <p:cNvPr id="5" name="Content Placeholder 2">
            <a:extLst>
              <a:ext uri="{FF2B5EF4-FFF2-40B4-BE49-F238E27FC236}">
                <a16:creationId xmlns:a16="http://schemas.microsoft.com/office/drawing/2014/main" id="{88A9E524-F085-274D-89C6-9EE8863577DD}"/>
              </a:ext>
            </a:extLst>
          </p:cNvPr>
          <p:cNvSpPr txBox="1">
            <a:spLocks/>
          </p:cNvSpPr>
          <p:nvPr/>
        </p:nvSpPr>
        <p:spPr>
          <a:xfrm>
            <a:off x="552500" y="1697753"/>
            <a:ext cx="10797988" cy="2165568"/>
          </a:xfrm>
          <a:prstGeom prst="rect">
            <a:avLst/>
          </a:prstGeom>
          <a:solidFill>
            <a:schemeClr val="accent3">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lumMod val="60000"/>
                    <a:lumOff val="40000"/>
                  </a:srgbClr>
                </a:solidFill>
                <a:effectLst/>
                <a:uLnTx/>
                <a:uFillTx/>
                <a:latin typeface="Century Gothic" panose="020B0502020202020204"/>
                <a:ea typeface="Times New Roman" panose="02020603050405020304" pitchFamily="18" charset="0"/>
                <a:cs typeface="+mj-cs"/>
              </a:rPr>
              <a:t>21 </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But now apart from the law the righteousness of God has been made known, to which the Law and the Prophets testify. </a:t>
            </a:r>
            <a:r>
              <a:rPr kumimoji="0" lang="en-US" sz="3200" b="1" i="0" u="none" strike="noStrike" kern="1200" cap="none" spc="0" normalizeH="0" baseline="30000" noProof="0" dirty="0">
                <a:ln>
                  <a:noFill/>
                </a:ln>
                <a:solidFill>
                  <a:srgbClr val="E6B729">
                    <a:lumMod val="60000"/>
                    <a:lumOff val="40000"/>
                  </a:srgbClr>
                </a:solidFill>
                <a:effectLst/>
                <a:uLnTx/>
                <a:uFillTx/>
                <a:latin typeface="Century Gothic" panose="020B0502020202020204"/>
                <a:ea typeface="Times New Roman" panose="02020603050405020304" pitchFamily="18" charset="0"/>
                <a:cs typeface="+mj-cs"/>
              </a:rPr>
              <a:t>22 </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This righteousness from God comes through faith in Jesus Christ to all who believe. </a:t>
            </a:r>
          </a:p>
        </p:txBody>
      </p:sp>
      <p:sp>
        <p:nvSpPr>
          <p:cNvPr id="8" name="Content Placeholder 2">
            <a:extLst>
              <a:ext uri="{FF2B5EF4-FFF2-40B4-BE49-F238E27FC236}">
                <a16:creationId xmlns:a16="http://schemas.microsoft.com/office/drawing/2014/main" id="{4C889D32-F768-5E4F-9A58-272E3CE6EFF8}"/>
              </a:ext>
            </a:extLst>
          </p:cNvPr>
          <p:cNvSpPr txBox="1">
            <a:spLocks/>
          </p:cNvSpPr>
          <p:nvPr/>
        </p:nvSpPr>
        <p:spPr>
          <a:xfrm>
            <a:off x="549424" y="5186379"/>
            <a:ext cx="11087001" cy="1217525"/>
          </a:xfrm>
          <a:prstGeom prst="rect">
            <a:avLst/>
          </a:prstGeom>
          <a:solidFill>
            <a:schemeClr val="accent1">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There is </a:t>
            </a:r>
            <a:r>
              <a:rPr kumimoji="0" lang="en-US" sz="3200" b="0" i="1" u="none" strike="noStrike" kern="1200" cap="none" spc="0" normalizeH="0" baseline="0" noProof="0" dirty="0">
                <a:ln>
                  <a:noFill/>
                </a:ln>
                <a:solidFill>
                  <a:prstClr val="white"/>
                </a:solidFill>
                <a:effectLst/>
                <a:uLnTx/>
                <a:uFillTx/>
                <a:latin typeface="Century Gothic" panose="020B0502020202020204"/>
                <a:ea typeface="+mj-ea"/>
                <a:cs typeface="+mj-cs"/>
              </a:rPr>
              <a:t>no difference</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 between Jew and Gentile, </a:t>
            </a:r>
            <a:r>
              <a:rPr kumimoji="0" lang="en-US" sz="3200" b="1" i="0" u="none" strike="noStrike" kern="1200" cap="none" spc="0" normalizeH="0" baseline="30000" noProof="0" dirty="0">
                <a:ln>
                  <a:noFill/>
                </a:ln>
                <a:solidFill>
                  <a:srgbClr val="E6B729"/>
                </a:solidFill>
                <a:effectLst/>
                <a:uLnTx/>
                <a:uFillTx/>
                <a:latin typeface="Century Gothic" panose="020B0502020202020204"/>
                <a:ea typeface="+mj-ea"/>
                <a:cs typeface="+mj-cs"/>
              </a:rPr>
              <a:t>23</a:t>
            </a:r>
            <a:r>
              <a:rPr kumimoji="0" lang="en-US" sz="3200" b="1" i="0" u="none" strike="noStrike" kern="1200" cap="none" spc="0" normalizeH="0" baseline="30000" noProof="0" dirty="0">
                <a:ln>
                  <a:noFill/>
                </a:ln>
                <a:solidFill>
                  <a:prstClr val="white"/>
                </a:solidFill>
                <a:effectLst/>
                <a:uLnTx/>
                <a:uFillTx/>
                <a:latin typeface="Century Gothic" panose="020B0502020202020204"/>
                <a:ea typeface="+mj-ea"/>
                <a:cs typeface="+mj-cs"/>
              </a:rPr>
              <a:t> </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for </a:t>
            </a:r>
            <a:r>
              <a:rPr kumimoji="0" lang="en-US" sz="3200" b="0" i="1" u="sng" strike="noStrike" kern="1200" cap="none" spc="0" normalizeH="0" baseline="0" noProof="0" dirty="0">
                <a:ln>
                  <a:noFill/>
                </a:ln>
                <a:solidFill>
                  <a:prstClr val="white"/>
                </a:solidFill>
                <a:effectLst/>
                <a:uLnTx/>
                <a:uFillTx/>
                <a:latin typeface="Century Gothic" panose="020B0502020202020204"/>
                <a:ea typeface="+mj-ea"/>
                <a:cs typeface="+mj-cs"/>
              </a:rPr>
              <a:t>all</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 have sinned and fall short of the glory of God.</a:t>
            </a:r>
          </a:p>
        </p:txBody>
      </p:sp>
    </p:spTree>
    <p:extLst>
      <p:ext uri="{BB962C8B-B14F-4D97-AF65-F5344CB8AC3E}">
        <p14:creationId xmlns:p14="http://schemas.microsoft.com/office/powerpoint/2010/main" val="378145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4"/>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5"/>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8" grpId="0" animBg="1"/>
      <p:bldP spid="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07456" y="357182"/>
            <a:ext cx="3579014" cy="830978"/>
          </a:xfrm>
        </p:spPr>
        <p:txBody>
          <a:bodyPr/>
          <a:lstStyle/>
          <a:p>
            <a:r>
              <a:rPr lang="en-US" sz="4000" dirty="0">
                <a:solidFill>
                  <a:schemeClr val="accent3"/>
                </a:solidFill>
              </a:rPr>
              <a:t>Romans 1-4</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464023" y="1359878"/>
            <a:ext cx="11087001" cy="5323555"/>
          </a:xfrm>
        </p:spPr>
        <p:txBody>
          <a:bodyPr>
            <a:noAutofit/>
          </a:bodyPr>
          <a:lstStyle/>
          <a:p>
            <a:pPr>
              <a:buFont typeface="Arial" panose="020B0604020202020204" pitchFamily="34" charset="0"/>
              <a:buChar char="•"/>
            </a:pPr>
            <a:r>
              <a:rPr lang="en-US" sz="3300" dirty="0">
                <a:solidFill>
                  <a:schemeClr val="accent3"/>
                </a:solidFill>
              </a:rPr>
              <a:t>Ch.1</a:t>
            </a:r>
            <a:r>
              <a:rPr lang="en-US" sz="3300" dirty="0"/>
              <a:t>	 		Gentiles: General Revelation </a:t>
            </a:r>
          </a:p>
          <a:p>
            <a:pPr>
              <a:buFont typeface="Arial" panose="020B0604020202020204" pitchFamily="34" charset="0"/>
              <a:buChar char="•"/>
            </a:pPr>
            <a:r>
              <a:rPr lang="en-US" sz="3300" dirty="0">
                <a:solidFill>
                  <a:schemeClr val="accent3"/>
                </a:solidFill>
              </a:rPr>
              <a:t>Ch.2</a:t>
            </a:r>
            <a:r>
              <a:rPr lang="en-US" sz="3300" dirty="0"/>
              <a:t>	 		Jews: Specific Revelation </a:t>
            </a:r>
          </a:p>
          <a:p>
            <a:pPr marL="0" indent="0">
              <a:buNone/>
            </a:pPr>
            <a:r>
              <a:rPr lang="en-US" sz="3300" dirty="0"/>
              <a:t>	  	</a:t>
            </a:r>
            <a:r>
              <a:rPr lang="en-US" sz="3300" dirty="0">
                <a:solidFill>
                  <a:schemeClr val="accent3"/>
                </a:solidFill>
              </a:rPr>
              <a:t>2:5-16</a:t>
            </a:r>
            <a:r>
              <a:rPr lang="en-US" sz="3300" dirty="0">
                <a:solidFill>
                  <a:schemeClr val="accent3">
                    <a:lumMod val="60000"/>
                    <a:lumOff val="40000"/>
                  </a:schemeClr>
                </a:solidFill>
              </a:rPr>
              <a:t>	</a:t>
            </a:r>
            <a:r>
              <a:rPr lang="en-US" sz="3300" dirty="0"/>
              <a:t> 	God’s </a:t>
            </a:r>
            <a:r>
              <a:rPr lang="en-US" sz="3300" i="1" dirty="0"/>
              <a:t>Impartial</a:t>
            </a:r>
            <a:r>
              <a:rPr lang="en-US" sz="3300" dirty="0"/>
              <a:t> Judgement</a:t>
            </a:r>
          </a:p>
          <a:p>
            <a:pPr>
              <a:buFont typeface="Arial" panose="020B0604020202020204" pitchFamily="34" charset="0"/>
              <a:buChar char="•"/>
            </a:pPr>
            <a:r>
              <a:rPr lang="en-US" sz="3300" dirty="0">
                <a:solidFill>
                  <a:schemeClr val="accent3"/>
                </a:solidFill>
              </a:rPr>
              <a:t>Ch.3</a:t>
            </a:r>
            <a:r>
              <a:rPr lang="en-US" sz="3300" dirty="0"/>
              <a:t>	 		Jews &amp; Gentiles </a:t>
            </a:r>
            <a:r>
              <a:rPr lang="en-US" sz="3300" i="1" dirty="0"/>
              <a:t>alike</a:t>
            </a:r>
            <a:r>
              <a:rPr lang="en-US" sz="3300" dirty="0"/>
              <a:t> under sin</a:t>
            </a:r>
          </a:p>
          <a:p>
            <a:pPr marL="0" indent="0">
              <a:buNone/>
            </a:pPr>
            <a:r>
              <a:rPr lang="en-US" sz="2800" dirty="0">
                <a:solidFill>
                  <a:schemeClr val="accent3">
                    <a:lumMod val="60000"/>
                    <a:lumOff val="40000"/>
                  </a:schemeClr>
                </a:solidFill>
              </a:rPr>
              <a:t>		</a:t>
            </a:r>
            <a:r>
              <a:rPr lang="en-US" sz="3300" dirty="0">
                <a:solidFill>
                  <a:schemeClr val="accent3"/>
                </a:solidFill>
              </a:rPr>
              <a:t>3:20	 </a:t>
            </a:r>
            <a:r>
              <a:rPr lang="en-US" sz="3300" dirty="0"/>
              <a:t>		Law </a:t>
            </a:r>
            <a:r>
              <a:rPr lang="en-US" sz="3300" i="1" dirty="0"/>
              <a:t>does not </a:t>
            </a:r>
            <a:r>
              <a:rPr lang="en-US" sz="3300" dirty="0"/>
              <a:t>bring Righteousness</a:t>
            </a:r>
          </a:p>
          <a:p>
            <a:pPr marL="0" indent="0">
              <a:buNone/>
            </a:pPr>
            <a:r>
              <a:rPr lang="en-US" sz="3300" dirty="0">
                <a:solidFill>
                  <a:schemeClr val="accent3">
                    <a:lumMod val="60000"/>
                    <a:lumOff val="40000"/>
                  </a:schemeClr>
                </a:solidFill>
              </a:rPr>
              <a:t>		</a:t>
            </a:r>
            <a:r>
              <a:rPr lang="en-US" sz="3300" dirty="0">
                <a:solidFill>
                  <a:schemeClr val="accent3"/>
                </a:solidFill>
              </a:rPr>
              <a:t>3:21-22	</a:t>
            </a:r>
            <a:r>
              <a:rPr lang="en-US" sz="3300" dirty="0"/>
              <a:t>Christ brings Righteousness</a:t>
            </a:r>
          </a:p>
          <a:p>
            <a:pPr marL="0" indent="0">
              <a:buNone/>
            </a:pPr>
            <a:endParaRPr lang="en-US" sz="3300" dirty="0">
              <a:solidFill>
                <a:schemeClr val="accent3"/>
              </a:solidFill>
            </a:endParaRPr>
          </a:p>
          <a:p>
            <a:pPr marL="0" indent="0">
              <a:buNone/>
            </a:pPr>
            <a:endParaRPr lang="en-US" sz="3300" dirty="0"/>
          </a:p>
          <a:p>
            <a:pPr marL="0" indent="0">
              <a:buNone/>
            </a:pPr>
            <a:endParaRPr lang="en-US" sz="3300" dirty="0"/>
          </a:p>
        </p:txBody>
      </p:sp>
      <p:sp>
        <p:nvSpPr>
          <p:cNvPr id="7" name="Content Placeholder 2">
            <a:extLst>
              <a:ext uri="{FF2B5EF4-FFF2-40B4-BE49-F238E27FC236}">
                <a16:creationId xmlns:a16="http://schemas.microsoft.com/office/drawing/2014/main" id="{E103FC6D-1F1C-9743-E71B-1847FD62637F}"/>
              </a:ext>
            </a:extLst>
          </p:cNvPr>
          <p:cNvSpPr txBox="1">
            <a:spLocks/>
          </p:cNvSpPr>
          <p:nvPr/>
        </p:nvSpPr>
        <p:spPr>
          <a:xfrm>
            <a:off x="1275919" y="5126201"/>
            <a:ext cx="9201448" cy="1217525"/>
          </a:xfrm>
          <a:prstGeom prst="rect">
            <a:avLst/>
          </a:prstGeom>
          <a:solidFill>
            <a:schemeClr val="accent6">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ctr"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lumMod val="60000"/>
                    <a:lumOff val="40000"/>
                  </a:srgbClr>
                </a:solidFill>
                <a:effectLst/>
                <a:uLnTx/>
                <a:uFillTx/>
                <a:latin typeface="Century Gothic" panose="020B0502020202020204"/>
                <a:ea typeface="Times New Roman" panose="02020603050405020304" pitchFamily="18" charset="0"/>
                <a:cs typeface="+mj-cs"/>
              </a:rPr>
              <a:t>31  </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Do we, then, </a:t>
            </a:r>
            <a:r>
              <a:rPr kumimoji="0" lang="en-US" sz="3200" b="0" i="0" u="sng" strike="noStrike" kern="1200" cap="none" spc="0" normalizeH="0" baseline="0" noProof="0" dirty="0">
                <a:ln>
                  <a:noFill/>
                </a:ln>
                <a:solidFill>
                  <a:prstClr val="white"/>
                </a:solidFill>
                <a:effectLst/>
                <a:uLnTx/>
                <a:uFillTx/>
                <a:latin typeface="Century Gothic" panose="020B0502020202020204"/>
                <a:ea typeface="+mj-ea"/>
                <a:cs typeface="+mj-cs"/>
              </a:rPr>
              <a:t>nullify the law by this faith</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 Not at all! Rather, </a:t>
            </a:r>
            <a:r>
              <a:rPr kumimoji="0" lang="en-US" sz="3200" b="0" i="0" u="sng" strike="noStrike" kern="1200" cap="none" spc="0" normalizeH="0" baseline="0" noProof="0" dirty="0">
                <a:ln>
                  <a:noFill/>
                </a:ln>
                <a:solidFill>
                  <a:prstClr val="white"/>
                </a:solidFill>
                <a:effectLst/>
                <a:uLnTx/>
                <a:uFillTx/>
                <a:latin typeface="Century Gothic" panose="020B0502020202020204"/>
                <a:ea typeface="+mj-ea"/>
                <a:cs typeface="+mj-cs"/>
              </a:rPr>
              <a:t>we uphold the law</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 </a:t>
            </a:r>
            <a:endParaRPr kumimoji="0" lang="en-US" sz="3200" b="1" i="0" u="none" strike="noStrike" kern="1200" cap="none" spc="0" normalizeH="0" baseline="0" noProof="0" dirty="0">
              <a:ln>
                <a:noFill/>
              </a:ln>
              <a:solidFill>
                <a:prstClr val="white"/>
              </a:solidFill>
              <a:effectLst/>
              <a:uLnTx/>
              <a:uFillTx/>
              <a:latin typeface="Century Gothic" panose="020B0502020202020204"/>
              <a:ea typeface="+mj-ea"/>
              <a:cs typeface="+mj-cs"/>
            </a:endParaRPr>
          </a:p>
          <a:p>
            <a:pPr marL="0" marR="0" lvl="0" indent="0" algn="ctr"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276622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0701-BE23-4F3F-D24B-8610CD9131E6}"/>
              </a:ext>
            </a:extLst>
          </p:cNvPr>
          <p:cNvSpPr>
            <a:spLocks noGrp="1"/>
          </p:cNvSpPr>
          <p:nvPr>
            <p:ph type="title"/>
          </p:nvPr>
        </p:nvSpPr>
        <p:spPr/>
        <p:txBody>
          <a:bodyPr/>
          <a:lstStyle/>
          <a:p>
            <a:r>
              <a:rPr lang="en-US" dirty="0">
                <a:solidFill>
                  <a:schemeClr val="accent3"/>
                </a:solidFill>
              </a:rPr>
              <a:t>Claims</a:t>
            </a:r>
            <a:r>
              <a:rPr lang="en-US" dirty="0"/>
              <a:t> that need addressed:</a:t>
            </a:r>
          </a:p>
        </p:txBody>
      </p:sp>
      <p:sp>
        <p:nvSpPr>
          <p:cNvPr id="5" name="Content Placeholder 2">
            <a:extLst>
              <a:ext uri="{FF2B5EF4-FFF2-40B4-BE49-F238E27FC236}">
                <a16:creationId xmlns:a16="http://schemas.microsoft.com/office/drawing/2014/main" id="{42FFB22E-C4EF-AB9B-3867-05D263CCF416}"/>
              </a:ext>
            </a:extLst>
          </p:cNvPr>
          <p:cNvSpPr txBox="1">
            <a:spLocks/>
          </p:cNvSpPr>
          <p:nvPr/>
        </p:nvSpPr>
        <p:spPr>
          <a:xfrm>
            <a:off x="646111" y="1853249"/>
            <a:ext cx="10787073" cy="1575752"/>
          </a:xfrm>
          <a:prstGeom prst="rect">
            <a:avLst/>
          </a:prstGeom>
          <a:solidFill>
            <a:schemeClr val="accent6">
              <a:lumMod val="75000"/>
            </a:schemeClr>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100" b="0" i="0" u="none" strike="noStrike" kern="1200" cap="none" spc="0" normalizeH="0" baseline="0" noProof="0" dirty="0">
              <a:ln>
                <a:noFill/>
              </a:ln>
              <a:solidFill>
                <a:srgbClr val="E6B729"/>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srgbClr val="E6B729"/>
                </a:solidFill>
                <a:effectLst/>
                <a:uLnTx/>
                <a:uFillTx/>
                <a:latin typeface="Century Gothic" panose="020B0502020202020204"/>
                <a:ea typeface="+mj-ea"/>
                <a:cs typeface="+mj-cs"/>
              </a:rPr>
              <a:t>#1</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We do not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j-ea"/>
                <a:cs typeface="+mj-cs"/>
              </a:rPr>
              <a:t>undermine the law </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by faith,</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this is how we keep it!</a:t>
            </a:r>
          </a:p>
        </p:txBody>
      </p:sp>
    </p:spTree>
    <p:extLst>
      <p:ext uri="{BB962C8B-B14F-4D97-AF65-F5344CB8AC3E}">
        <p14:creationId xmlns:p14="http://schemas.microsoft.com/office/powerpoint/2010/main" val="228376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07456" y="357182"/>
            <a:ext cx="3579014" cy="830978"/>
          </a:xfrm>
        </p:spPr>
        <p:txBody>
          <a:bodyPr/>
          <a:lstStyle/>
          <a:p>
            <a:r>
              <a:rPr lang="en-US" sz="4000" dirty="0">
                <a:solidFill>
                  <a:schemeClr val="accent3"/>
                </a:solidFill>
              </a:rPr>
              <a:t>Romans 1-4</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464023" y="1359878"/>
            <a:ext cx="11087001" cy="5323555"/>
          </a:xfrm>
        </p:spPr>
        <p:txBody>
          <a:bodyPr>
            <a:noAutofit/>
          </a:bodyPr>
          <a:lstStyle/>
          <a:p>
            <a:pPr>
              <a:buFont typeface="Arial" panose="020B0604020202020204" pitchFamily="34" charset="0"/>
              <a:buChar char="•"/>
            </a:pPr>
            <a:r>
              <a:rPr lang="en-US" sz="3300" dirty="0">
                <a:solidFill>
                  <a:schemeClr val="accent3"/>
                </a:solidFill>
              </a:rPr>
              <a:t>Ch.1</a:t>
            </a:r>
            <a:r>
              <a:rPr lang="en-US" sz="3300" dirty="0"/>
              <a:t>	 		Gentiles: General Revelation </a:t>
            </a:r>
          </a:p>
          <a:p>
            <a:pPr>
              <a:buFont typeface="Arial" panose="020B0604020202020204" pitchFamily="34" charset="0"/>
              <a:buChar char="•"/>
            </a:pPr>
            <a:r>
              <a:rPr lang="en-US" sz="3300" dirty="0">
                <a:solidFill>
                  <a:schemeClr val="accent3"/>
                </a:solidFill>
              </a:rPr>
              <a:t>Ch.2</a:t>
            </a:r>
            <a:r>
              <a:rPr lang="en-US" sz="3300" dirty="0"/>
              <a:t>	 		Jews: Specific Revelation </a:t>
            </a:r>
          </a:p>
          <a:p>
            <a:pPr marL="0" indent="0">
              <a:buNone/>
            </a:pPr>
            <a:r>
              <a:rPr lang="en-US" sz="3300" dirty="0"/>
              <a:t>	  	</a:t>
            </a:r>
            <a:r>
              <a:rPr lang="en-US" sz="3300" dirty="0">
                <a:solidFill>
                  <a:schemeClr val="accent3"/>
                </a:solidFill>
              </a:rPr>
              <a:t>2:5-16</a:t>
            </a:r>
            <a:r>
              <a:rPr lang="en-US" sz="3300" dirty="0">
                <a:solidFill>
                  <a:schemeClr val="accent3">
                    <a:lumMod val="60000"/>
                    <a:lumOff val="40000"/>
                  </a:schemeClr>
                </a:solidFill>
              </a:rPr>
              <a:t>	</a:t>
            </a:r>
            <a:r>
              <a:rPr lang="en-US" sz="3300" dirty="0"/>
              <a:t> 	God’s </a:t>
            </a:r>
            <a:r>
              <a:rPr lang="en-US" sz="3300" i="1" dirty="0"/>
              <a:t>Impartial</a:t>
            </a:r>
            <a:r>
              <a:rPr lang="en-US" sz="3300" dirty="0"/>
              <a:t> Judgement</a:t>
            </a:r>
          </a:p>
          <a:p>
            <a:pPr>
              <a:buFont typeface="Arial" panose="020B0604020202020204" pitchFamily="34" charset="0"/>
              <a:buChar char="•"/>
            </a:pPr>
            <a:r>
              <a:rPr lang="en-US" sz="3300" dirty="0">
                <a:solidFill>
                  <a:schemeClr val="accent3"/>
                </a:solidFill>
              </a:rPr>
              <a:t>Ch.3</a:t>
            </a:r>
            <a:r>
              <a:rPr lang="en-US" sz="3300" dirty="0"/>
              <a:t>	 		Jews &amp; Gentiles </a:t>
            </a:r>
            <a:r>
              <a:rPr lang="en-US" sz="3300" i="1" dirty="0"/>
              <a:t>alike</a:t>
            </a:r>
            <a:r>
              <a:rPr lang="en-US" sz="3300" dirty="0"/>
              <a:t> under sin</a:t>
            </a:r>
          </a:p>
          <a:p>
            <a:pPr marL="0" indent="0">
              <a:buNone/>
            </a:pPr>
            <a:r>
              <a:rPr lang="en-US" sz="2800" dirty="0">
                <a:solidFill>
                  <a:schemeClr val="accent3">
                    <a:lumMod val="60000"/>
                    <a:lumOff val="40000"/>
                  </a:schemeClr>
                </a:solidFill>
              </a:rPr>
              <a:t>		</a:t>
            </a:r>
            <a:r>
              <a:rPr lang="en-US" sz="3300" dirty="0">
                <a:solidFill>
                  <a:schemeClr val="accent3"/>
                </a:solidFill>
              </a:rPr>
              <a:t>3:20	 </a:t>
            </a:r>
            <a:r>
              <a:rPr lang="en-US" sz="3300" dirty="0"/>
              <a:t>		Law </a:t>
            </a:r>
            <a:r>
              <a:rPr lang="en-US" sz="3300" i="1" dirty="0"/>
              <a:t>does not </a:t>
            </a:r>
            <a:r>
              <a:rPr lang="en-US" sz="3300" dirty="0"/>
              <a:t>bring Righteousness</a:t>
            </a:r>
          </a:p>
          <a:p>
            <a:pPr marL="0" indent="0">
              <a:buNone/>
            </a:pPr>
            <a:r>
              <a:rPr lang="en-US" sz="3300" dirty="0">
                <a:solidFill>
                  <a:schemeClr val="accent3">
                    <a:lumMod val="60000"/>
                    <a:lumOff val="40000"/>
                  </a:schemeClr>
                </a:solidFill>
              </a:rPr>
              <a:t>		</a:t>
            </a:r>
            <a:r>
              <a:rPr lang="en-US" sz="3300" dirty="0">
                <a:solidFill>
                  <a:schemeClr val="accent3"/>
                </a:solidFill>
              </a:rPr>
              <a:t>3:21-22	</a:t>
            </a:r>
            <a:r>
              <a:rPr lang="en-US" sz="3300" dirty="0"/>
              <a:t>Christ brings Righteousness</a:t>
            </a:r>
          </a:p>
          <a:p>
            <a:pPr>
              <a:buFont typeface="Arial" panose="020B0604020202020204" pitchFamily="34" charset="0"/>
              <a:buChar char="•"/>
            </a:pPr>
            <a:r>
              <a:rPr lang="en-US" sz="3300" dirty="0">
                <a:solidFill>
                  <a:schemeClr val="accent3"/>
                </a:solidFill>
              </a:rPr>
              <a:t>Ch.4	 </a:t>
            </a:r>
            <a:r>
              <a:rPr lang="en-US" sz="3300" dirty="0">
                <a:solidFill>
                  <a:schemeClr val="accent3">
                    <a:lumMod val="60000"/>
                    <a:lumOff val="40000"/>
                  </a:schemeClr>
                </a:solidFill>
              </a:rPr>
              <a:t> 	  	</a:t>
            </a:r>
            <a:r>
              <a:rPr lang="en-US" sz="3300" dirty="0"/>
              <a:t>Abraham: Faith in Action</a:t>
            </a:r>
          </a:p>
          <a:p>
            <a:pPr marL="0" indent="0">
              <a:buNone/>
            </a:pPr>
            <a:endParaRPr lang="en-US" sz="3300" dirty="0">
              <a:solidFill>
                <a:schemeClr val="accent3"/>
              </a:solidFill>
            </a:endParaRPr>
          </a:p>
          <a:p>
            <a:pPr marL="0" indent="0">
              <a:buNone/>
            </a:pPr>
            <a:endParaRPr lang="en-US" sz="3300" dirty="0"/>
          </a:p>
          <a:p>
            <a:pPr marL="0" indent="0">
              <a:buNone/>
            </a:pPr>
            <a:endParaRPr lang="en-US" sz="3300" dirty="0"/>
          </a:p>
        </p:txBody>
      </p:sp>
      <p:sp>
        <p:nvSpPr>
          <p:cNvPr id="6" name="Content Placeholder 2">
            <a:extLst>
              <a:ext uri="{FF2B5EF4-FFF2-40B4-BE49-F238E27FC236}">
                <a16:creationId xmlns:a16="http://schemas.microsoft.com/office/drawing/2014/main" id="{C5944330-E424-6921-5314-A9D001A6184C}"/>
              </a:ext>
            </a:extLst>
          </p:cNvPr>
          <p:cNvSpPr txBox="1">
            <a:spLocks/>
          </p:cNvSpPr>
          <p:nvPr/>
        </p:nvSpPr>
        <p:spPr>
          <a:xfrm>
            <a:off x="549424" y="2339873"/>
            <a:ext cx="10787073" cy="2165569"/>
          </a:xfrm>
          <a:prstGeom prst="rect">
            <a:avLst/>
          </a:prstGeom>
          <a:solidFill>
            <a:schemeClr val="accent2">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lumMod val="60000"/>
                    <a:lumOff val="40000"/>
                  </a:srgbClr>
                </a:solidFill>
                <a:effectLst/>
                <a:uLnTx/>
                <a:uFillTx/>
                <a:latin typeface="Century Gothic" panose="020B0502020202020204"/>
                <a:ea typeface="Times New Roman" panose="02020603050405020304" pitchFamily="18" charset="0"/>
                <a:cs typeface="+mj-cs"/>
              </a:rPr>
              <a:t>23  </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The words “it was credited to him” were written not for him alone, </a:t>
            </a:r>
            <a:r>
              <a:rPr kumimoji="0" lang="en-US" sz="3200" b="1" i="0" u="none" strike="noStrike" kern="1200" cap="none" spc="0" normalizeH="0" baseline="30000" noProof="0" dirty="0">
                <a:ln>
                  <a:noFill/>
                </a:ln>
                <a:solidFill>
                  <a:srgbClr val="E6B729"/>
                </a:solidFill>
                <a:effectLst/>
                <a:uLnTx/>
                <a:uFillTx/>
                <a:latin typeface="Century Gothic" panose="020B0502020202020204"/>
                <a:ea typeface="+mj-ea"/>
                <a:cs typeface="+mj-cs"/>
              </a:rPr>
              <a:t>24</a:t>
            </a:r>
            <a:r>
              <a:rPr kumimoji="0" lang="en-US" sz="3200" b="1" i="0" u="none" strike="noStrike" kern="1200" cap="none" spc="0" normalizeH="0" baseline="30000" noProof="0" dirty="0">
                <a:ln>
                  <a:noFill/>
                </a:ln>
                <a:solidFill>
                  <a:prstClr val="white"/>
                </a:solidFill>
                <a:effectLst/>
                <a:uLnTx/>
                <a:uFillTx/>
                <a:latin typeface="Century Gothic" panose="020B0502020202020204"/>
                <a:ea typeface="+mj-ea"/>
                <a:cs typeface="+mj-cs"/>
              </a:rPr>
              <a:t> </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but also for us, to whom God will credit righteousness—for us who believe in him who raised Jesus our Lord from the dead. </a:t>
            </a:r>
          </a:p>
        </p:txBody>
      </p:sp>
    </p:spTree>
    <p:extLst>
      <p:ext uri="{BB962C8B-B14F-4D97-AF65-F5344CB8AC3E}">
        <p14:creationId xmlns:p14="http://schemas.microsoft.com/office/powerpoint/2010/main" val="320225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07456" y="357182"/>
            <a:ext cx="3472996" cy="830978"/>
          </a:xfrm>
        </p:spPr>
        <p:txBody>
          <a:bodyPr/>
          <a:lstStyle/>
          <a:p>
            <a:r>
              <a:rPr lang="en-US" sz="4000" dirty="0">
                <a:solidFill>
                  <a:schemeClr val="accent3"/>
                </a:solidFill>
              </a:rPr>
              <a:t>Romans 5-7</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464023" y="1359879"/>
            <a:ext cx="11087001" cy="4362458"/>
          </a:xfrm>
        </p:spPr>
        <p:txBody>
          <a:bodyPr>
            <a:noAutofit/>
          </a:bodyPr>
          <a:lstStyle/>
          <a:p>
            <a:pPr>
              <a:buFont typeface="Arial" panose="020B0604020202020204" pitchFamily="34" charset="0"/>
              <a:buChar char="•"/>
            </a:pPr>
            <a:r>
              <a:rPr lang="en-US" sz="3300" dirty="0">
                <a:solidFill>
                  <a:schemeClr val="accent3"/>
                </a:solidFill>
              </a:rPr>
              <a:t>5:1-11</a:t>
            </a:r>
            <a:r>
              <a:rPr lang="en-US" sz="3300" dirty="0">
                <a:solidFill>
                  <a:schemeClr val="accent3">
                    <a:lumMod val="60000"/>
                    <a:lumOff val="40000"/>
                  </a:schemeClr>
                </a:solidFill>
              </a:rPr>
              <a:t>	  	</a:t>
            </a:r>
            <a:r>
              <a:rPr lang="en-US" sz="3300" dirty="0"/>
              <a:t>Hope in Reconciliation</a:t>
            </a:r>
          </a:p>
          <a:p>
            <a:pPr>
              <a:buFont typeface="Arial" panose="020B0604020202020204" pitchFamily="34" charset="0"/>
              <a:buChar char="•"/>
            </a:pPr>
            <a:r>
              <a:rPr lang="en-US" sz="3300" dirty="0">
                <a:solidFill>
                  <a:schemeClr val="accent3"/>
                </a:solidFill>
              </a:rPr>
              <a:t>5:12-21</a:t>
            </a:r>
            <a:r>
              <a:rPr lang="en-US" sz="3300" dirty="0">
                <a:solidFill>
                  <a:schemeClr val="accent3">
                    <a:lumMod val="60000"/>
                    <a:lumOff val="40000"/>
                  </a:schemeClr>
                </a:solidFill>
              </a:rPr>
              <a:t>	  	</a:t>
            </a:r>
            <a:r>
              <a:rPr lang="en-US" sz="3300" dirty="0"/>
              <a:t>Death through Adam, Life though Christ</a:t>
            </a:r>
          </a:p>
          <a:p>
            <a:pPr>
              <a:buFont typeface="Arial" panose="020B0604020202020204" pitchFamily="34" charset="0"/>
              <a:buChar char="•"/>
            </a:pPr>
            <a:r>
              <a:rPr lang="en-US" sz="3300" dirty="0">
                <a:solidFill>
                  <a:schemeClr val="accent3"/>
                </a:solidFill>
              </a:rPr>
              <a:t>6:1-14</a:t>
            </a:r>
            <a:r>
              <a:rPr lang="en-US" sz="3300" dirty="0">
                <a:solidFill>
                  <a:schemeClr val="accent3">
                    <a:lumMod val="60000"/>
                    <a:lumOff val="40000"/>
                  </a:schemeClr>
                </a:solidFill>
              </a:rPr>
              <a:t>	  	</a:t>
            </a:r>
            <a:r>
              <a:rPr lang="en-US" sz="3300" dirty="0"/>
              <a:t>Dead to Sin, Alive in Christ</a:t>
            </a:r>
          </a:p>
          <a:p>
            <a:pPr marL="0" indent="0">
              <a:buNone/>
            </a:pPr>
            <a:endParaRPr lang="en-US" sz="3300" dirty="0">
              <a:solidFill>
                <a:schemeClr val="accent3"/>
              </a:solidFill>
            </a:endParaRPr>
          </a:p>
          <a:p>
            <a:pPr marL="0" indent="0">
              <a:buNone/>
            </a:pPr>
            <a:endParaRPr lang="en-US" sz="3300" dirty="0"/>
          </a:p>
          <a:p>
            <a:pPr marL="0" indent="0">
              <a:buNone/>
            </a:pPr>
            <a:endParaRPr lang="en-US" sz="3300" dirty="0"/>
          </a:p>
        </p:txBody>
      </p:sp>
      <p:sp>
        <p:nvSpPr>
          <p:cNvPr id="6" name="Content Placeholder 2">
            <a:extLst>
              <a:ext uri="{FF2B5EF4-FFF2-40B4-BE49-F238E27FC236}">
                <a16:creationId xmlns:a16="http://schemas.microsoft.com/office/drawing/2014/main" id="{48E398C8-F7F4-732F-B5B3-5CB33A34CBC6}"/>
              </a:ext>
            </a:extLst>
          </p:cNvPr>
          <p:cNvSpPr txBox="1">
            <a:spLocks/>
          </p:cNvSpPr>
          <p:nvPr/>
        </p:nvSpPr>
        <p:spPr>
          <a:xfrm>
            <a:off x="846149" y="1390570"/>
            <a:ext cx="10225505" cy="1217525"/>
          </a:xfrm>
          <a:prstGeom prst="rect">
            <a:avLst/>
          </a:prstGeom>
          <a:solidFill>
            <a:schemeClr val="accent6">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200" b="1" i="0" u="none" strike="noStrike" kern="1200" cap="none" spc="0" normalizeH="0" baseline="30000" noProof="0" dirty="0">
                <a:ln>
                  <a:noFill/>
                </a:ln>
                <a:solidFill>
                  <a:srgbClr val="E6B729">
                    <a:lumMod val="60000"/>
                    <a:lumOff val="40000"/>
                  </a:srgbClr>
                </a:solidFill>
                <a:effectLst/>
                <a:uLnTx/>
                <a:uFillTx/>
                <a:latin typeface="Century Gothic" panose="020B0502020202020204"/>
                <a:ea typeface="Times New Roman" panose="02020603050405020304" pitchFamily="18" charset="0"/>
                <a:cs typeface="+mj-cs"/>
              </a:rPr>
              <a:t>14  </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For sin shall not be your master, because </a:t>
            </a:r>
            <a:r>
              <a:rPr kumimoji="0" lang="en-US" sz="3200" b="0" i="0" u="sng" strike="noStrike" kern="1200" cap="none" spc="0" normalizeH="0" baseline="0" noProof="0" dirty="0">
                <a:ln>
                  <a:noFill/>
                </a:ln>
                <a:solidFill>
                  <a:prstClr val="white"/>
                </a:solidFill>
                <a:effectLst/>
                <a:uLnTx/>
                <a:uFillTx/>
                <a:latin typeface="Century Gothic" panose="020B0502020202020204"/>
                <a:ea typeface="+mj-ea"/>
                <a:cs typeface="+mj-cs"/>
              </a:rPr>
              <a:t>you are not under the law</a:t>
            </a:r>
            <a:r>
              <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rPr>
              <a:t> but grace.</a:t>
            </a:r>
            <a:endParaRPr kumimoji="0" lang="en-US" sz="3200" b="1" i="0" u="none" strike="noStrike" kern="1200" cap="none" spc="0" normalizeH="0" baseline="0" noProof="0" dirty="0">
              <a:ln>
                <a:noFill/>
              </a:ln>
              <a:solidFill>
                <a:prstClr val="white"/>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3200" b="0"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407604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0701-BE23-4F3F-D24B-8610CD9131E6}"/>
              </a:ext>
            </a:extLst>
          </p:cNvPr>
          <p:cNvSpPr>
            <a:spLocks noGrp="1"/>
          </p:cNvSpPr>
          <p:nvPr>
            <p:ph type="title"/>
          </p:nvPr>
        </p:nvSpPr>
        <p:spPr/>
        <p:txBody>
          <a:bodyPr/>
          <a:lstStyle/>
          <a:p>
            <a:r>
              <a:rPr lang="en-US" dirty="0">
                <a:solidFill>
                  <a:schemeClr val="accent3"/>
                </a:solidFill>
              </a:rPr>
              <a:t>Claims</a:t>
            </a:r>
            <a:r>
              <a:rPr lang="en-US" dirty="0"/>
              <a:t> that need answered:</a:t>
            </a:r>
          </a:p>
        </p:txBody>
      </p:sp>
      <p:sp>
        <p:nvSpPr>
          <p:cNvPr id="5" name="Content Placeholder 2">
            <a:extLst>
              <a:ext uri="{FF2B5EF4-FFF2-40B4-BE49-F238E27FC236}">
                <a16:creationId xmlns:a16="http://schemas.microsoft.com/office/drawing/2014/main" id="{42FFB22E-C4EF-AB9B-3867-05D263CCF416}"/>
              </a:ext>
            </a:extLst>
          </p:cNvPr>
          <p:cNvSpPr txBox="1">
            <a:spLocks/>
          </p:cNvSpPr>
          <p:nvPr/>
        </p:nvSpPr>
        <p:spPr>
          <a:xfrm>
            <a:off x="646111" y="1853249"/>
            <a:ext cx="10453689" cy="1575752"/>
          </a:xfrm>
          <a:prstGeom prst="rect">
            <a:avLst/>
          </a:prstGeom>
          <a:solidFill>
            <a:schemeClr val="accent6">
              <a:lumMod val="75000"/>
            </a:schemeClr>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100" b="0" i="0" u="none" strike="noStrike" kern="1200" cap="none" spc="0" normalizeH="0" baseline="0" noProof="0" dirty="0">
              <a:ln>
                <a:noFill/>
              </a:ln>
              <a:solidFill>
                <a:srgbClr val="E6B729"/>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srgbClr val="E6B729"/>
                </a:solidFill>
                <a:effectLst/>
                <a:uLnTx/>
                <a:uFillTx/>
                <a:latin typeface="Century Gothic" panose="020B0502020202020204"/>
                <a:ea typeface="+mj-ea"/>
                <a:cs typeface="+mj-cs"/>
              </a:rPr>
              <a:t>#1</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We do not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j-ea"/>
                <a:cs typeface="+mj-cs"/>
              </a:rPr>
              <a:t>undermine the law </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by faith,</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this is how we keep it!</a:t>
            </a:r>
          </a:p>
        </p:txBody>
      </p:sp>
      <p:sp>
        <p:nvSpPr>
          <p:cNvPr id="3" name="Content Placeholder 2">
            <a:extLst>
              <a:ext uri="{FF2B5EF4-FFF2-40B4-BE49-F238E27FC236}">
                <a16:creationId xmlns:a16="http://schemas.microsoft.com/office/drawing/2014/main" id="{0016354C-26A7-4CC0-761E-34FF2D26AD65}"/>
              </a:ext>
            </a:extLst>
          </p:cNvPr>
          <p:cNvSpPr txBox="1">
            <a:spLocks/>
          </p:cNvSpPr>
          <p:nvPr/>
        </p:nvSpPr>
        <p:spPr>
          <a:xfrm>
            <a:off x="646111" y="3834449"/>
            <a:ext cx="10453690" cy="1575752"/>
          </a:xfrm>
          <a:prstGeom prst="rect">
            <a:avLst/>
          </a:prstGeom>
          <a:solidFill>
            <a:schemeClr val="accent6">
              <a:lumMod val="75000"/>
            </a:schemeClr>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2000" b="0" i="0" u="none" strike="noStrike" kern="1200" cap="none" spc="0" normalizeH="0" baseline="0" noProof="0" dirty="0">
              <a:ln>
                <a:noFill/>
              </a:ln>
              <a:solidFill>
                <a:srgbClr val="E6B729"/>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3600" b="0" i="0" u="none" strike="noStrike" kern="1200" cap="none" spc="0" normalizeH="0" baseline="0" noProof="0" dirty="0">
                <a:ln>
                  <a:noFill/>
                </a:ln>
                <a:solidFill>
                  <a:srgbClr val="E6B729"/>
                </a:solidFill>
                <a:effectLst/>
                <a:uLnTx/>
                <a:uFillTx/>
                <a:latin typeface="Century Gothic" panose="020B0502020202020204"/>
                <a:ea typeface="+mj-ea"/>
                <a:cs typeface="+mj-cs"/>
              </a:rPr>
              <a:t>#2</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We have been </a:t>
            </a:r>
            <a:r>
              <a:rPr kumimoji="0" lang="en-US" sz="3600" b="0" i="1" u="none" strike="noStrike" kern="1200" cap="none" spc="0" normalizeH="0" baseline="0" noProof="0" dirty="0">
                <a:ln>
                  <a:noFill/>
                </a:ln>
                <a:solidFill>
                  <a:prstClr val="white"/>
                </a:solidFill>
                <a:effectLst/>
                <a:uLnTx/>
                <a:uFillTx/>
                <a:latin typeface="Century Gothic" panose="020B0502020202020204"/>
                <a:ea typeface="+mj-ea"/>
                <a:cs typeface="+mj-cs"/>
              </a:rPr>
              <a:t>released from the law</a:t>
            </a:r>
            <a:r>
              <a:rPr kumimoji="0" lang="en-US" sz="3600" b="0" i="0" u="none" strike="noStrike" kern="1200" cap="none" spc="0" normalizeH="0" baseline="0" noProof="0" dirty="0">
                <a:ln>
                  <a:noFill/>
                </a:ln>
                <a:solidFill>
                  <a:prstClr val="white"/>
                </a:solidFill>
                <a:effectLst/>
                <a:uLnTx/>
                <a:uFillTx/>
                <a:latin typeface="Century Gothic" panose="020B0502020202020204"/>
                <a:ea typeface="+mj-ea"/>
                <a:cs typeface="+mj-cs"/>
              </a:rPr>
              <a:t>. </a:t>
            </a:r>
          </a:p>
        </p:txBody>
      </p:sp>
    </p:spTree>
    <p:extLst>
      <p:ext uri="{BB962C8B-B14F-4D97-AF65-F5344CB8AC3E}">
        <p14:creationId xmlns:p14="http://schemas.microsoft.com/office/powerpoint/2010/main" val="127332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25124</TotalTime>
  <Words>2627</Words>
  <Application>Microsoft Office PowerPoint</Application>
  <PresentationFormat>Widescreen</PresentationFormat>
  <Paragraphs>151</Paragraphs>
  <Slides>29</Slides>
  <Notes>4</Notes>
  <HiddenSlides>0</HiddenSlides>
  <MMClips>0</MMClips>
  <ScaleCrop>false</ScaleCrop>
  <HeadingPairs>
    <vt:vector size="8" baseType="variant">
      <vt:variant>
        <vt:lpstr>Fonts Used</vt:lpstr>
      </vt:variant>
      <vt:variant>
        <vt:i4>6</vt:i4>
      </vt:variant>
      <vt:variant>
        <vt:lpstr>Theme</vt:lpstr>
      </vt:variant>
      <vt:variant>
        <vt:i4>7</vt:i4>
      </vt:variant>
      <vt:variant>
        <vt:lpstr>Slide Titles</vt:lpstr>
      </vt:variant>
      <vt:variant>
        <vt:i4>29</vt:i4>
      </vt:variant>
      <vt:variant>
        <vt:lpstr>Custom Shows</vt:lpstr>
      </vt:variant>
      <vt:variant>
        <vt:i4>1</vt:i4>
      </vt:variant>
    </vt:vector>
  </HeadingPairs>
  <TitlesOfParts>
    <vt:vector size="43" baseType="lpstr">
      <vt:lpstr>Arial</vt:lpstr>
      <vt:lpstr>Calibri</vt:lpstr>
      <vt:lpstr>Century Gothic</vt:lpstr>
      <vt:lpstr>Times New Roman</vt:lpstr>
      <vt:lpstr>Verdana</vt:lpstr>
      <vt:lpstr>Wingdings 3</vt:lpstr>
      <vt:lpstr>1_WJB1</vt:lpstr>
      <vt:lpstr>7_WJB1</vt:lpstr>
      <vt:lpstr>WJB1</vt:lpstr>
      <vt:lpstr>8_WJB1</vt:lpstr>
      <vt:lpstr>9_WJB1</vt:lpstr>
      <vt:lpstr>10_WJB1</vt:lpstr>
      <vt:lpstr>Ion</vt:lpstr>
      <vt:lpstr>Romans  </vt:lpstr>
      <vt:lpstr>Romans</vt:lpstr>
      <vt:lpstr>PowerPoint Presentation</vt:lpstr>
      <vt:lpstr>Romans 1-4</vt:lpstr>
      <vt:lpstr>Romans 1-4</vt:lpstr>
      <vt:lpstr>Claims that need addressed:</vt:lpstr>
      <vt:lpstr>Romans 1-4</vt:lpstr>
      <vt:lpstr>Romans 5-7</vt:lpstr>
      <vt:lpstr>Claims that need answered:</vt:lpstr>
      <vt:lpstr>Romans 5-7</vt:lpstr>
      <vt:lpstr>Claims that need answered:</vt:lpstr>
      <vt:lpstr>Romans 5-7</vt:lpstr>
      <vt:lpstr>Romans 7:21-25 (1984 NIV) </vt:lpstr>
      <vt:lpstr>Romans 7:21-25 (1984 NIV) </vt:lpstr>
      <vt:lpstr>PowerPoint Presentation</vt:lpstr>
      <vt:lpstr>Romans 8:1-4  (1984 NIV) </vt:lpstr>
      <vt:lpstr>Romans 8:1-4  (1984 NIV) </vt:lpstr>
      <vt:lpstr>Claims that need answered:</vt:lpstr>
      <vt:lpstr>Romans 8:1-4  (1984 NIV) </vt:lpstr>
      <vt:lpstr>Claims that need answered:</vt:lpstr>
      <vt:lpstr>Romans 8:1-4  (1984 NIV) </vt:lpstr>
      <vt:lpstr>PowerPoint Presentation</vt:lpstr>
      <vt:lpstr>Romans 8:1-4  (1984 NIV) </vt:lpstr>
      <vt:lpstr>Romans 8:1-4  (1984 NIV) </vt:lpstr>
      <vt:lpstr>Romans 8:5-8  (1984 NIV) </vt:lpstr>
      <vt:lpstr>Romans 8:9-11  (1984 NIV) </vt:lpstr>
      <vt:lpstr>Romans 8:12-17  (1984 NIV) </vt:lpstr>
      <vt:lpstr>Romans 8:12-17  (1984 NIV) </vt:lpstr>
      <vt:lpstr>Romans  </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1436</cp:revision>
  <cp:lastPrinted>2023-12-03T14:49:23Z</cp:lastPrinted>
  <dcterms:created xsi:type="dcterms:W3CDTF">2021-01-08T23:52:50Z</dcterms:created>
  <dcterms:modified xsi:type="dcterms:W3CDTF">2023-12-03T18:10:49Z</dcterms:modified>
</cp:coreProperties>
</file>