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73" r:id="rId7"/>
  </p:sldMasterIdLst>
  <p:notesMasterIdLst>
    <p:notesMasterId r:id="rId17"/>
  </p:notesMasterIdLst>
  <p:handoutMasterIdLst>
    <p:handoutMasterId r:id="rId18"/>
  </p:handoutMasterIdLst>
  <p:sldIdLst>
    <p:sldId id="775" r:id="rId8"/>
    <p:sldId id="760" r:id="rId9"/>
    <p:sldId id="776" r:id="rId10"/>
    <p:sldId id="761" r:id="rId11"/>
    <p:sldId id="3357" r:id="rId12"/>
    <p:sldId id="3352" r:id="rId13"/>
    <p:sldId id="3358" r:id="rId14"/>
    <p:sldId id="722" r:id="rId15"/>
    <p:sldId id="778" r:id="rId16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775"/>
            <p14:sldId id="760"/>
            <p14:sldId id="776"/>
            <p14:sldId id="761"/>
            <p14:sldId id="3357"/>
            <p14:sldId id="3352"/>
            <p14:sldId id="3358"/>
            <p14:sldId id="722"/>
            <p14:sldId id="7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941100"/>
    <a:srgbClr val="E8B790"/>
    <a:srgbClr val="CCCC00"/>
    <a:srgbClr val="007600"/>
    <a:srgbClr val="941651"/>
    <a:srgbClr val="009051"/>
    <a:srgbClr val="5E5E5E"/>
    <a:srgbClr val="008F00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840" autoAdjust="0"/>
    <p:restoredTop sz="95000" autoAdjust="0"/>
  </p:normalViewPr>
  <p:slideViewPr>
    <p:cSldViewPr>
      <p:cViewPr varScale="1">
        <p:scale>
          <a:sx n="153" d="100"/>
          <a:sy n="153" d="100"/>
        </p:scale>
        <p:origin x="88" y="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249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21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31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61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2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97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35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45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0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4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4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25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933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1" y="949325"/>
            <a:ext cx="11548533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555812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7573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5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E2D22-DD58-44C8-9B17-5965D8DB292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2B672B-9CD8-FB40-A31F-3472C2E9EBCE}"/>
              </a:ext>
            </a:extLst>
          </p:cNvPr>
          <p:cNvSpPr txBox="1"/>
          <p:nvPr/>
        </p:nvSpPr>
        <p:spPr>
          <a:xfrm>
            <a:off x="4800602" y="2133601"/>
            <a:ext cx="18969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02BC4E1-0699-4F47-9ACD-0E346DE2F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7754" y="1752600"/>
            <a:ext cx="1981198" cy="4786312"/>
          </a:xfrm>
        </p:spPr>
        <p:txBody>
          <a:bodyPr>
            <a:normAutofit/>
          </a:bodyPr>
          <a:lstStyle/>
          <a:p>
            <a:pPr marL="0" indent="0" algn="ctr"/>
            <a:r>
              <a:rPr lang="en-US" dirty="0"/>
              <a:t>Not Permissible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48BD18-7D95-0740-9AC9-B28F399A4C98}"/>
              </a:ext>
            </a:extLst>
          </p:cNvPr>
          <p:cNvCxnSpPr>
            <a:cxnSpLocks/>
          </p:cNvCxnSpPr>
          <p:nvPr/>
        </p:nvCxnSpPr>
        <p:spPr>
          <a:xfrm>
            <a:off x="4426561" y="533400"/>
            <a:ext cx="0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EEB23E-C0D1-BB41-A8DE-80FB762C46A2}"/>
              </a:ext>
            </a:extLst>
          </p:cNvPr>
          <p:cNvCxnSpPr>
            <a:cxnSpLocks/>
          </p:cNvCxnSpPr>
          <p:nvPr/>
        </p:nvCxnSpPr>
        <p:spPr>
          <a:xfrm>
            <a:off x="6864962" y="533400"/>
            <a:ext cx="27111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97618FD-1E61-2140-918B-497B62A50CFB}"/>
              </a:ext>
            </a:extLst>
          </p:cNvPr>
          <p:cNvSpPr txBox="1">
            <a:spLocks/>
          </p:cNvSpPr>
          <p:nvPr/>
        </p:nvSpPr>
        <p:spPr>
          <a:xfrm>
            <a:off x="7162802" y="1746738"/>
            <a:ext cx="1981198" cy="478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 Permissible</a:t>
            </a:r>
          </a:p>
        </p:txBody>
      </p:sp>
    </p:spTree>
    <p:extLst>
      <p:ext uri="{BB962C8B-B14F-4D97-AF65-F5344CB8AC3E}">
        <p14:creationId xmlns:p14="http://schemas.microsoft.com/office/powerpoint/2010/main" val="138640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/>
              <a:t>Ephesians 5: 11-12</a:t>
            </a:r>
            <a:r>
              <a:rPr lang="en-US" sz="3200" dirty="0"/>
              <a:t>  </a:t>
            </a:r>
            <a:br>
              <a:rPr lang="en-US" sz="3200" dirty="0"/>
            </a:br>
            <a:r>
              <a:rPr lang="en-US" sz="3200" dirty="0"/>
              <a:t>Have nothing to do with the fruitless deeds of darkness, but rather expose them. For it is shameful even to mention what the disobedient do in secret.</a:t>
            </a:r>
          </a:p>
          <a:p>
            <a:r>
              <a:rPr lang="en-US" sz="3200" u="sng" dirty="0"/>
              <a:t>1Timothy 5:22</a:t>
            </a:r>
            <a:r>
              <a:rPr lang="en-US" sz="3200" dirty="0"/>
              <a:t>  </a:t>
            </a:r>
            <a:br>
              <a:rPr lang="en-US" sz="3200" dirty="0"/>
            </a:br>
            <a:r>
              <a:rPr lang="en-US" sz="3200" dirty="0"/>
              <a:t>Do not share in the sins of others. Keep yourself pure.</a:t>
            </a:r>
          </a:p>
          <a:p>
            <a:r>
              <a:rPr lang="en-US" sz="3200" u="sng" dirty="0"/>
              <a:t>Romans 1:32</a:t>
            </a:r>
            <a:r>
              <a:rPr lang="en-US" sz="3200" dirty="0"/>
              <a:t>  </a:t>
            </a:r>
            <a:br>
              <a:rPr lang="en-US" sz="3200" dirty="0"/>
            </a:br>
            <a:r>
              <a:rPr lang="en-US" sz="3200" dirty="0"/>
              <a:t>. . . they know that who do such things deserve death . . . but approve of those who practice them.</a:t>
            </a:r>
          </a:p>
        </p:txBody>
      </p:sp>
    </p:spTree>
    <p:extLst>
      <p:ext uri="{BB962C8B-B14F-4D97-AF65-F5344CB8AC3E}">
        <p14:creationId xmlns:p14="http://schemas.microsoft.com/office/powerpoint/2010/main" val="6109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E2D22-DD58-44C8-9B17-5965D8DB292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2B672B-9CD8-FB40-A31F-3472C2E9EBCE}"/>
              </a:ext>
            </a:extLst>
          </p:cNvPr>
          <p:cNvSpPr txBox="1"/>
          <p:nvPr/>
        </p:nvSpPr>
        <p:spPr>
          <a:xfrm>
            <a:off x="4800602" y="2133601"/>
            <a:ext cx="18969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02BC4E1-0699-4F47-9ACD-0E346DE2F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7419" y="366712"/>
            <a:ext cx="1981198" cy="6172200"/>
          </a:xfrm>
        </p:spPr>
        <p:txBody>
          <a:bodyPr>
            <a:normAutofit/>
          </a:bodyPr>
          <a:lstStyle/>
          <a:p>
            <a:pPr marL="0" indent="0"/>
            <a:endParaRPr lang="en-US" sz="3200" dirty="0"/>
          </a:p>
          <a:p>
            <a:pPr marL="0" indent="0"/>
            <a:r>
              <a:rPr lang="en-US" sz="3200" dirty="0"/>
              <a:t>Do not </a:t>
            </a:r>
            <a:br>
              <a:rPr lang="en-US" sz="3200" dirty="0"/>
            </a:br>
            <a:r>
              <a:rPr lang="en-US" sz="3200" dirty="0"/>
              <a:t>share in or approve </a:t>
            </a:r>
            <a:br>
              <a:rPr lang="en-US" sz="3200" dirty="0"/>
            </a:br>
            <a:r>
              <a:rPr lang="en-US" sz="3200" dirty="0"/>
              <a:t>the sins</a:t>
            </a:r>
            <a:br>
              <a:rPr lang="en-US" sz="3200" dirty="0"/>
            </a:br>
            <a:r>
              <a:rPr lang="en-US" sz="3200" dirty="0"/>
              <a:t>of others; keep yourself pure.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48BD18-7D95-0740-9AC9-B28F399A4C98}"/>
              </a:ext>
            </a:extLst>
          </p:cNvPr>
          <p:cNvCxnSpPr>
            <a:cxnSpLocks/>
          </p:cNvCxnSpPr>
          <p:nvPr/>
        </p:nvCxnSpPr>
        <p:spPr>
          <a:xfrm>
            <a:off x="4426561" y="533400"/>
            <a:ext cx="0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5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Colossians 4:5-6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Be wise in the way you act toward outsiders; make the most of every opportunity. Let your conversation be always full of grace, seasoned with salt, so that you may know how to answer everyone.</a:t>
            </a:r>
          </a:p>
          <a:p>
            <a:r>
              <a:rPr lang="en-US" sz="3200" u="sng" dirty="0"/>
              <a:t>1Peter 3:15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Always be prepared to give an answer to everyone who asks you to give the reason for the hope that you have. But do this with gentleness and respect.</a:t>
            </a:r>
          </a:p>
        </p:txBody>
      </p:sp>
    </p:spTree>
    <p:extLst>
      <p:ext uri="{BB962C8B-B14F-4D97-AF65-F5344CB8AC3E}">
        <p14:creationId xmlns:p14="http://schemas.microsoft.com/office/powerpoint/2010/main" val="17489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C93B2-87B8-544C-CFD2-07B5197F1D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5B60F-8007-2AF8-D1B5-C212C67B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E2D22-DD58-44C8-9B17-5965D8DB292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E57BF1-C210-F293-CBF6-2CB45BE7822F}"/>
              </a:ext>
            </a:extLst>
          </p:cNvPr>
          <p:cNvSpPr txBox="1"/>
          <p:nvPr/>
        </p:nvSpPr>
        <p:spPr>
          <a:xfrm>
            <a:off x="4800602" y="2133601"/>
            <a:ext cx="18969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D2B2BB5-2261-E024-A3E3-18C77B086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7419" y="366712"/>
            <a:ext cx="1981198" cy="6172200"/>
          </a:xfrm>
        </p:spPr>
        <p:txBody>
          <a:bodyPr>
            <a:normAutofit/>
          </a:bodyPr>
          <a:lstStyle/>
          <a:p>
            <a:pPr marL="0" indent="0"/>
            <a:endParaRPr lang="en-US" sz="3200" dirty="0"/>
          </a:p>
          <a:p>
            <a:pPr marL="0" indent="0"/>
            <a:r>
              <a:rPr lang="en-US" sz="3200" dirty="0"/>
              <a:t>Do not </a:t>
            </a:r>
            <a:br>
              <a:rPr lang="en-US" sz="3200" dirty="0"/>
            </a:br>
            <a:r>
              <a:rPr lang="en-US" sz="3200" dirty="0"/>
              <a:t>share in or approve </a:t>
            </a:r>
            <a:br>
              <a:rPr lang="en-US" sz="3200" dirty="0"/>
            </a:br>
            <a:r>
              <a:rPr lang="en-US" sz="3200" dirty="0"/>
              <a:t>the sins</a:t>
            </a:r>
            <a:br>
              <a:rPr lang="en-US" sz="3200" dirty="0"/>
            </a:br>
            <a:r>
              <a:rPr lang="en-US" sz="3200" dirty="0"/>
              <a:t>of others; keep yourself pure.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EDFB1D-271A-2487-0403-15C08D6BFED3}"/>
              </a:ext>
            </a:extLst>
          </p:cNvPr>
          <p:cNvCxnSpPr>
            <a:cxnSpLocks/>
          </p:cNvCxnSpPr>
          <p:nvPr/>
        </p:nvCxnSpPr>
        <p:spPr>
          <a:xfrm>
            <a:off x="4426561" y="533400"/>
            <a:ext cx="0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C8FA155-B24F-C423-1779-FB0A790DEB3F}"/>
              </a:ext>
            </a:extLst>
          </p:cNvPr>
          <p:cNvCxnSpPr>
            <a:cxnSpLocks/>
          </p:cNvCxnSpPr>
          <p:nvPr/>
        </p:nvCxnSpPr>
        <p:spPr>
          <a:xfrm>
            <a:off x="6864961" y="533400"/>
            <a:ext cx="0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1AEC86C0-C531-4018-E08C-4665CE101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1" y="366712"/>
            <a:ext cx="2285999" cy="6172200"/>
          </a:xfrm>
        </p:spPr>
        <p:txBody>
          <a:bodyPr>
            <a:normAutofit/>
          </a:bodyPr>
          <a:lstStyle/>
          <a:p>
            <a:pPr marL="0" indent="0" algn="r"/>
            <a:endParaRPr lang="en-US" sz="3200" u="sng" dirty="0"/>
          </a:p>
          <a:p>
            <a:pPr marL="0" indent="0" algn="r"/>
            <a:r>
              <a:rPr lang="en-US" sz="3200" dirty="0"/>
              <a:t>Treat out-siders with gentleness and respect; make the most of every opportunity.</a:t>
            </a:r>
          </a:p>
        </p:txBody>
      </p:sp>
    </p:spTree>
    <p:extLst>
      <p:ext uri="{BB962C8B-B14F-4D97-AF65-F5344CB8AC3E}">
        <p14:creationId xmlns:p14="http://schemas.microsoft.com/office/powerpoint/2010/main" val="286816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855" y="241890"/>
            <a:ext cx="11464290" cy="63928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902030302020204" pitchFamily="66" charset="0"/>
                <a:ea typeface="Arial" charset="0"/>
                <a:cs typeface="Arial" charset="0"/>
              </a:rPr>
              <a:t>I received the invitation to your daughter’s wedding and wanted to send a personal response as soon as I could. Our friendship means a lot to me and so first, I want to thank you for the invitation. 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902030302020204" pitchFamily="66" charset="0"/>
                <a:ea typeface="Arial" charset="0"/>
                <a:cs typeface="Arial" charset="0"/>
              </a:rPr>
              <a:t>Regretfully, I cannot in good conscience celebrate this particular occasion with you because of my own convictions about marriage. These convictions are based on strongly held religious beliefs.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omic Sans MS" panose="030F0902030302020204" pitchFamily="66" charset="0"/>
                <a:ea typeface="Arial" charset="0"/>
                <a:cs typeface="Arial" charset="0"/>
              </a:rPr>
              <a:t>I trust you will appreciate my dilemma and not take any personal offense. If you wish, I would welcome the opportunity to talk about this further.</a:t>
            </a:r>
          </a:p>
        </p:txBody>
      </p:sp>
    </p:spTree>
    <p:extLst>
      <p:ext uri="{BB962C8B-B14F-4D97-AF65-F5344CB8AC3E}">
        <p14:creationId xmlns:p14="http://schemas.microsoft.com/office/powerpoint/2010/main" val="1216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A0FD06-A5AC-F442-94FC-CA2D65E8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137160"/>
            <a:ext cx="11785600" cy="63398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 The invitation is not driven by any agenda</a:t>
            </a:r>
          </a:p>
          <a:p>
            <a:pPr marL="742950" indent="-742950">
              <a:buAutoNum type="arabicPeriod"/>
            </a:pPr>
            <a:r>
              <a:rPr lang="en-US" sz="3200" dirty="0"/>
              <a:t>The relationship is a close family member</a:t>
            </a:r>
          </a:p>
          <a:p>
            <a:pPr marL="742950" indent="-742950">
              <a:buAutoNum type="arabicPeriod"/>
            </a:pPr>
            <a:r>
              <a:rPr lang="en-US" sz="3200" dirty="0"/>
              <a:t>Neither party is claiming to be a Christian</a:t>
            </a:r>
          </a:p>
          <a:p>
            <a:pPr marL="742950" indent="-742950">
              <a:buAutoNum type="arabicPeriod"/>
            </a:pPr>
            <a:r>
              <a:rPr lang="en-US" sz="3200" dirty="0"/>
              <a:t>Your objection to the marriage must be clear stated; attendance is not to be viewed as an endorsement</a:t>
            </a:r>
          </a:p>
          <a:p>
            <a:pPr marL="742950" indent="-742950">
              <a:buAutoNum type="arabicPeriod"/>
            </a:pPr>
            <a:r>
              <a:rPr lang="en-US" sz="3200" dirty="0"/>
              <a:t>Attendance only, no participation in the ceremony</a:t>
            </a:r>
          </a:p>
          <a:p>
            <a:pPr marL="742950" indent="-742950">
              <a:buAutoNum type="arabicPeriod"/>
            </a:pPr>
            <a:r>
              <a:rPr lang="en-US" sz="3200" dirty="0"/>
              <a:t>The ceremony cannot imply God’s blessing or approval</a:t>
            </a:r>
          </a:p>
          <a:p>
            <a:pPr marL="742950" indent="-742950">
              <a:buAutoNum type="arabicPeriod"/>
            </a:pPr>
            <a:r>
              <a:rPr lang="en-US" sz="3200" dirty="0"/>
              <a:t>Refrain from all statements and actions that would convey approval or celebration</a:t>
            </a:r>
          </a:p>
          <a:p>
            <a:pPr marL="742950" indent="-742950">
              <a:buAutoNum type="arabicPeriod"/>
            </a:pPr>
            <a:r>
              <a:rPr lang="en-US" sz="3200" dirty="0"/>
              <a:t>Explain that you could never regard them as actually married</a:t>
            </a:r>
          </a:p>
        </p:txBody>
      </p:sp>
    </p:spTree>
    <p:extLst>
      <p:ext uri="{BB962C8B-B14F-4D97-AF65-F5344CB8AC3E}">
        <p14:creationId xmlns:p14="http://schemas.microsoft.com/office/powerpoint/2010/main" val="121874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E2D22-DD58-44C8-9B17-5965D8DB292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2B672B-9CD8-FB40-A31F-3472C2E9EBCE}"/>
              </a:ext>
            </a:extLst>
          </p:cNvPr>
          <p:cNvSpPr txBox="1"/>
          <p:nvPr/>
        </p:nvSpPr>
        <p:spPr>
          <a:xfrm>
            <a:off x="4800602" y="2133601"/>
            <a:ext cx="18969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02BC4E1-0699-4F47-9ACD-0E346DE2F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7419" y="366712"/>
            <a:ext cx="1981198" cy="6172200"/>
          </a:xfrm>
        </p:spPr>
        <p:txBody>
          <a:bodyPr>
            <a:normAutofit/>
          </a:bodyPr>
          <a:lstStyle/>
          <a:p>
            <a:pPr marL="0" indent="0"/>
            <a:endParaRPr lang="en-US" sz="3200" dirty="0"/>
          </a:p>
          <a:p>
            <a:pPr marL="0" indent="0"/>
            <a:r>
              <a:rPr lang="en-US" sz="3200" dirty="0"/>
              <a:t>Do not </a:t>
            </a:r>
            <a:br>
              <a:rPr lang="en-US" sz="3200" dirty="0"/>
            </a:br>
            <a:r>
              <a:rPr lang="en-US" sz="3200" dirty="0"/>
              <a:t>share in or approve </a:t>
            </a:r>
            <a:br>
              <a:rPr lang="en-US" sz="3200" dirty="0"/>
            </a:br>
            <a:r>
              <a:rPr lang="en-US" sz="3200" dirty="0"/>
              <a:t>the sins</a:t>
            </a:r>
            <a:br>
              <a:rPr lang="en-US" sz="3200" dirty="0"/>
            </a:br>
            <a:r>
              <a:rPr lang="en-US" sz="3200" dirty="0"/>
              <a:t>of others; keep yourself pure.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48BD18-7D95-0740-9AC9-B28F399A4C98}"/>
              </a:ext>
            </a:extLst>
          </p:cNvPr>
          <p:cNvCxnSpPr>
            <a:cxnSpLocks/>
          </p:cNvCxnSpPr>
          <p:nvPr/>
        </p:nvCxnSpPr>
        <p:spPr>
          <a:xfrm>
            <a:off x="4426561" y="533400"/>
            <a:ext cx="0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EEB23E-C0D1-BB41-A8DE-80FB762C46A2}"/>
              </a:ext>
            </a:extLst>
          </p:cNvPr>
          <p:cNvCxnSpPr>
            <a:cxnSpLocks/>
          </p:cNvCxnSpPr>
          <p:nvPr/>
        </p:nvCxnSpPr>
        <p:spPr>
          <a:xfrm>
            <a:off x="6864961" y="533400"/>
            <a:ext cx="0" cy="5594350"/>
          </a:xfrm>
          <a:prstGeom prst="line">
            <a:avLst/>
          </a:prstGeom>
          <a:ln w="1016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C8F35EC8-F746-7D48-B1C1-73DF45B10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1" y="366712"/>
            <a:ext cx="2285999" cy="6172200"/>
          </a:xfrm>
        </p:spPr>
        <p:txBody>
          <a:bodyPr>
            <a:normAutofit/>
          </a:bodyPr>
          <a:lstStyle/>
          <a:p>
            <a:pPr marL="0" indent="0" algn="r"/>
            <a:endParaRPr lang="en-US" sz="3200" u="sng" dirty="0"/>
          </a:p>
          <a:p>
            <a:pPr marL="0" indent="0" algn="r"/>
            <a:r>
              <a:rPr lang="en-US" sz="3200" dirty="0"/>
              <a:t>Treat out-siders with gentleness and respect; make the most of every opportunity.</a:t>
            </a:r>
          </a:p>
        </p:txBody>
      </p:sp>
    </p:spTree>
    <p:extLst>
      <p:ext uri="{BB962C8B-B14F-4D97-AF65-F5344CB8AC3E}">
        <p14:creationId xmlns:p14="http://schemas.microsoft.com/office/powerpoint/2010/main" val="395043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26806</TotalTime>
  <Words>430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Comic Sans MS</vt:lpstr>
      <vt:lpstr>1_WJB1</vt:lpstr>
      <vt:lpstr>7_WJB1</vt:lpstr>
      <vt:lpstr>WJB1</vt:lpstr>
      <vt:lpstr>8_WJB1</vt:lpstr>
      <vt:lpstr>9_WJB1</vt:lpstr>
      <vt:lpstr>10_WJB1</vt:lpstr>
      <vt:lpstr>2_WJB1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1524</cp:revision>
  <cp:lastPrinted>2024-02-04T13:41:31Z</cp:lastPrinted>
  <dcterms:created xsi:type="dcterms:W3CDTF">2021-01-08T23:52:50Z</dcterms:created>
  <dcterms:modified xsi:type="dcterms:W3CDTF">2024-02-11T22:41:35Z</dcterms:modified>
</cp:coreProperties>
</file>