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 id="2147483996" r:id="rId7"/>
    <p:sldMasterId id="2147484001" r:id="rId8"/>
  </p:sldMasterIdLst>
  <p:notesMasterIdLst>
    <p:notesMasterId r:id="rId21"/>
  </p:notesMasterIdLst>
  <p:handoutMasterIdLst>
    <p:handoutMasterId r:id="rId22"/>
  </p:handoutMasterIdLst>
  <p:sldIdLst>
    <p:sldId id="1029" r:id="rId9"/>
    <p:sldId id="1019" r:id="rId10"/>
    <p:sldId id="1035" r:id="rId11"/>
    <p:sldId id="1036" r:id="rId12"/>
    <p:sldId id="1037" r:id="rId13"/>
    <p:sldId id="1038" r:id="rId14"/>
    <p:sldId id="1033" r:id="rId15"/>
    <p:sldId id="1039" r:id="rId16"/>
    <p:sldId id="1034" r:id="rId17"/>
    <p:sldId id="1040" r:id="rId18"/>
    <p:sldId id="1041" r:id="rId19"/>
    <p:sldId id="1030" r:id="rId20"/>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1029"/>
            <p14:sldId id="1019"/>
            <p14:sldId id="1035"/>
            <p14:sldId id="1036"/>
            <p14:sldId id="1037"/>
            <p14:sldId id="1038"/>
            <p14:sldId id="1033"/>
            <p14:sldId id="1039"/>
            <p14:sldId id="1034"/>
            <p14:sldId id="1040"/>
            <p14:sldId id="1041"/>
            <p14:sldId id="103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5493"/>
    <a:srgbClr val="941100"/>
    <a:srgbClr val="E8B790"/>
    <a:srgbClr val="CCCC00"/>
    <a:srgbClr val="007600"/>
    <a:srgbClr val="941651"/>
    <a:srgbClr val="009051"/>
    <a:srgbClr val="5E5E5E"/>
    <a:srgbClr val="008F00"/>
    <a:srgbClr val="945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909" autoAdjust="0"/>
    <p:restoredTop sz="95000" autoAdjust="0"/>
  </p:normalViewPr>
  <p:slideViewPr>
    <p:cSldViewPr>
      <p:cViewPr varScale="1">
        <p:scale>
          <a:sx n="104" d="100"/>
          <a:sy n="104" d="100"/>
        </p:scale>
        <p:origin x="132" y="198"/>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2/25/2024</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2/25/2024</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2/25/2024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2/25/2024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2/25/2024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2/25/2024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2/25/2024</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2/25/2024</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2" r:id="rId1"/>
    <p:sldLayoutId id="2147483883" r:id="rId2"/>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2/25/2024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2/25/2024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2/25/2024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2/25/2024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2/25/2024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1258468"/>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2/25/2024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7624450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4C9B9A-BFAB-057F-B1A1-89562894708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030" name="Picture 6" descr="Introduction to the Book of 1 Thessalonians – 1 Thessalonians 1-5 (PM) |  Lebanon Bible Fellowship Church">
            <a:extLst>
              <a:ext uri="{FF2B5EF4-FFF2-40B4-BE49-F238E27FC236}">
                <a16:creationId xmlns:a16="http://schemas.microsoft.com/office/drawing/2014/main" id="{08C39FC7-9280-1702-B050-FED51578ED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47" y="533400"/>
            <a:ext cx="8952706" cy="5037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486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F0BA65-B5E0-881C-E044-CFA63E089460}"/>
              </a:ext>
            </a:extLst>
          </p:cNvPr>
          <p:cNvSpPr>
            <a:spLocks noGrp="1"/>
          </p:cNvSpPr>
          <p:nvPr>
            <p:ph idx="1"/>
          </p:nvPr>
        </p:nvSpPr>
        <p:spPr/>
        <p:txBody>
          <a:bodyPr>
            <a:normAutofit lnSpcReduction="10000"/>
          </a:bodyPr>
          <a:lstStyle/>
          <a:p>
            <a:pPr algn="ctr"/>
            <a:r>
              <a:rPr lang="en-US" sz="3200" b="1" dirty="0">
                <a:solidFill>
                  <a:srgbClr val="FFC000"/>
                </a:solidFill>
              </a:rPr>
              <a:t>The Typical Christian at Thessalonica</a:t>
            </a:r>
          </a:p>
          <a:p>
            <a:r>
              <a:rPr lang="en-US" sz="3000" dirty="0"/>
              <a:t>• Gentile</a:t>
            </a:r>
          </a:p>
          <a:p>
            <a:r>
              <a:rPr lang="en-US" sz="3000" dirty="0"/>
              <a:t>• Previously, a pagan (worshiper of idols)</a:t>
            </a:r>
          </a:p>
          <a:p>
            <a:r>
              <a:rPr lang="en-US" sz="3000" dirty="0"/>
              <a:t>• Spoke common Greek as his first language</a:t>
            </a:r>
          </a:p>
          <a:p>
            <a:r>
              <a:rPr lang="en-US" sz="3000" dirty="0"/>
              <a:t>• Illiterate </a:t>
            </a:r>
          </a:p>
          <a:p>
            <a:r>
              <a:rPr lang="en-US" sz="3000" dirty="0"/>
              <a:t>• Worked manual labor, possibly as a slave</a:t>
            </a:r>
          </a:p>
          <a:p>
            <a:r>
              <a:rPr lang="en-US" sz="3000" dirty="0"/>
              <a:t>• No experience with the Jewish Synagogue</a:t>
            </a:r>
          </a:p>
          <a:p>
            <a:r>
              <a:rPr lang="en-US" sz="3000" dirty="0"/>
              <a:t>• Had now embraced a lifestyle radically different than his environment</a:t>
            </a:r>
          </a:p>
          <a:p>
            <a:r>
              <a:rPr lang="en-US" sz="3000" dirty="0"/>
              <a:t>• Not reluctant to share the faith</a:t>
            </a:r>
          </a:p>
          <a:p>
            <a:r>
              <a:rPr lang="en-US" sz="3000" dirty="0"/>
              <a:t>• Suffered harassment from family and society</a:t>
            </a:r>
          </a:p>
          <a:p>
            <a:r>
              <a:rPr lang="en-US" sz="3000" dirty="0"/>
              <a:t>• Knew someone who had been severely persecuted for the Faith</a:t>
            </a:r>
          </a:p>
        </p:txBody>
      </p:sp>
    </p:spTree>
    <p:extLst>
      <p:ext uri="{BB962C8B-B14F-4D97-AF65-F5344CB8AC3E}">
        <p14:creationId xmlns:p14="http://schemas.microsoft.com/office/powerpoint/2010/main" val="1335405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B2B022-2D3F-EAE6-79A7-E961540B141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8064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15BE3B-B833-E226-0528-CE1EE5722F12}"/>
              </a:ext>
            </a:extLst>
          </p:cNvPr>
          <p:cNvSpPr>
            <a:spLocks noGrp="1"/>
          </p:cNvSpPr>
          <p:nvPr>
            <p:ph idx="1"/>
          </p:nvPr>
        </p:nvSpPr>
        <p:spPr/>
        <p:txBody>
          <a:bodyPr>
            <a:normAutofit/>
          </a:bodyPr>
          <a:lstStyle/>
          <a:p>
            <a:pPr algn="ctr"/>
            <a:r>
              <a:rPr lang="en-US" b="1" dirty="0">
                <a:solidFill>
                  <a:srgbClr val="FFC000"/>
                </a:solidFill>
              </a:rPr>
              <a:t>1 Thessalonians 1:1</a:t>
            </a:r>
          </a:p>
          <a:p>
            <a:r>
              <a:rPr lang="en-US" dirty="0"/>
              <a:t>This letter is from Paul, Silas, and Timothy. </a:t>
            </a:r>
          </a:p>
          <a:p>
            <a:r>
              <a:rPr lang="en-US" dirty="0"/>
              <a:t>We are writing to the church in Thessalonica, to you who belong to God the Father and the Lord Jesus Christ.</a:t>
            </a:r>
          </a:p>
          <a:p>
            <a:r>
              <a:rPr lang="en-US" dirty="0"/>
              <a:t>May God give you grace and peace.</a:t>
            </a:r>
          </a:p>
        </p:txBody>
      </p:sp>
    </p:spTree>
    <p:extLst>
      <p:ext uri="{BB962C8B-B14F-4D97-AF65-F5344CB8AC3E}">
        <p14:creationId xmlns:p14="http://schemas.microsoft.com/office/powerpoint/2010/main" val="329994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78A12-A9A0-4E74-2340-0F04B76B2859}"/>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2636291-93B3-E04E-DC00-005D86C59B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026" name="Picture 2" descr="Introduction to 1 and 2 Thessalonians: Discipleship Lessons ...">
            <a:extLst>
              <a:ext uri="{FF2B5EF4-FFF2-40B4-BE49-F238E27FC236}">
                <a16:creationId xmlns:a16="http://schemas.microsoft.com/office/drawing/2014/main" id="{D8B6E679-83F2-1601-61D8-DDF99D814A0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443" y="342900"/>
            <a:ext cx="8911113" cy="61722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F81538EC-AA93-0615-C32A-4CEBE74F0A3D}"/>
              </a:ext>
            </a:extLst>
          </p:cNvPr>
          <p:cNvSpPr/>
          <p:nvPr/>
        </p:nvSpPr>
        <p:spPr>
          <a:xfrm>
            <a:off x="6629400" y="838200"/>
            <a:ext cx="569594" cy="56959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9554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6784A9-9BA6-DD5F-1F7A-0669916820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77206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78A12-A9A0-4E74-2340-0F04B76B2859}"/>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2636291-93B3-E04E-DC00-005D86C59B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026" name="Picture 2" descr="Introduction to 1 and 2 Thessalonians: Discipleship Lessons ...">
            <a:extLst>
              <a:ext uri="{FF2B5EF4-FFF2-40B4-BE49-F238E27FC236}">
                <a16:creationId xmlns:a16="http://schemas.microsoft.com/office/drawing/2014/main" id="{D8B6E679-83F2-1601-61D8-DDF99D814A0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443" y="342900"/>
            <a:ext cx="8911113" cy="61722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F81538EC-AA93-0615-C32A-4CEBE74F0A3D}"/>
              </a:ext>
            </a:extLst>
          </p:cNvPr>
          <p:cNvSpPr/>
          <p:nvPr/>
        </p:nvSpPr>
        <p:spPr>
          <a:xfrm>
            <a:off x="6629400" y="838200"/>
            <a:ext cx="569594" cy="56959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Oval 3">
            <a:extLst>
              <a:ext uri="{FF2B5EF4-FFF2-40B4-BE49-F238E27FC236}">
                <a16:creationId xmlns:a16="http://schemas.microsoft.com/office/drawing/2014/main" id="{F568EE33-91D4-B55A-AA02-CA2FF60156B0}"/>
              </a:ext>
            </a:extLst>
          </p:cNvPr>
          <p:cNvSpPr/>
          <p:nvPr/>
        </p:nvSpPr>
        <p:spPr>
          <a:xfrm>
            <a:off x="7198994" y="3276600"/>
            <a:ext cx="569594" cy="56959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564371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78A12-A9A0-4E74-2340-0F04B76B2859}"/>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2636291-93B3-E04E-DC00-005D86C59B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026" name="Picture 2" descr="Introduction to 1 and 2 Thessalonians: Discipleship Lessons ...">
            <a:extLst>
              <a:ext uri="{FF2B5EF4-FFF2-40B4-BE49-F238E27FC236}">
                <a16:creationId xmlns:a16="http://schemas.microsoft.com/office/drawing/2014/main" id="{D8B6E679-83F2-1601-61D8-DDF99D814A0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443" y="342900"/>
            <a:ext cx="8911113" cy="61722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F81538EC-AA93-0615-C32A-4CEBE74F0A3D}"/>
              </a:ext>
            </a:extLst>
          </p:cNvPr>
          <p:cNvSpPr/>
          <p:nvPr/>
        </p:nvSpPr>
        <p:spPr>
          <a:xfrm>
            <a:off x="6629400" y="838200"/>
            <a:ext cx="569594" cy="56959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Oval 4">
            <a:extLst>
              <a:ext uri="{FF2B5EF4-FFF2-40B4-BE49-F238E27FC236}">
                <a16:creationId xmlns:a16="http://schemas.microsoft.com/office/drawing/2014/main" id="{6393776A-973F-EDF4-52DC-14739AB1F1A0}"/>
              </a:ext>
            </a:extLst>
          </p:cNvPr>
          <p:cNvSpPr/>
          <p:nvPr/>
        </p:nvSpPr>
        <p:spPr>
          <a:xfrm>
            <a:off x="6617017" y="3388043"/>
            <a:ext cx="569594" cy="56959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966689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6784A9-9BA6-DD5F-1F7A-0669916820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21350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C66321-F646-7E57-DBF1-B75F14C8712D}"/>
              </a:ext>
            </a:extLst>
          </p:cNvPr>
          <p:cNvSpPr>
            <a:spLocks noGrp="1"/>
          </p:cNvSpPr>
          <p:nvPr>
            <p:ph idx="1"/>
          </p:nvPr>
        </p:nvSpPr>
        <p:spPr/>
        <p:txBody>
          <a:bodyPr>
            <a:normAutofit/>
          </a:bodyPr>
          <a:lstStyle/>
          <a:p>
            <a:pPr algn="ctr"/>
            <a:r>
              <a:rPr lang="en-US" sz="2900" b="1" dirty="0">
                <a:solidFill>
                  <a:srgbClr val="FFC000"/>
                </a:solidFill>
              </a:rPr>
              <a:t>OUTLINE</a:t>
            </a:r>
          </a:p>
          <a:p>
            <a:r>
              <a:rPr lang="en-US" sz="2700" dirty="0"/>
              <a:t>1. Your faith has greatly encouraged both us and others. (1:1-10)</a:t>
            </a:r>
          </a:p>
          <a:p>
            <a:r>
              <a:rPr lang="en-US" sz="2700" dirty="0"/>
              <a:t>2. Our time with you speaks for itself. (2:1-13)</a:t>
            </a:r>
          </a:p>
          <a:p>
            <a:r>
              <a:rPr lang="en-US" sz="2700" dirty="0"/>
              <a:t>3. The persecution you suffer is not unique to you. (2:14-16)</a:t>
            </a:r>
          </a:p>
          <a:p>
            <a:r>
              <a:rPr lang="en-US" sz="2700" dirty="0"/>
              <a:t>4. Absence has made our hearts grow fonder. (2:17-3:5)</a:t>
            </a:r>
          </a:p>
          <a:p>
            <a:r>
              <a:rPr lang="en-US" sz="2700" dirty="0"/>
              <a:t>5. Because of the good report about you, we can finally move forward. (3:6-8)</a:t>
            </a:r>
          </a:p>
          <a:p>
            <a:r>
              <a:rPr lang="en-US" sz="2700" dirty="0"/>
              <a:t>6. This is how we pray for you. (3:9-13)</a:t>
            </a:r>
          </a:p>
          <a:p>
            <a:r>
              <a:rPr lang="en-US" sz="2700" dirty="0"/>
              <a:t>7. Don’t forget our instructions regarding purity, love, and hard work. (4:1-12)</a:t>
            </a:r>
          </a:p>
          <a:p>
            <a:r>
              <a:rPr lang="en-US" sz="2700" dirty="0"/>
              <a:t>8. Regarding those among you who have died. (4:13-18)</a:t>
            </a:r>
          </a:p>
          <a:p>
            <a:r>
              <a:rPr lang="en-US" sz="2700" dirty="0"/>
              <a:t>9. We must keep awake for His sudden return. (5:1-11)</a:t>
            </a:r>
          </a:p>
          <a:p>
            <a:r>
              <a:rPr lang="en-US" sz="2700" dirty="0"/>
              <a:t>10. Final instructions. (5:12-28)</a:t>
            </a:r>
          </a:p>
        </p:txBody>
      </p:sp>
    </p:spTree>
    <p:extLst>
      <p:ext uri="{BB962C8B-B14F-4D97-AF65-F5344CB8AC3E}">
        <p14:creationId xmlns:p14="http://schemas.microsoft.com/office/powerpoint/2010/main" val="74289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linds(horizont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linds(horizont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linds(horizont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blinds(horizontal)">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blinds(horizontal)">
                                      <p:cBhvr>
                                        <p:cTn id="5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3D374C-27CE-B1B4-174C-AAA16191B63D}"/>
              </a:ext>
            </a:extLst>
          </p:cNvPr>
          <p:cNvSpPr>
            <a:spLocks noGrp="1"/>
          </p:cNvSpPr>
          <p:nvPr>
            <p:ph idx="1"/>
          </p:nvPr>
        </p:nvSpPr>
        <p:spPr/>
        <p:txBody>
          <a:bodyPr>
            <a:normAutofit/>
          </a:bodyPr>
          <a:lstStyle/>
          <a:p>
            <a:r>
              <a:rPr lang="en-US" sz="2800" dirty="0">
                <a:solidFill>
                  <a:srgbClr val="FFC000"/>
                </a:solidFill>
              </a:rPr>
              <a:t>1:10</a:t>
            </a:r>
            <a:r>
              <a:rPr lang="en-US" sz="2800" dirty="0"/>
              <a:t> And they speak of how you are looking forward to the coming of God’s Son from heaven—Jesus, whom God raised from the dead.</a:t>
            </a:r>
          </a:p>
          <a:p>
            <a:r>
              <a:rPr lang="en-US" sz="2800" dirty="0">
                <a:solidFill>
                  <a:srgbClr val="FFC000"/>
                </a:solidFill>
              </a:rPr>
              <a:t>2:19</a:t>
            </a:r>
            <a:r>
              <a:rPr lang="en-US" sz="2800" dirty="0"/>
              <a:t> After all, what gives us hope and joy, and what will be our proud reward and crown as we stand before our Lord Jesus when he returns? It is you! </a:t>
            </a:r>
          </a:p>
          <a:p>
            <a:r>
              <a:rPr lang="en-US" sz="2800" dirty="0">
                <a:solidFill>
                  <a:srgbClr val="FFC000"/>
                </a:solidFill>
              </a:rPr>
              <a:t>3:13 </a:t>
            </a:r>
            <a:r>
              <a:rPr lang="en-US" sz="2800" dirty="0"/>
              <a:t>May he, as a result, make your hearts strong, blameless, and holy as you stand before God our Father when our Lord Jesus comes again with all his holy people.</a:t>
            </a:r>
          </a:p>
          <a:p>
            <a:r>
              <a:rPr lang="en-US" sz="2800" dirty="0">
                <a:solidFill>
                  <a:srgbClr val="FFC000"/>
                </a:solidFill>
              </a:rPr>
              <a:t>4:17</a:t>
            </a:r>
            <a:r>
              <a:rPr lang="en-US" sz="2800" dirty="0"/>
              <a:t> Then, together with them, we who are still alive and remain on the earth will be caught up in the clouds to meet the Lord in the air. Then we will be with the Lord forever.</a:t>
            </a:r>
          </a:p>
          <a:p>
            <a:r>
              <a:rPr lang="en-US" sz="2800" dirty="0">
                <a:solidFill>
                  <a:srgbClr val="FFC000"/>
                </a:solidFill>
              </a:rPr>
              <a:t>5:23</a:t>
            </a:r>
            <a:r>
              <a:rPr lang="en-US" sz="2800" dirty="0"/>
              <a:t> Now may the God of peace make you holy in every way, and may your whole spirit and soul and body be kept blameless until our Lord Jesus Christ comes again.</a:t>
            </a:r>
          </a:p>
        </p:txBody>
      </p:sp>
    </p:spTree>
    <p:extLst>
      <p:ext uri="{BB962C8B-B14F-4D97-AF65-F5344CB8AC3E}">
        <p14:creationId xmlns:p14="http://schemas.microsoft.com/office/powerpoint/2010/main" val="2343708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5E46D2-FFC9-C16F-47D1-F115A6DBED81}"/>
              </a:ext>
            </a:extLst>
          </p:cNvPr>
          <p:cNvSpPr>
            <a:spLocks noGrp="1"/>
          </p:cNvSpPr>
          <p:nvPr>
            <p:ph idx="1"/>
          </p:nvPr>
        </p:nvSpPr>
        <p:spPr/>
        <p:txBody>
          <a:bodyPr>
            <a:normAutofit/>
          </a:bodyPr>
          <a:lstStyle/>
          <a:p>
            <a:r>
              <a:rPr lang="en-US" sz="3000" u="sng" dirty="0">
                <a:solidFill>
                  <a:srgbClr val="FFC000"/>
                </a:solidFill>
              </a:rPr>
              <a:t>Acts 17:4</a:t>
            </a:r>
          </a:p>
          <a:p>
            <a:r>
              <a:rPr lang="en-US" sz="3000" dirty="0"/>
              <a:t>Some of the Jews who listened were persuaded and joined Paul and Silas, along with many God-fearing Greek men and quite a few prominent women.</a:t>
            </a:r>
          </a:p>
          <a:p>
            <a:r>
              <a:rPr lang="en-US" sz="3000" u="sng" dirty="0">
                <a:solidFill>
                  <a:srgbClr val="FFC000"/>
                </a:solidFill>
              </a:rPr>
              <a:t>1 Thessalonians 1:9</a:t>
            </a:r>
          </a:p>
          <a:p>
            <a:r>
              <a:rPr lang="en-US" sz="3000" dirty="0"/>
              <a:t>. . . for they keep talking about . . . how you turned away from idols to serve the living and true God.</a:t>
            </a:r>
          </a:p>
        </p:txBody>
      </p:sp>
    </p:spTree>
    <p:extLst>
      <p:ext uri="{BB962C8B-B14F-4D97-AF65-F5344CB8AC3E}">
        <p14:creationId xmlns:p14="http://schemas.microsoft.com/office/powerpoint/2010/main" val="3963147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blinds(horizontal)">
                                      <p:cBhvr>
                                        <p:cTn id="1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26964</TotalTime>
  <Words>504</Words>
  <Application>Microsoft Office PowerPoint</Application>
  <PresentationFormat>Widescreen</PresentationFormat>
  <Paragraphs>42</Paragraphs>
  <Slides>12</Slides>
  <Notes>0</Notes>
  <HiddenSlides>0</HiddenSlides>
  <MMClips>0</MMClips>
  <ScaleCrop>false</ScaleCrop>
  <HeadingPairs>
    <vt:vector size="8" baseType="variant">
      <vt:variant>
        <vt:lpstr>Fonts Used</vt:lpstr>
      </vt:variant>
      <vt:variant>
        <vt:i4>2</vt:i4>
      </vt:variant>
      <vt:variant>
        <vt:lpstr>Theme</vt:lpstr>
      </vt:variant>
      <vt:variant>
        <vt:i4>8</vt:i4>
      </vt:variant>
      <vt:variant>
        <vt:lpstr>Slide Titles</vt:lpstr>
      </vt:variant>
      <vt:variant>
        <vt:i4>12</vt:i4>
      </vt:variant>
      <vt:variant>
        <vt:lpstr>Custom Shows</vt:lpstr>
      </vt:variant>
      <vt:variant>
        <vt:i4>1</vt:i4>
      </vt:variant>
    </vt:vector>
  </HeadingPairs>
  <TitlesOfParts>
    <vt:vector size="23" baseType="lpstr">
      <vt:lpstr>Arial</vt:lpstr>
      <vt:lpstr>Calibri</vt:lpstr>
      <vt:lpstr>1_WJB1</vt:lpstr>
      <vt:lpstr>7_WJB1</vt:lpstr>
      <vt:lpstr>WJB1</vt:lpstr>
      <vt:lpstr>8_WJB1</vt:lpstr>
      <vt:lpstr>9_WJB1</vt:lpstr>
      <vt:lpstr>10_WJB1</vt:lpstr>
      <vt:lpstr>11_WJB1</vt:lpstr>
      <vt:lpstr>12_WJB1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1538</cp:revision>
  <cp:lastPrinted>2024-02-25T13:59:13Z</cp:lastPrinted>
  <dcterms:created xsi:type="dcterms:W3CDTF">2021-01-08T23:52:50Z</dcterms:created>
  <dcterms:modified xsi:type="dcterms:W3CDTF">2024-02-25T16:38:28Z</dcterms:modified>
</cp:coreProperties>
</file>