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6"/>
  </p:notesMasterIdLst>
  <p:sldIdLst>
    <p:sldId id="555" r:id="rId2"/>
    <p:sldId id="585" r:id="rId3"/>
    <p:sldId id="591" r:id="rId4"/>
    <p:sldId id="590" r:id="rId5"/>
    <p:sldId id="592" r:id="rId6"/>
    <p:sldId id="597" r:id="rId7"/>
    <p:sldId id="593" r:id="rId8"/>
    <p:sldId id="586" r:id="rId9"/>
    <p:sldId id="607" r:id="rId10"/>
    <p:sldId id="575" r:id="rId11"/>
    <p:sldId id="612" r:id="rId12"/>
    <p:sldId id="611" r:id="rId13"/>
    <p:sldId id="598" r:id="rId14"/>
    <p:sldId id="610" r:id="rId15"/>
    <p:sldId id="600" r:id="rId16"/>
    <p:sldId id="608" r:id="rId17"/>
    <p:sldId id="601" r:id="rId18"/>
    <p:sldId id="599" r:id="rId19"/>
    <p:sldId id="609" r:id="rId20"/>
    <p:sldId id="603" r:id="rId21"/>
    <p:sldId id="589" r:id="rId22"/>
    <p:sldId id="604" r:id="rId23"/>
    <p:sldId id="602" r:id="rId24"/>
    <p:sldId id="6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F4CC"/>
    <a:srgbClr val="DAF3BF"/>
    <a:srgbClr val="D3F3A5"/>
    <a:srgbClr val="879B68"/>
    <a:srgbClr val="EF6B64"/>
    <a:srgbClr val="2AD1F0"/>
    <a:srgbClr val="16434D"/>
    <a:srgbClr val="D9B800"/>
    <a:srgbClr val="E08100"/>
    <a:srgbClr val="255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68"/>
    <p:restoredTop sz="94651"/>
  </p:normalViewPr>
  <p:slideViewPr>
    <p:cSldViewPr snapToGrid="0" snapToObjects="1">
      <p:cViewPr varScale="1">
        <p:scale>
          <a:sx n="100" d="100"/>
          <a:sy n="100" d="100"/>
        </p:scale>
        <p:origin x="17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0149C-D50B-3542-B16E-3E19181E4B40}" type="datetimeFigureOut">
              <a:rPr lang="en-US" smtClean="0"/>
              <a:t>6/13/24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17795-A827-0A4C-BF0D-FA1E6E0E9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0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9720B3-618E-3C47-A06F-E745AE12DF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75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3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51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9388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0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169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9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41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3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3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95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9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2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3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35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1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6/13/24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70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271B-4824-8C4F-9542-4C5E50A81B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>
                <a:solidFill>
                  <a:schemeClr val="tx1">
                    <a:lumMod val="85000"/>
                  </a:schemeClr>
                </a:solidFill>
              </a:rPr>
              <a:t>Romans</a:t>
            </a:r>
            <a:r>
              <a:rPr lang="en-US" sz="8800" dirty="0"/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61B153-B3CF-B249-901F-D57031D3A1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FBB30A-D9CB-FB4C-93F7-B9679AB8E433}"/>
              </a:ext>
            </a:extLst>
          </p:cNvPr>
          <p:cNvCxnSpPr/>
          <p:nvPr/>
        </p:nvCxnSpPr>
        <p:spPr>
          <a:xfrm>
            <a:off x="1322613" y="4637316"/>
            <a:ext cx="9699171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717830F7-3226-DC4F-31B4-D981ACA87729}"/>
              </a:ext>
            </a:extLst>
          </p:cNvPr>
          <p:cNvSpPr txBox="1">
            <a:spLocks/>
          </p:cNvSpPr>
          <p:nvPr/>
        </p:nvSpPr>
        <p:spPr>
          <a:xfrm>
            <a:off x="3541852" y="4368882"/>
            <a:ext cx="3534821" cy="1040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rgbClr val="FFC000"/>
                </a:solidFill>
              </a:rPr>
              <a:t>8:29-30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4EC47A-2399-7E22-0084-70DAF486E0BF}"/>
              </a:ext>
            </a:extLst>
          </p:cNvPr>
          <p:cNvSpPr txBox="1">
            <a:spLocks/>
          </p:cNvSpPr>
          <p:nvPr/>
        </p:nvSpPr>
        <p:spPr>
          <a:xfrm>
            <a:off x="1187682" y="4354338"/>
            <a:ext cx="3534821" cy="1040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cs typeface="Times New Roman" panose="02020603050405020304" pitchFamily="18" charset="0"/>
              </a:rPr>
              <a:t>Part </a:t>
            </a:r>
            <a:endParaRPr lang="en-US" sz="96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4DD931-BDE5-D3AF-D0D2-53EC3213A7D2}"/>
              </a:ext>
            </a:extLst>
          </p:cNvPr>
          <p:cNvSpPr txBox="1">
            <a:spLocks/>
          </p:cNvSpPr>
          <p:nvPr/>
        </p:nvSpPr>
        <p:spPr>
          <a:xfrm>
            <a:off x="2412250" y="4382185"/>
            <a:ext cx="1534845" cy="1040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endParaRPr lang="en-US" sz="11500" dirty="0">
              <a:solidFill>
                <a:schemeClr val="bg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56" y="357182"/>
            <a:ext cx="8919868" cy="830978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Romans Summary 	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(John AT Robinson)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359879"/>
            <a:ext cx="11087001" cy="4362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	</a:t>
            </a:r>
            <a:r>
              <a:rPr lang="en-US" sz="3600" b="1" dirty="0">
                <a:solidFill>
                  <a:schemeClr val="accent3"/>
                </a:solidFill>
              </a:rPr>
              <a:t>1:1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dirty="0"/>
              <a:t>Foreordination; 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“set apart”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   	</a:t>
            </a:r>
            <a:r>
              <a:rPr lang="en-US" sz="3600" b="1" dirty="0">
                <a:solidFill>
                  <a:schemeClr val="accent3"/>
                </a:solidFill>
              </a:rPr>
              <a:t>1:6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dirty="0"/>
              <a:t>Effectual Calling</a:t>
            </a:r>
          </a:p>
          <a:p>
            <a:pPr marL="457200" lvl="1" indent="0">
              <a:buNone/>
            </a:pP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“And you also are among those Gentiles who are </a:t>
            </a:r>
            <a:r>
              <a:rPr lang="en-US" sz="3500" dirty="0"/>
              <a:t>called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to belong to Jesus Christ“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 1:16-Ch.4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Justification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Ch.5-Ch.8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Glorification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0987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8840-DDEF-6E91-BA52-ECF6EE24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3F0F-4D0A-4829-D764-25C9F48AA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0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E89F-C062-D9DF-DC76-45C24D50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D991-7FB6-36EE-D3DE-A4DED04D2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at Is TULIP in Calvinism?">
            <a:extLst>
              <a:ext uri="{FF2B5EF4-FFF2-40B4-BE49-F238E27FC236}">
                <a16:creationId xmlns:a16="http://schemas.microsoft.com/office/drawing/2014/main" id="{B14B0C8A-FDEF-F8D2-16A9-9E96E510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9400"/>
            <a:ext cx="120650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AF10090-18D9-2982-A431-BE40AC577F82}"/>
              </a:ext>
            </a:extLst>
          </p:cNvPr>
          <p:cNvCxnSpPr>
            <a:cxnSpLocks/>
          </p:cNvCxnSpPr>
          <p:nvPr/>
        </p:nvCxnSpPr>
        <p:spPr>
          <a:xfrm>
            <a:off x="8658813" y="471379"/>
            <a:ext cx="0" cy="5907647"/>
          </a:xfrm>
          <a:prstGeom prst="line">
            <a:avLst/>
          </a:prstGeom>
          <a:ln w="38100">
            <a:solidFill>
              <a:srgbClr val="EF6B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CB1FBE-1560-6CA8-91D2-BF3AA3D2AD1E}"/>
              </a:ext>
            </a:extLst>
          </p:cNvPr>
          <p:cNvSpPr txBox="1"/>
          <p:nvPr/>
        </p:nvSpPr>
        <p:spPr>
          <a:xfrm>
            <a:off x="8961930" y="380617"/>
            <a:ext cx="3209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79B68"/>
                </a:solidFill>
                <a:latin typeface="Avenir Next Condensed" panose="020B0506020202020204" pitchFamily="34" charset="0"/>
              </a:rPr>
              <a:t>T</a:t>
            </a:r>
            <a:r>
              <a:rPr lang="en-US" sz="4000" dirty="0">
                <a:solidFill>
                  <a:srgbClr val="879B68"/>
                </a:solidFill>
                <a:latin typeface="Avenir Next Condensed" panose="020B0506020202020204" pitchFamily="34" charset="0"/>
              </a:rPr>
              <a:t>OTAL</a:t>
            </a:r>
          </a:p>
          <a:p>
            <a:r>
              <a:rPr lang="en-US" sz="4000" dirty="0">
                <a:solidFill>
                  <a:srgbClr val="D7F4CC"/>
                </a:solidFill>
                <a:latin typeface="Avenir Next Condensed" panose="020B0506020202020204" pitchFamily="34" charset="0"/>
              </a:rPr>
              <a:t>DEPRAVITY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1EDC7-2DA8-F558-851E-59CFE8711021}"/>
              </a:ext>
            </a:extLst>
          </p:cNvPr>
          <p:cNvSpPr txBox="1"/>
          <p:nvPr/>
        </p:nvSpPr>
        <p:spPr>
          <a:xfrm>
            <a:off x="8965042" y="1578044"/>
            <a:ext cx="3209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79B68"/>
                </a:solidFill>
                <a:latin typeface="Avenir Next Condensed" panose="020B0506020202020204" pitchFamily="34" charset="0"/>
              </a:rPr>
              <a:t>C</a:t>
            </a:r>
            <a:r>
              <a:rPr lang="en-US" sz="4000" dirty="0">
                <a:solidFill>
                  <a:srgbClr val="879B68"/>
                </a:solidFill>
                <a:latin typeface="Avenir Next Condensed" panose="020B0506020202020204" pitchFamily="34" charset="0"/>
              </a:rPr>
              <a:t>ONDITIONAL</a:t>
            </a:r>
          </a:p>
          <a:p>
            <a:r>
              <a:rPr lang="en-US" sz="4000" dirty="0">
                <a:solidFill>
                  <a:srgbClr val="D7F4CC"/>
                </a:solidFill>
                <a:latin typeface="Avenir Next Condensed" panose="020B0506020202020204" pitchFamily="34" charset="0"/>
              </a:rPr>
              <a:t>DEPRAVITY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88CD8-646A-D2B9-6AEC-81C8C2135A02}"/>
              </a:ext>
            </a:extLst>
          </p:cNvPr>
          <p:cNvSpPr txBox="1"/>
          <p:nvPr/>
        </p:nvSpPr>
        <p:spPr>
          <a:xfrm>
            <a:off x="8968154" y="2812794"/>
            <a:ext cx="3209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79B68"/>
                </a:solidFill>
                <a:latin typeface="Avenir Next Condensed" panose="020B0506020202020204" pitchFamily="34" charset="0"/>
              </a:rPr>
              <a:t>U</a:t>
            </a:r>
            <a:r>
              <a:rPr lang="en-US" sz="4000" dirty="0">
                <a:solidFill>
                  <a:srgbClr val="879B68"/>
                </a:solidFill>
                <a:latin typeface="Avenir Next Condensed" panose="020B0506020202020204" pitchFamily="34" charset="0"/>
              </a:rPr>
              <a:t>NLIMITED</a:t>
            </a:r>
          </a:p>
          <a:p>
            <a:r>
              <a:rPr lang="en-US" sz="4000" dirty="0">
                <a:solidFill>
                  <a:srgbClr val="D7F4CC"/>
                </a:solidFill>
                <a:latin typeface="Avenir Next Condensed" panose="020B0506020202020204" pitchFamily="34" charset="0"/>
              </a:rPr>
              <a:t>ATONEMENT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41D735-6F5B-F734-45B7-281DE9735A8D}"/>
              </a:ext>
            </a:extLst>
          </p:cNvPr>
          <p:cNvSpPr txBox="1"/>
          <p:nvPr/>
        </p:nvSpPr>
        <p:spPr>
          <a:xfrm>
            <a:off x="8971266" y="4047543"/>
            <a:ext cx="3209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79B68"/>
                </a:solidFill>
                <a:latin typeface="Avenir Next Condensed" panose="020B0506020202020204" pitchFamily="34" charset="0"/>
              </a:rPr>
              <a:t>R</a:t>
            </a:r>
            <a:r>
              <a:rPr lang="en-US" sz="4000" dirty="0">
                <a:solidFill>
                  <a:srgbClr val="879B68"/>
                </a:solidFill>
                <a:latin typeface="Avenir Next Condensed" panose="020B0506020202020204" pitchFamily="34" charset="0"/>
              </a:rPr>
              <a:t>ESISTABLE</a:t>
            </a:r>
          </a:p>
          <a:p>
            <a:r>
              <a:rPr lang="en-US" sz="4000" dirty="0">
                <a:solidFill>
                  <a:srgbClr val="D7F4CC"/>
                </a:solidFill>
                <a:latin typeface="Avenir Next Condensed" panose="020B0506020202020204" pitchFamily="34" charset="0"/>
              </a:rPr>
              <a:t>GRACE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01002-992C-79D3-0DA1-92AF9B816C14}"/>
              </a:ext>
            </a:extLst>
          </p:cNvPr>
          <p:cNvSpPr txBox="1"/>
          <p:nvPr/>
        </p:nvSpPr>
        <p:spPr>
          <a:xfrm>
            <a:off x="8974378" y="5226308"/>
            <a:ext cx="32097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79B68"/>
                </a:solidFill>
                <a:latin typeface="Avenir Next Condensed" panose="020B0506020202020204" pitchFamily="34" charset="0"/>
              </a:rPr>
              <a:t>C</a:t>
            </a:r>
            <a:r>
              <a:rPr lang="en-US" sz="4000" dirty="0">
                <a:solidFill>
                  <a:srgbClr val="879B68"/>
                </a:solidFill>
                <a:latin typeface="Avenir Next Condensed" panose="020B0506020202020204" pitchFamily="34" charset="0"/>
              </a:rPr>
              <a:t>ONDITIONAL</a:t>
            </a:r>
          </a:p>
          <a:p>
            <a:r>
              <a:rPr lang="en-US" sz="4000" dirty="0">
                <a:solidFill>
                  <a:srgbClr val="D7F4CC"/>
                </a:solidFill>
                <a:latin typeface="Avenir Next Condensed" panose="020B0506020202020204" pitchFamily="34" charset="0"/>
              </a:rPr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88705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40" y="373224"/>
            <a:ext cx="6573720" cy="666398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Romans 8:29-30 </a:t>
            </a:r>
            <a:r>
              <a:rPr lang="en-US" sz="32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4" y="1290453"/>
            <a:ext cx="10830327" cy="53799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God foreknew he also predestined to be conformed to the image of his Son, that he might be the firstborn among many brothers and sisters. </a:t>
            </a: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those he predestined, he also called; those he called, he also justified; those he justified, he also glorified.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0D6B68-2701-9FE9-BA65-501A8355531A}"/>
              </a:ext>
            </a:extLst>
          </p:cNvPr>
          <p:cNvCxnSpPr/>
          <p:nvPr/>
        </p:nvCxnSpPr>
        <p:spPr>
          <a:xfrm>
            <a:off x="4256691" y="1848901"/>
            <a:ext cx="2081048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DA7870-7182-D09B-5715-32CDA29F617E}"/>
              </a:ext>
            </a:extLst>
          </p:cNvPr>
          <p:cNvCxnSpPr>
            <a:cxnSpLocks/>
          </p:cNvCxnSpPr>
          <p:nvPr/>
        </p:nvCxnSpPr>
        <p:spPr>
          <a:xfrm>
            <a:off x="625367" y="2379674"/>
            <a:ext cx="24646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33E7F2-7E4B-C526-9EA3-A310CB1F2407}"/>
              </a:ext>
            </a:extLst>
          </p:cNvPr>
          <p:cNvCxnSpPr>
            <a:cxnSpLocks/>
          </p:cNvCxnSpPr>
          <p:nvPr/>
        </p:nvCxnSpPr>
        <p:spPr>
          <a:xfrm>
            <a:off x="5155324" y="3982501"/>
            <a:ext cx="128751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A71D2B-A5D3-3834-068E-30FD742E28E6}"/>
              </a:ext>
            </a:extLst>
          </p:cNvPr>
          <p:cNvCxnSpPr>
            <a:cxnSpLocks/>
          </p:cNvCxnSpPr>
          <p:nvPr/>
        </p:nvCxnSpPr>
        <p:spPr>
          <a:xfrm>
            <a:off x="591077" y="3971071"/>
            <a:ext cx="24646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93BBB3-1BB2-EDE0-B866-2998422B265C}"/>
              </a:ext>
            </a:extLst>
          </p:cNvPr>
          <p:cNvCxnSpPr>
            <a:cxnSpLocks/>
          </p:cNvCxnSpPr>
          <p:nvPr/>
        </p:nvCxnSpPr>
        <p:spPr>
          <a:xfrm>
            <a:off x="8862454" y="3974881"/>
            <a:ext cx="128751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9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56DD-507D-7823-D320-2A9AA4C4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3" y="1556304"/>
            <a:ext cx="10208490" cy="140053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NT		foreknow	 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4400" b="0" strike="noStrike" dirty="0">
                <a:solidFill>
                  <a:schemeClr val="tx1"/>
                </a:solidFill>
                <a:effectLst/>
                <a:latin typeface="+mn-lt"/>
              </a:rPr>
              <a:t>pro</a:t>
            </a:r>
            <a:r>
              <a:rPr lang="en-US" sz="4400" b="0" u="none" strike="noStrike" dirty="0">
                <a:solidFill>
                  <a:schemeClr val="tx1"/>
                </a:solidFill>
                <a:effectLst/>
                <a:latin typeface="+mn-lt"/>
              </a:rPr>
              <a:t>ginōskō)</a:t>
            </a:r>
            <a:br>
              <a:rPr lang="en-US" sz="4400" b="0" u="none" strike="noStrike" dirty="0">
                <a:solidFill>
                  <a:schemeClr val="tx1"/>
                </a:solidFill>
                <a:effectLst/>
                <a:latin typeface="+mn-lt"/>
              </a:rPr>
            </a:b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94D750-4380-76FE-0494-2C4B39B1A662}"/>
              </a:ext>
            </a:extLst>
          </p:cNvPr>
          <p:cNvSpPr txBox="1">
            <a:spLocks/>
          </p:cNvSpPr>
          <p:nvPr/>
        </p:nvSpPr>
        <p:spPr>
          <a:xfrm>
            <a:off x="725208" y="2602607"/>
            <a:ext cx="1020849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OT				 know	 		</a:t>
            </a:r>
            <a:r>
              <a:rPr lang="en-US" sz="2400" dirty="0">
                <a:solidFill>
                  <a:schemeClr val="tx1"/>
                </a:solidFill>
              </a:rPr>
              <a:t>  </a:t>
            </a:r>
            <a:r>
              <a:rPr lang="en-US" sz="2000" dirty="0">
                <a:solidFill>
                  <a:schemeClr val="tx1"/>
                </a:solidFill>
              </a:rPr>
              <a:t>   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(ginōskō)</a:t>
            </a:r>
            <a:br>
              <a:rPr lang="en-US" sz="4400" dirty="0">
                <a:solidFill>
                  <a:schemeClr val="tx1"/>
                </a:solidFill>
                <a:latin typeface="+mn-lt"/>
              </a:rPr>
            </a:b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344854-C281-9B3D-36F0-06FCD96CA88A}"/>
              </a:ext>
            </a:extLst>
          </p:cNvPr>
          <p:cNvSpPr txBox="1">
            <a:spLocks/>
          </p:cNvSpPr>
          <p:nvPr/>
        </p:nvSpPr>
        <p:spPr>
          <a:xfrm>
            <a:off x="704183" y="4694186"/>
            <a:ext cx="1020849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OT				 know	 			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4400" i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Yâda‘</a:t>
            </a:r>
            <a:r>
              <a:rPr lang="en-US" sz="4400" dirty="0">
                <a:solidFill>
                  <a:schemeClr val="tx1"/>
                </a:solidFill>
                <a:latin typeface="+mn-lt"/>
              </a:rPr>
              <a:t>)</a:t>
            </a:r>
            <a:br>
              <a:rPr lang="en-US" sz="4400" dirty="0">
                <a:solidFill>
                  <a:schemeClr val="tx1"/>
                </a:solidFill>
                <a:latin typeface="+mn-lt"/>
              </a:rPr>
            </a:b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C0AC2B-87FA-ACDC-E642-9443508FBD8F}"/>
              </a:ext>
            </a:extLst>
          </p:cNvPr>
          <p:cNvSpPr txBox="1">
            <a:spLocks/>
          </p:cNvSpPr>
          <p:nvPr/>
        </p:nvSpPr>
        <p:spPr>
          <a:xfrm>
            <a:off x="719949" y="461392"/>
            <a:ext cx="1020849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			  </a:t>
            </a:r>
            <a:r>
              <a:rPr lang="en-US" sz="4400" dirty="0">
                <a:solidFill>
                  <a:srgbClr val="2AD1F0"/>
                </a:solidFill>
              </a:rPr>
              <a:t>English	</a:t>
            </a:r>
            <a:r>
              <a:rPr lang="en-US" sz="4400" dirty="0">
                <a:solidFill>
                  <a:schemeClr val="tx1"/>
                </a:solidFill>
              </a:rPr>
              <a:t>				 </a:t>
            </a: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Greek</a:t>
            </a:r>
            <a:br>
              <a:rPr lang="en-US" sz="4400" dirty="0">
                <a:solidFill>
                  <a:schemeClr val="tx1"/>
                </a:solidFill>
                <a:latin typeface="+mn-lt"/>
              </a:rPr>
            </a:b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7D98CCA-2B3B-BD54-96F0-3F34A5CCB6A5}"/>
              </a:ext>
            </a:extLst>
          </p:cNvPr>
          <p:cNvSpPr txBox="1">
            <a:spLocks/>
          </p:cNvSpPr>
          <p:nvPr/>
        </p:nvSpPr>
        <p:spPr>
          <a:xfrm>
            <a:off x="683157" y="3698962"/>
            <a:ext cx="1020849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			  </a:t>
            </a:r>
            <a:r>
              <a:rPr lang="en-US" sz="4400" dirty="0">
                <a:solidFill>
                  <a:srgbClr val="2AD1F0"/>
                </a:solidFill>
              </a:rPr>
              <a:t>					</a:t>
            </a:r>
            <a:r>
              <a:rPr lang="en-US" sz="4400" dirty="0">
                <a:solidFill>
                  <a:schemeClr val="tx1"/>
                </a:solidFill>
              </a:rPr>
              <a:t>				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Hebrew</a:t>
            </a:r>
            <a:br>
              <a:rPr lang="en-US" sz="4400" dirty="0">
                <a:solidFill>
                  <a:schemeClr val="tx1"/>
                </a:solidFill>
                <a:latin typeface="+mn-lt"/>
              </a:rPr>
            </a:b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59964D-A188-911D-6175-D490621C0BBC}"/>
              </a:ext>
            </a:extLst>
          </p:cNvPr>
          <p:cNvCxnSpPr>
            <a:cxnSpLocks/>
          </p:cNvCxnSpPr>
          <p:nvPr/>
        </p:nvCxnSpPr>
        <p:spPr>
          <a:xfrm>
            <a:off x="2170381" y="2222019"/>
            <a:ext cx="1045778" cy="0"/>
          </a:xfrm>
          <a:prstGeom prst="line">
            <a:avLst/>
          </a:prstGeom>
          <a:ln w="38100">
            <a:solidFill>
              <a:srgbClr val="2AD1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F13F71-261E-D4EF-9C4F-95239D87B88E}"/>
              </a:ext>
            </a:extLst>
          </p:cNvPr>
          <p:cNvCxnSpPr>
            <a:cxnSpLocks/>
          </p:cNvCxnSpPr>
          <p:nvPr/>
        </p:nvCxnSpPr>
        <p:spPr>
          <a:xfrm>
            <a:off x="5665069" y="2222019"/>
            <a:ext cx="735724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A847665-35E1-11E2-56CB-E5763A94DF07}"/>
              </a:ext>
            </a:extLst>
          </p:cNvPr>
          <p:cNvSpPr txBox="1">
            <a:spLocks/>
          </p:cNvSpPr>
          <p:nvPr/>
        </p:nvSpPr>
        <p:spPr>
          <a:xfrm>
            <a:off x="10210804" y="2637156"/>
            <a:ext cx="2039007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easy</a:t>
            </a:r>
            <a:br>
              <a:rPr lang="en-US" sz="4400" dirty="0">
                <a:solidFill>
                  <a:schemeClr val="tx1"/>
                </a:solidFill>
                <a:latin typeface="+mn-lt"/>
              </a:rPr>
            </a:b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3119D85-7AE9-06D0-4DB5-DBE104A22F34}"/>
              </a:ext>
            </a:extLst>
          </p:cNvPr>
          <p:cNvSpPr txBox="1">
            <a:spLocks/>
          </p:cNvSpPr>
          <p:nvPr/>
        </p:nvSpPr>
        <p:spPr>
          <a:xfrm>
            <a:off x="9579017" y="1590031"/>
            <a:ext cx="2608885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</a:rPr>
              <a:t>uneasy</a:t>
            </a:r>
            <a:br>
              <a:rPr lang="en-US" sz="4400" dirty="0">
                <a:solidFill>
                  <a:schemeClr val="tx1"/>
                </a:solidFill>
                <a:latin typeface="+mn-lt"/>
              </a:rPr>
            </a:br>
            <a:endParaRPr lang="en-US" sz="4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EF0DB3-B2F1-D662-E90E-4AEDACD6D10C}"/>
              </a:ext>
            </a:extLst>
          </p:cNvPr>
          <p:cNvCxnSpPr>
            <a:cxnSpLocks/>
          </p:cNvCxnSpPr>
          <p:nvPr/>
        </p:nvCxnSpPr>
        <p:spPr>
          <a:xfrm>
            <a:off x="9711263" y="2255884"/>
            <a:ext cx="609604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5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56" y="357182"/>
            <a:ext cx="7199406" cy="830978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Romans 	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(John AT Robinson)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359879"/>
            <a:ext cx="11087001" cy="4362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	</a:t>
            </a:r>
            <a:r>
              <a:rPr lang="en-US" sz="3600" b="1" dirty="0">
                <a:solidFill>
                  <a:schemeClr val="accent3"/>
                </a:solidFill>
              </a:rPr>
              <a:t>1:1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dirty="0"/>
              <a:t>Foreordination; 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“set apart”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   	</a:t>
            </a:r>
            <a:r>
              <a:rPr lang="en-US" sz="3600" b="1" dirty="0">
                <a:solidFill>
                  <a:schemeClr val="accent3"/>
                </a:solidFill>
              </a:rPr>
              <a:t>1:6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dirty="0"/>
              <a:t>Effectual Calling</a:t>
            </a:r>
          </a:p>
          <a:p>
            <a:pPr marL="457200" lvl="1" indent="0">
              <a:buNone/>
            </a:pP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“And you also are among those Gentiles who are </a:t>
            </a:r>
            <a:r>
              <a:rPr lang="en-US" sz="3500" dirty="0"/>
              <a:t>called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to belong to Jesus Christ“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 1:16-Ch.4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Justification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Ch.5-Ch.8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Glorification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6" name="Picture 20" descr="Download Image Result For Hand Drawing A Circle - Hand Drawn Circle Png -  Full Size PNG Image - PNGkit">
            <a:extLst>
              <a:ext uri="{FF2B5EF4-FFF2-40B4-BE49-F238E27FC236}">
                <a16:creationId xmlns:a16="http://schemas.microsoft.com/office/drawing/2014/main" id="{046B6902-9A3A-D573-BD11-B5CB8CFA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96" y="1006584"/>
            <a:ext cx="7318266" cy="12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3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56" y="357182"/>
            <a:ext cx="7199406" cy="830978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Romans 	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(John AT Robinson)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359879"/>
            <a:ext cx="11087001" cy="4362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	</a:t>
            </a:r>
            <a:r>
              <a:rPr lang="en-US" sz="3600" b="1" dirty="0">
                <a:solidFill>
                  <a:schemeClr val="accent3"/>
                </a:solidFill>
              </a:rPr>
              <a:t>1:1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strike="sngStrike" dirty="0"/>
              <a:t>Foreordination</a:t>
            </a:r>
            <a:r>
              <a:rPr lang="en-US" sz="3600" dirty="0"/>
              <a:t>; 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“set apart”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   	</a:t>
            </a:r>
            <a:r>
              <a:rPr lang="en-US" sz="3600" b="1" dirty="0">
                <a:solidFill>
                  <a:schemeClr val="accent3"/>
                </a:solidFill>
              </a:rPr>
              <a:t>1:6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dirty="0"/>
              <a:t>Effectual Calling</a:t>
            </a:r>
          </a:p>
          <a:p>
            <a:pPr marL="457200" lvl="1" indent="0">
              <a:buNone/>
            </a:pP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“And you also are among those Gentiles who are </a:t>
            </a:r>
            <a:r>
              <a:rPr lang="en-US" sz="3500" dirty="0"/>
              <a:t>called 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to belong to Jesus Christ“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 1:16-Ch.4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Justification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Ch.5-Ch.8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Glorification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4116" name="Picture 20" descr="Download Image Result For Hand Drawing A Circle - Hand Drawn Circle Png -  Full Size PNG Image - PNGkit">
            <a:extLst>
              <a:ext uri="{FF2B5EF4-FFF2-40B4-BE49-F238E27FC236}">
                <a16:creationId xmlns:a16="http://schemas.microsoft.com/office/drawing/2014/main" id="{2B4A6CB5-522F-3F23-681F-5025D1C4A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96" y="1006584"/>
            <a:ext cx="7318266" cy="12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40" y="373224"/>
            <a:ext cx="6573720" cy="666398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Romans 8:29-30 </a:t>
            </a:r>
            <a:r>
              <a:rPr lang="en-US" sz="32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4" y="1290453"/>
            <a:ext cx="10830327" cy="53799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God foreknew he also predestined to be conformed to the image of his Son, that he might be the firstborn among many brothers and sisters. </a:t>
            </a: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those he predestined, he also called; those he called, he also justified; those he justified, he also glorified.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DA7870-7182-D09B-5715-32CDA29F617E}"/>
              </a:ext>
            </a:extLst>
          </p:cNvPr>
          <p:cNvCxnSpPr>
            <a:cxnSpLocks/>
          </p:cNvCxnSpPr>
          <p:nvPr/>
        </p:nvCxnSpPr>
        <p:spPr>
          <a:xfrm>
            <a:off x="625367" y="2375338"/>
            <a:ext cx="24646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018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56" y="357182"/>
            <a:ext cx="7199406" cy="830978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Romans 	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(John AT Robinson)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359879"/>
            <a:ext cx="11087001" cy="4362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	</a:t>
            </a:r>
            <a:r>
              <a:rPr lang="en-US" sz="3600" b="1" dirty="0">
                <a:solidFill>
                  <a:schemeClr val="accent3"/>
                </a:solidFill>
              </a:rPr>
              <a:t>1:1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strike="sngStrike" dirty="0"/>
              <a:t>Foreordination</a:t>
            </a:r>
            <a:r>
              <a:rPr lang="en-US" sz="3600" dirty="0"/>
              <a:t>; 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“set apart”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   	</a:t>
            </a:r>
            <a:r>
              <a:rPr lang="en-US" sz="3600" b="1" dirty="0">
                <a:solidFill>
                  <a:schemeClr val="accent3"/>
                </a:solidFill>
              </a:rPr>
              <a:t>1:6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dirty="0"/>
              <a:t>Effectual Calling</a:t>
            </a:r>
          </a:p>
          <a:p>
            <a:pPr marL="457200" lvl="1" indent="0">
              <a:buNone/>
            </a:pP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“And you also are among those Gentiles who are </a:t>
            </a:r>
            <a:r>
              <a:rPr lang="en-US" sz="3500" dirty="0"/>
              <a:t>called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to belong to Jesus Christ“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 1:16-Ch.4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Justification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Ch.5-Ch.8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Glorification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6" name="Picture 20" descr="Download Image Result For Hand Drawing A Circle - Hand Drawn Circle Png -  Full Size PNG Image - PNGkit">
            <a:extLst>
              <a:ext uri="{FF2B5EF4-FFF2-40B4-BE49-F238E27FC236}">
                <a16:creationId xmlns:a16="http://schemas.microsoft.com/office/drawing/2014/main" id="{563129FB-BCC1-BA14-B85C-F53221CC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9650"/>
            <a:ext cx="7318266" cy="12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8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56" y="357182"/>
            <a:ext cx="7199406" cy="830978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Romans 	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(John AT Robinson)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359879"/>
            <a:ext cx="11087001" cy="4362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	</a:t>
            </a:r>
            <a:r>
              <a:rPr lang="en-US" sz="3600" b="1" dirty="0">
                <a:solidFill>
                  <a:schemeClr val="accent3"/>
                </a:solidFill>
              </a:rPr>
              <a:t>1:1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strike="sngStrike" dirty="0"/>
              <a:t>Foreordination</a:t>
            </a:r>
            <a:r>
              <a:rPr lang="en-US" sz="3600" dirty="0"/>
              <a:t>; 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“set apart”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   	</a:t>
            </a:r>
            <a:r>
              <a:rPr lang="en-US" sz="3600" b="1" dirty="0">
                <a:solidFill>
                  <a:schemeClr val="accent3"/>
                </a:solidFill>
              </a:rPr>
              <a:t>1:6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dirty="0"/>
              <a:t>Effectual Calling</a:t>
            </a:r>
          </a:p>
          <a:p>
            <a:pPr marL="457200" lvl="1" indent="0">
              <a:buNone/>
            </a:pP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“And you also are among those Gentiles who are </a:t>
            </a:r>
            <a:r>
              <a:rPr lang="en-US" sz="3500" dirty="0"/>
              <a:t>called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to belong to Jesus Christ“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 1:16-Ch.4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Justification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Ch.5-Ch.8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strike="sngStrike" dirty="0"/>
              <a:t>Glorification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5" name="Picture 20" descr="Download Image Result For Hand Drawing A Circle - Hand Drawn Circle Png -  Full Size PNG Image - PNGkit">
            <a:extLst>
              <a:ext uri="{FF2B5EF4-FFF2-40B4-BE49-F238E27FC236}">
                <a16:creationId xmlns:a16="http://schemas.microsoft.com/office/drawing/2014/main" id="{49807400-4363-E268-E9B3-802E69FB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9650"/>
            <a:ext cx="7318266" cy="12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8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40" y="373224"/>
            <a:ext cx="6573720" cy="666398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Romans 8:28 </a:t>
            </a:r>
            <a:r>
              <a:rPr lang="en-US" sz="32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4" y="1290453"/>
            <a:ext cx="11110216" cy="25036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en-US" sz="3500" b="1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we know that in all things God works for the </a:t>
            </a:r>
            <a:r>
              <a:rPr lang="en-US" sz="35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en-US" sz="3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of those who love him, who have been called according to his purpose. </a:t>
            </a:r>
            <a:endParaRPr lang="en-US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03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40" y="373224"/>
            <a:ext cx="6573720" cy="666398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Romans 8:29-30 </a:t>
            </a:r>
            <a:r>
              <a:rPr lang="en-US" sz="32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4" y="1290453"/>
            <a:ext cx="10830327" cy="53799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God foreknew he also predestined to be conformed to the image of his Son, that he might be the firstborn among many brothers and sisters. </a:t>
            </a: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those he predestined, he also called; those he called, he also justified; those he justified, he also glorified.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33E7F2-7E4B-C526-9EA3-A310CB1F2407}"/>
              </a:ext>
            </a:extLst>
          </p:cNvPr>
          <p:cNvCxnSpPr>
            <a:cxnSpLocks/>
          </p:cNvCxnSpPr>
          <p:nvPr/>
        </p:nvCxnSpPr>
        <p:spPr>
          <a:xfrm>
            <a:off x="5155324" y="3982208"/>
            <a:ext cx="128751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4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80CA3-41D3-13F2-181A-683AA99AF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85" y="801651"/>
            <a:ext cx="2741858" cy="1400530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‘Call’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8B7850-7AD2-CA01-2F01-9F172C8D30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2"/>
          <a:stretch/>
        </p:blipFill>
        <p:spPr>
          <a:xfrm>
            <a:off x="9025153" y="672698"/>
            <a:ext cx="2626198" cy="55373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8BCDC1-99F3-BC13-FA2C-EFA5CC250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54" y="2020472"/>
            <a:ext cx="2326447" cy="41896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A0ABCF-6120-BE7F-872B-138454224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855" y="672698"/>
            <a:ext cx="2554148" cy="55373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FDF306-27E5-F932-8205-3FB64636F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488" y="672698"/>
            <a:ext cx="2470062" cy="553739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264BB36-DE14-EC12-8CD7-490BB6F5DE44}"/>
              </a:ext>
            </a:extLst>
          </p:cNvPr>
          <p:cNvSpPr/>
          <p:nvPr/>
        </p:nvSpPr>
        <p:spPr>
          <a:xfrm>
            <a:off x="281354" y="3118339"/>
            <a:ext cx="2297723" cy="468923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9CB2-83EB-CD52-DB23-360152AB8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45018"/>
            <a:ext cx="8946541" cy="459302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“Does God 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predestine</a:t>
            </a:r>
            <a:r>
              <a:rPr lang="en-US" sz="44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individuals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					TO </a:t>
            </a:r>
            <a:r>
              <a:rPr lang="en-US" sz="5400" dirty="0">
                <a:solidFill>
                  <a:srgbClr val="D9B8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faith </a:t>
            </a: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,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or does God</a:t>
            </a:r>
            <a:r>
              <a:rPr lang="en-US" sz="4400" dirty="0">
                <a:solidFill>
                  <a:srgbClr val="0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predestine</a:t>
            </a:r>
            <a:r>
              <a:rPr lang="en-US" sz="4400" dirty="0">
                <a:solidFill>
                  <a:srgbClr val="C000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4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those who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						HAVE </a:t>
            </a:r>
            <a:r>
              <a:rPr lang="en-US" sz="5400" dirty="0">
                <a:solidFill>
                  <a:srgbClr val="D9B8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faith</a:t>
            </a: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?”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0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456" y="357182"/>
            <a:ext cx="7199406" cy="830978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Romans 	</a:t>
            </a:r>
            <a:r>
              <a:rPr lang="en-U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(John AT Robinson)</a:t>
            </a:r>
            <a:endParaRPr lang="en-US" sz="4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3" y="1359879"/>
            <a:ext cx="11087001" cy="43624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	</a:t>
            </a:r>
            <a:r>
              <a:rPr lang="en-US" sz="3600" b="1" dirty="0">
                <a:solidFill>
                  <a:schemeClr val="accent3"/>
                </a:solidFill>
              </a:rPr>
              <a:t>1:1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strike="sngStrike" dirty="0"/>
              <a:t>Foreordination</a:t>
            </a:r>
            <a:r>
              <a:rPr lang="en-US" sz="3600" dirty="0"/>
              <a:t>; </a:t>
            </a: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“set apart”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3"/>
                </a:solidFill>
              </a:rPr>
              <a:t>     	   	</a:t>
            </a:r>
            <a:r>
              <a:rPr lang="en-US" sz="3600" b="1" dirty="0">
                <a:solidFill>
                  <a:schemeClr val="accent3"/>
                </a:solidFill>
              </a:rPr>
              <a:t>1:6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	</a:t>
            </a:r>
            <a:r>
              <a:rPr lang="en-US" sz="3600" dirty="0"/>
              <a:t>Effectual Calling</a:t>
            </a:r>
          </a:p>
          <a:p>
            <a:pPr marL="457200" lvl="1" indent="0">
              <a:buNone/>
            </a:pPr>
            <a:r>
              <a:rPr lang="en-US" sz="35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“And you also are among those Gentiles who are called to belong to Jesus Christ“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 1:16-Ch.4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dirty="0"/>
              <a:t>Justification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accent3"/>
                </a:solidFill>
              </a:rPr>
              <a:t>Ch.5-Ch.8</a:t>
            </a:r>
            <a:r>
              <a:rPr lang="en-US" sz="3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	</a:t>
            </a:r>
            <a:r>
              <a:rPr lang="en-US" sz="3600" strike="sngStrike" dirty="0"/>
              <a:t>Glorification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4" name="Picture 20" descr="Download Image Result For Hand Drawing A Circle - Hand Drawn Circle Png -  Full Size PNG Image - PNGkit">
            <a:extLst>
              <a:ext uri="{FF2B5EF4-FFF2-40B4-BE49-F238E27FC236}">
                <a16:creationId xmlns:a16="http://schemas.microsoft.com/office/drawing/2014/main" id="{4BC9A860-E5A8-5675-4156-B812AE798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0" y="1695337"/>
            <a:ext cx="7318266" cy="129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3A2E1B-5D8C-6F02-BBB9-900E607DB350}"/>
              </a:ext>
            </a:extLst>
          </p:cNvPr>
          <p:cNvSpPr txBox="1"/>
          <p:nvPr/>
        </p:nvSpPr>
        <p:spPr>
          <a:xfrm rot="548993">
            <a:off x="8256349" y="1619651"/>
            <a:ext cx="13558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06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CDB3DE-BA3F-AEFC-22C1-7A901812C2AE}"/>
              </a:ext>
            </a:extLst>
          </p:cNvPr>
          <p:cNvSpPr txBox="1"/>
          <p:nvPr/>
        </p:nvSpPr>
        <p:spPr>
          <a:xfrm>
            <a:off x="1008728" y="2280680"/>
            <a:ext cx="10562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Are we called to exercise </a:t>
            </a:r>
            <a:r>
              <a:rPr lang="en-US" sz="3600" dirty="0">
                <a:solidFill>
                  <a:srgbClr val="D9B8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faith </a:t>
            </a:r>
            <a:r>
              <a:rPr lang="en-US" sz="36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 be 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born again</a:t>
            </a:r>
            <a:r>
              <a:rPr lang="en-US" sz="36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?</a:t>
            </a:r>
            <a:endParaRPr lang="en-US" sz="36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2ACD67-1290-BC03-E1EE-5BEDDBE18EBC}"/>
              </a:ext>
            </a:extLst>
          </p:cNvPr>
          <p:cNvSpPr txBox="1"/>
          <p:nvPr/>
        </p:nvSpPr>
        <p:spPr>
          <a:xfrm>
            <a:off x="1134850" y="2991552"/>
            <a:ext cx="927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…or must we </a:t>
            </a:r>
            <a:r>
              <a:rPr lang="en-US" sz="36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be</a:t>
            </a:r>
            <a:r>
              <a:rPr lang="en-US" sz="3600" dirty="0">
                <a:solidFill>
                  <a:srgbClr val="D9B8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3600" dirty="0">
                <a:solidFill>
                  <a:schemeClr val="bg2">
                    <a:lumMod val="40000"/>
                    <a:lumOff val="60000"/>
                  </a:schemeClr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born again </a:t>
            </a:r>
            <a:r>
              <a:rPr lang="en-US" sz="36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to exercise </a:t>
            </a:r>
            <a:r>
              <a:rPr lang="en-US" sz="3600" dirty="0">
                <a:solidFill>
                  <a:srgbClr val="D9B800"/>
                </a:solidFill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faith</a:t>
            </a:r>
            <a:r>
              <a:rPr lang="en-US" sz="3600" dirty="0">
                <a:effectLst/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?</a:t>
            </a:r>
            <a:endParaRPr lang="en-US" sz="36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9251489-DF46-496B-07B2-F364E93750D8}"/>
              </a:ext>
            </a:extLst>
          </p:cNvPr>
          <p:cNvSpPr/>
          <p:nvPr/>
        </p:nvSpPr>
        <p:spPr>
          <a:xfrm>
            <a:off x="677907" y="2140161"/>
            <a:ext cx="10562897" cy="1765738"/>
          </a:xfrm>
          <a:prstGeom prst="roundRect">
            <a:avLst>
              <a:gd name="adj" fmla="val 10357"/>
            </a:avLst>
          </a:prstGeom>
          <a:noFill/>
          <a:ln w="228600">
            <a:solidFill>
              <a:srgbClr val="1643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1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40" y="373224"/>
            <a:ext cx="6573720" cy="666398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Romans 8:28 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(2011 NIV)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4" y="1290453"/>
            <a:ext cx="10975526" cy="25036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en-US" sz="3500" b="1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we know that </a:t>
            </a:r>
            <a:r>
              <a:rPr lang="en-US" sz="35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all things God </a:t>
            </a:r>
            <a:r>
              <a:rPr lang="en-US" sz="3500" u="sng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 for </a:t>
            </a:r>
            <a:r>
              <a:rPr lang="en-US" sz="35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3500" u="sng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en-US" sz="35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of </a:t>
            </a:r>
            <a:r>
              <a:rPr lang="en-US" sz="3500" u="sng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who love him</a:t>
            </a:r>
            <a:r>
              <a:rPr lang="en-US" sz="35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who have been called according to his purpose. </a:t>
            </a:r>
            <a:endParaRPr lang="en-US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CF20C3-910D-209F-A5EB-0600D5876FC4}"/>
              </a:ext>
            </a:extLst>
          </p:cNvPr>
          <p:cNvSpPr txBox="1">
            <a:spLocks/>
          </p:cNvSpPr>
          <p:nvPr/>
        </p:nvSpPr>
        <p:spPr>
          <a:xfrm>
            <a:off x="376934" y="4029502"/>
            <a:ext cx="10975526" cy="1975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we know that </a:t>
            </a:r>
            <a:r>
              <a:rPr lang="en-US" sz="3500" b="0" i="0" u="sng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US" sz="3500" b="0" i="0" u="sng" strike="noStrike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who love God</a:t>
            </a:r>
            <a:r>
              <a:rPr lang="en-US" sz="3500" b="0" i="0" u="sng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 things </a:t>
            </a:r>
            <a:r>
              <a:rPr lang="en-US" sz="3500" i="0" u="sng" strike="noStrike" dirty="0">
                <a:solidFill>
                  <a:srgbClr val="00B0F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together</a:t>
            </a:r>
            <a:r>
              <a:rPr lang="en-US" sz="3500" b="0" i="0" u="sng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</a:t>
            </a:r>
            <a:r>
              <a:rPr lang="en-US" sz="3500" b="0" i="0" u="sng" strike="noStrike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</a:t>
            </a:r>
            <a:r>
              <a:rPr lang="en-US" sz="3500" b="0" i="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for those who are called according to his purpose.</a:t>
            </a:r>
            <a:endParaRPr lang="en-US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392E4E-3530-49E0-F25B-1A61A4976CC8}"/>
              </a:ext>
            </a:extLst>
          </p:cNvPr>
          <p:cNvSpPr txBox="1">
            <a:spLocks/>
          </p:cNvSpPr>
          <p:nvPr/>
        </p:nvSpPr>
        <p:spPr>
          <a:xfrm>
            <a:off x="839540" y="3255179"/>
            <a:ext cx="6573720" cy="666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</a:rPr>
              <a:t>Romans 8:28  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(ESV)	</a:t>
            </a:r>
          </a:p>
        </p:txBody>
      </p:sp>
    </p:spTree>
    <p:extLst>
      <p:ext uri="{BB962C8B-B14F-4D97-AF65-F5344CB8AC3E}">
        <p14:creationId xmlns:p14="http://schemas.microsoft.com/office/powerpoint/2010/main" val="17462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40" y="373224"/>
            <a:ext cx="6573720" cy="666398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Romans 8:29-30 </a:t>
            </a:r>
            <a:r>
              <a:rPr lang="en-US" sz="32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4" y="1290453"/>
            <a:ext cx="11190226" cy="53799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en-US" sz="3500" b="1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we know that in all things God works for the good of those who love him, who have been called according to his purpose.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God foreknew he also predestined to be conformed to the image of his Son, that he might be the firstborn among many brothers and sisters. </a:t>
            </a: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those he predestined, he also called; those he called, he also justified; those he justified, he also glorified.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04C60-669C-5C81-4807-7F4A4CC15963}"/>
              </a:ext>
            </a:extLst>
          </p:cNvPr>
          <p:cNvSpPr txBox="1"/>
          <p:nvPr/>
        </p:nvSpPr>
        <p:spPr>
          <a:xfrm>
            <a:off x="2600236" y="1410047"/>
            <a:ext cx="6573720" cy="3785652"/>
          </a:xfrm>
          <a:prstGeom prst="rect">
            <a:avLst/>
          </a:prstGeom>
          <a:solidFill>
            <a:schemeClr val="tx2">
              <a:lumMod val="25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Plain</a:t>
            </a:r>
            <a:r>
              <a:rPr lang="en-US" sz="4800" dirty="0"/>
              <a:t> reading</a:t>
            </a:r>
          </a:p>
          <a:p>
            <a:pPr marL="400050" indent="-400050" algn="ctr">
              <a:buAutoNum type="romanLcParenBoth"/>
            </a:pPr>
            <a:endParaRPr lang="en-US" sz="4800" dirty="0"/>
          </a:p>
          <a:p>
            <a:pPr algn="ctr"/>
            <a:r>
              <a:rPr lang="en-US" sz="4800" b="1" dirty="0"/>
              <a:t>Reformed</a:t>
            </a:r>
            <a:r>
              <a:rPr lang="en-US" sz="4800" dirty="0"/>
              <a:t> view</a:t>
            </a:r>
          </a:p>
          <a:p>
            <a:pPr algn="ctr"/>
            <a:endParaRPr lang="en-US" sz="4800" dirty="0"/>
          </a:p>
          <a:p>
            <a:pPr algn="ctr"/>
            <a:r>
              <a:rPr lang="en-US" sz="4800" b="1" dirty="0"/>
              <a:t>Arminian</a:t>
            </a:r>
            <a:r>
              <a:rPr lang="en-US" sz="4800" dirty="0"/>
              <a:t> view</a:t>
            </a:r>
          </a:p>
        </p:txBody>
      </p:sp>
      <p:pic>
        <p:nvPicPr>
          <p:cNvPr id="5" name="Picture 20" descr="Download Image Result For Hand Drawing A Circle - Hand Drawn Circle Png -  Full Size PNG Image - PNGkit">
            <a:extLst>
              <a:ext uri="{FF2B5EF4-FFF2-40B4-BE49-F238E27FC236}">
                <a16:creationId xmlns:a16="http://schemas.microsoft.com/office/drawing/2014/main" id="{818B8E87-C0BA-7A8D-9FCB-A2DC6FDEB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5152"/>
            <a:ext cx="2147176" cy="120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40" y="373224"/>
            <a:ext cx="6573720" cy="666398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Romans 8:29-30  </a:t>
            </a:r>
            <a:r>
              <a:rPr lang="en-US" sz="32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4" y="1290453"/>
            <a:ext cx="11201656" cy="53799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</a:t>
            </a:r>
            <a:r>
              <a:rPr lang="en-US" sz="3500" b="1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solidFill>
                  <a:schemeClr val="tx1">
                    <a:lumMod val="7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we know that in all things God works for the good of those who love him, who have been called according to his purpose.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God foreknew he also predestined to be conformed to the image of his Son, that he might be the firstborn among many brothers and sisters. </a:t>
            </a: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those he predestined, he also called; those he called, he also justified; those he justified, he also glorified.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E8777F-E53B-0A79-6654-DD4A287C12AA}"/>
              </a:ext>
            </a:extLst>
          </p:cNvPr>
          <p:cNvSpPr txBox="1">
            <a:spLocks/>
          </p:cNvSpPr>
          <p:nvPr/>
        </p:nvSpPr>
        <p:spPr>
          <a:xfrm>
            <a:off x="1175659" y="1258521"/>
            <a:ext cx="9778481" cy="35933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30175">
            <a:solidFill>
              <a:srgbClr val="16434D"/>
            </a:solidFill>
          </a:ln>
          <a:effectLst>
            <a:softEdge rad="38338"/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am sure of this, that he who started a good work in you will carry it on to completion until the day of</a:t>
            </a:r>
          </a:p>
          <a:p>
            <a:pPr marL="0" indent="0" algn="ctr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 Jesus.</a:t>
            </a:r>
          </a:p>
          <a:p>
            <a:pPr marL="0" indent="0" algn="ctr"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Philippians 1:6</a:t>
            </a:r>
          </a:p>
        </p:txBody>
      </p:sp>
    </p:spTree>
    <p:extLst>
      <p:ext uri="{BB962C8B-B14F-4D97-AF65-F5344CB8AC3E}">
        <p14:creationId xmlns:p14="http://schemas.microsoft.com/office/powerpoint/2010/main" val="220326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 descr="Warning Sign - Orange Background">
            <a:extLst>
              <a:ext uri="{FF2B5EF4-FFF2-40B4-BE49-F238E27FC236}">
                <a16:creationId xmlns:a16="http://schemas.microsoft.com/office/drawing/2014/main" id="{C1330886-BAE4-6B5F-4FF1-54AD88162B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Warning sign blank Royalty Free Vector Image VectorStock">
            <a:extLst>
              <a:ext uri="{FF2B5EF4-FFF2-40B4-BE49-F238E27FC236}">
                <a16:creationId xmlns:a16="http://schemas.microsoft.com/office/drawing/2014/main" id="{E4F20251-E0F3-9BB4-2659-6D0013A02C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t="6533" r="6989" b="15656"/>
          <a:stretch/>
        </p:blipFill>
        <p:spPr bwMode="auto">
          <a:xfrm>
            <a:off x="2248758" y="551160"/>
            <a:ext cx="7639891" cy="57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1974921-B157-4D77-8078-A03C92E19D98}"/>
              </a:ext>
            </a:extLst>
          </p:cNvPr>
          <p:cNvSpPr/>
          <p:nvPr/>
        </p:nvSpPr>
        <p:spPr>
          <a:xfrm>
            <a:off x="2248758" y="551161"/>
            <a:ext cx="7536687" cy="5658570"/>
          </a:xfrm>
          <a:prstGeom prst="roundRect">
            <a:avLst>
              <a:gd name="adj" fmla="val 10357"/>
            </a:avLst>
          </a:prstGeom>
          <a:noFill/>
          <a:ln w="228600">
            <a:solidFill>
              <a:srgbClr val="1643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B14D2D-8E5A-F6E7-5232-A5EA077C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511" y="796523"/>
            <a:ext cx="5001163" cy="849843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 O M P U L S O R Y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72F0665B-2A4A-AD33-C568-190C40EF939B}"/>
              </a:ext>
            </a:extLst>
          </p:cNvPr>
          <p:cNvSpPr/>
          <p:nvPr/>
        </p:nvSpPr>
        <p:spPr>
          <a:xfrm>
            <a:off x="2128664" y="5655965"/>
            <a:ext cx="628994" cy="664821"/>
          </a:xfrm>
          <a:prstGeom prst="rtTriangle">
            <a:avLst/>
          </a:prstGeom>
          <a:solidFill>
            <a:srgbClr val="1643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F93BEED-17B4-C689-7389-351F929B2B07}"/>
              </a:ext>
            </a:extLst>
          </p:cNvPr>
          <p:cNvSpPr/>
          <p:nvPr/>
        </p:nvSpPr>
        <p:spPr>
          <a:xfrm rot="5400000">
            <a:off x="2171362" y="397373"/>
            <a:ext cx="607498" cy="681327"/>
          </a:xfrm>
          <a:prstGeom prst="rtTriangle">
            <a:avLst/>
          </a:prstGeom>
          <a:solidFill>
            <a:srgbClr val="1643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B695518-B300-F261-7471-6D4B9515F5CC}"/>
              </a:ext>
            </a:extLst>
          </p:cNvPr>
          <p:cNvSpPr/>
          <p:nvPr/>
        </p:nvSpPr>
        <p:spPr>
          <a:xfrm rot="10800000">
            <a:off x="9216311" y="441691"/>
            <a:ext cx="681328" cy="608753"/>
          </a:xfrm>
          <a:prstGeom prst="rtTriangle">
            <a:avLst/>
          </a:prstGeom>
          <a:solidFill>
            <a:srgbClr val="1643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39DC3DA1-371D-3573-1834-627FF8F70C80}"/>
              </a:ext>
            </a:extLst>
          </p:cNvPr>
          <p:cNvSpPr/>
          <p:nvPr/>
        </p:nvSpPr>
        <p:spPr>
          <a:xfrm rot="16200000">
            <a:off x="9260484" y="5678723"/>
            <a:ext cx="652294" cy="628992"/>
          </a:xfrm>
          <a:prstGeom prst="rtTriangle">
            <a:avLst/>
          </a:prstGeom>
          <a:solidFill>
            <a:srgbClr val="1643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014E-D7F4-DBE8-F9CA-1FAE78BA9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142" y="2662519"/>
            <a:ext cx="8946541" cy="290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b="1" dirty="0">
                <a:solidFill>
                  <a:schemeClr val="bg1"/>
                </a:solidFill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We’re not going to</a:t>
            </a:r>
          </a:p>
          <a:p>
            <a:pPr marL="0" indent="0">
              <a:buNone/>
            </a:pPr>
            <a:r>
              <a:rPr lang="en-US" sz="4200" b="1" dirty="0">
                <a:solidFill>
                  <a:schemeClr val="bg1"/>
                </a:solidFill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	</a:t>
            </a:r>
            <a:r>
              <a:rPr lang="en-US" sz="4200" b="1" dirty="0">
                <a:solidFill>
                  <a:schemeClr val="bg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</a:t>
            </a:r>
            <a:r>
              <a:rPr lang="en-US" sz="4200" b="1" dirty="0">
                <a:solidFill>
                  <a:schemeClr val="bg1"/>
                </a:solidFill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settle this today.</a:t>
            </a:r>
          </a:p>
          <a:p>
            <a:pPr marL="0" indent="0">
              <a:buNone/>
            </a:pPr>
            <a:r>
              <a:rPr lang="en-US" sz="4200" b="1" dirty="0">
                <a:solidFill>
                  <a:schemeClr val="bg1"/>
                </a:solidFill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  <a:r>
              <a:rPr lang="en-US" sz="4200" b="1" dirty="0">
                <a:solidFill>
                  <a:schemeClr val="bg1"/>
                </a:solidFill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</a:t>
            </a:r>
            <a:r>
              <a:rPr lang="en-US" sz="4200" b="1" dirty="0">
                <a:solidFill>
                  <a:schemeClr val="bg1"/>
                </a:solidFill>
                <a:effectLst/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et’s play nice.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40" y="373224"/>
            <a:ext cx="6573720" cy="666398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Romans 8:29-30  </a:t>
            </a:r>
            <a:r>
              <a:rPr lang="en-US" sz="32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4" y="1290453"/>
            <a:ext cx="10830327" cy="53799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God foreknew he also predestined to be conformed to the image of his Son, that he might be the firstborn among many brothers and sisters. </a:t>
            </a: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those he predestined, he also called; those he called, he also justified; those he justified, he also glorified.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6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E89F-C062-D9DF-DC76-45C24D50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5D991-7FB6-36EE-D3DE-A4DED04D2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at Is TULIP in Calvinism?">
            <a:extLst>
              <a:ext uri="{FF2B5EF4-FFF2-40B4-BE49-F238E27FC236}">
                <a16:creationId xmlns:a16="http://schemas.microsoft.com/office/drawing/2014/main" id="{B14B0C8A-FDEF-F8D2-16A9-9E96E5107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9400"/>
            <a:ext cx="12065000" cy="629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2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72C56-C33A-D34E-9BD4-EF9E54682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40" y="373224"/>
            <a:ext cx="6573720" cy="666398"/>
          </a:xfrm>
        </p:spPr>
        <p:txBody>
          <a:bodyPr/>
          <a:lstStyle/>
          <a:p>
            <a:r>
              <a:rPr lang="en-US" sz="3200" dirty="0">
                <a:solidFill>
                  <a:schemeClr val="accent3"/>
                </a:solidFill>
              </a:rPr>
              <a:t>Romans 8:29-30 </a:t>
            </a:r>
            <a:r>
              <a:rPr lang="en-US" sz="32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8C1A6-6F6F-6F44-AE58-8DB8CB9A6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934" y="1290453"/>
            <a:ext cx="10830327" cy="537997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God foreknew he also predestined to be conformed to the image of his Son, that he might be the firstborn among many brothers and sisters. </a:t>
            </a:r>
            <a:r>
              <a:rPr lang="en-US" sz="3500" b="1" baseline="30000" dirty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</a:t>
            </a:r>
            <a:r>
              <a:rPr lang="en-US" sz="3500" b="1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en-US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those he predestined, he also called; those he called, he also justified; those he justified, he also glorified.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0D6B68-2701-9FE9-BA65-501A8355531A}"/>
              </a:ext>
            </a:extLst>
          </p:cNvPr>
          <p:cNvCxnSpPr/>
          <p:nvPr/>
        </p:nvCxnSpPr>
        <p:spPr>
          <a:xfrm>
            <a:off x="4256691" y="1860331"/>
            <a:ext cx="2081048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DA7870-7182-D09B-5715-32CDA29F617E}"/>
              </a:ext>
            </a:extLst>
          </p:cNvPr>
          <p:cNvCxnSpPr>
            <a:cxnSpLocks/>
          </p:cNvCxnSpPr>
          <p:nvPr/>
        </p:nvCxnSpPr>
        <p:spPr>
          <a:xfrm>
            <a:off x="625367" y="2391104"/>
            <a:ext cx="24646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33E7F2-7E4B-C526-9EA3-A310CB1F2407}"/>
              </a:ext>
            </a:extLst>
          </p:cNvPr>
          <p:cNvCxnSpPr>
            <a:cxnSpLocks/>
          </p:cNvCxnSpPr>
          <p:nvPr/>
        </p:nvCxnSpPr>
        <p:spPr>
          <a:xfrm>
            <a:off x="5155324" y="3993931"/>
            <a:ext cx="128751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438921-576A-1122-2970-F63B159E019C}"/>
              </a:ext>
            </a:extLst>
          </p:cNvPr>
          <p:cNvCxnSpPr>
            <a:cxnSpLocks/>
          </p:cNvCxnSpPr>
          <p:nvPr/>
        </p:nvCxnSpPr>
        <p:spPr>
          <a:xfrm>
            <a:off x="1665889" y="4508937"/>
            <a:ext cx="156604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E0922B-1449-8B1A-B1AA-C43B01922663}"/>
              </a:ext>
            </a:extLst>
          </p:cNvPr>
          <p:cNvCxnSpPr>
            <a:cxnSpLocks/>
          </p:cNvCxnSpPr>
          <p:nvPr/>
        </p:nvCxnSpPr>
        <p:spPr>
          <a:xfrm>
            <a:off x="5910282" y="4508937"/>
            <a:ext cx="156604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5D629E-09F2-DC72-BEF8-06216FCB8735}"/>
              </a:ext>
            </a:extLst>
          </p:cNvPr>
          <p:cNvCxnSpPr>
            <a:cxnSpLocks/>
          </p:cNvCxnSpPr>
          <p:nvPr/>
        </p:nvCxnSpPr>
        <p:spPr>
          <a:xfrm>
            <a:off x="625367" y="3993931"/>
            <a:ext cx="24646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A764DA-956D-33A5-A8FE-762701FFA5C4}"/>
              </a:ext>
            </a:extLst>
          </p:cNvPr>
          <p:cNvCxnSpPr>
            <a:cxnSpLocks/>
          </p:cNvCxnSpPr>
          <p:nvPr/>
        </p:nvCxnSpPr>
        <p:spPr>
          <a:xfrm>
            <a:off x="8886497" y="3993931"/>
            <a:ext cx="128751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B22849-EB3B-8EEF-5EC7-2DBF3BAE288C}"/>
              </a:ext>
            </a:extLst>
          </p:cNvPr>
          <p:cNvCxnSpPr>
            <a:cxnSpLocks/>
          </p:cNvCxnSpPr>
          <p:nvPr/>
        </p:nvCxnSpPr>
        <p:spPr>
          <a:xfrm>
            <a:off x="705377" y="5055475"/>
            <a:ext cx="1566042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1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{32AFA091-DA1A-6B4B-814B-C52743ACC06D}tf10001062</Template>
  <TotalTime>61860</TotalTime>
  <Words>1152</Words>
  <Application>Microsoft Macintosh PowerPoint</Application>
  <PresentationFormat>Widescreen</PresentationFormat>
  <Paragraphs>109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Avenir Next Condensed</vt:lpstr>
      <vt:lpstr>Calibri</vt:lpstr>
      <vt:lpstr>Century Gothic</vt:lpstr>
      <vt:lpstr>Helvetica</vt:lpstr>
      <vt:lpstr>Segoe UI Historic</vt:lpstr>
      <vt:lpstr>Times New Roman</vt:lpstr>
      <vt:lpstr>Verdana</vt:lpstr>
      <vt:lpstr>Wingdings 3</vt:lpstr>
      <vt:lpstr>Ion</vt:lpstr>
      <vt:lpstr>Romans  </vt:lpstr>
      <vt:lpstr>Romans 8:28  </vt:lpstr>
      <vt:lpstr>Romans 8:28  (2011 NIV) </vt:lpstr>
      <vt:lpstr>Romans 8:29-30  </vt:lpstr>
      <vt:lpstr>Romans 8:29-30   </vt:lpstr>
      <vt:lpstr>C O M P U L S O R Y</vt:lpstr>
      <vt:lpstr>Romans 8:29-30   </vt:lpstr>
      <vt:lpstr>PowerPoint Presentation</vt:lpstr>
      <vt:lpstr>Romans 8:29-30  </vt:lpstr>
      <vt:lpstr>Romans Summary  (John AT Robinson)</vt:lpstr>
      <vt:lpstr>PowerPoint Presentation</vt:lpstr>
      <vt:lpstr>PowerPoint Presentation</vt:lpstr>
      <vt:lpstr>Romans 8:29-30  </vt:lpstr>
      <vt:lpstr> NT  foreknow    (proginōskō) </vt:lpstr>
      <vt:lpstr>Romans  (John AT Robinson)</vt:lpstr>
      <vt:lpstr>Romans  (John AT Robinson)</vt:lpstr>
      <vt:lpstr>Romans 8:29-30  </vt:lpstr>
      <vt:lpstr>Romans  (John AT Robinson)</vt:lpstr>
      <vt:lpstr>Romans  (John AT Robinson)</vt:lpstr>
      <vt:lpstr>Romans 8:29-30  </vt:lpstr>
      <vt:lpstr>  ‘Call’</vt:lpstr>
      <vt:lpstr>PowerPoint Presentation</vt:lpstr>
      <vt:lpstr>Romans  (John AT Robinson)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 1</dc:title>
  <dc:creator>deanna Stevens</dc:creator>
  <cp:lastModifiedBy>David Stevens</cp:lastModifiedBy>
  <cp:revision>682</cp:revision>
  <dcterms:created xsi:type="dcterms:W3CDTF">2020-04-24T17:03:55Z</dcterms:created>
  <dcterms:modified xsi:type="dcterms:W3CDTF">2024-06-14T01:33:40Z</dcterms:modified>
</cp:coreProperties>
</file>