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35"/>
  </p:notesMasterIdLst>
  <p:sldIdLst>
    <p:sldId id="641" r:id="rId2"/>
    <p:sldId id="639" r:id="rId3"/>
    <p:sldId id="555" r:id="rId4"/>
    <p:sldId id="598" r:id="rId5"/>
    <p:sldId id="604" r:id="rId6"/>
    <p:sldId id="606" r:id="rId7"/>
    <p:sldId id="608" r:id="rId8"/>
    <p:sldId id="609" r:id="rId9"/>
    <p:sldId id="611" r:id="rId10"/>
    <p:sldId id="612" r:id="rId11"/>
    <p:sldId id="613" r:id="rId12"/>
    <p:sldId id="614" r:id="rId13"/>
    <p:sldId id="615" r:id="rId14"/>
    <p:sldId id="617" r:id="rId15"/>
    <p:sldId id="616"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5" r:id="rId31"/>
    <p:sldId id="634" r:id="rId32"/>
    <p:sldId id="638" r:id="rId33"/>
    <p:sldId id="63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56D"/>
    <a:srgbClr val="69C0C5"/>
    <a:srgbClr val="D9D9D9"/>
    <a:srgbClr val="6C6C6C"/>
    <a:srgbClr val="D9B800"/>
    <a:srgbClr val="E08100"/>
    <a:srgbClr val="5A4922"/>
    <a:srgbClr val="66570F"/>
    <a:srgbClr val="36B783"/>
    <a:srgbClr val="388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17"/>
    <p:restoredTop sz="94651"/>
  </p:normalViewPr>
  <p:slideViewPr>
    <p:cSldViewPr snapToGrid="0" snapToObjects="1">
      <p:cViewPr varScale="1">
        <p:scale>
          <a:sx n="65" d="100"/>
          <a:sy n="65" d="100"/>
        </p:scale>
        <p:origin x="224"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149C-D50B-3542-B16E-3E19181E4B40}" type="datetimeFigureOut">
              <a:rPr lang="en-US" smtClean="0"/>
              <a:t>6/23/24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7795-A827-0A4C-BF0D-FA1E6E0E9011}" type="slidenum">
              <a:rPr lang="en-US" smtClean="0"/>
              <a:t>‹#›</a:t>
            </a:fld>
            <a:endParaRPr lang="en-US"/>
          </a:p>
        </p:txBody>
      </p:sp>
    </p:spTree>
    <p:extLst>
      <p:ext uri="{BB962C8B-B14F-4D97-AF65-F5344CB8AC3E}">
        <p14:creationId xmlns:p14="http://schemas.microsoft.com/office/powerpoint/2010/main" val="7981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a:t>
            </a:fld>
            <a:endParaRPr lang="en-US"/>
          </a:p>
        </p:txBody>
      </p:sp>
    </p:spTree>
    <p:extLst>
      <p:ext uri="{BB962C8B-B14F-4D97-AF65-F5344CB8AC3E}">
        <p14:creationId xmlns:p14="http://schemas.microsoft.com/office/powerpoint/2010/main" val="405974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3</a:t>
            </a:fld>
            <a:endParaRPr lang="en-US"/>
          </a:p>
        </p:txBody>
      </p:sp>
    </p:spTree>
    <p:extLst>
      <p:ext uri="{BB962C8B-B14F-4D97-AF65-F5344CB8AC3E}">
        <p14:creationId xmlns:p14="http://schemas.microsoft.com/office/powerpoint/2010/main" val="395365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32</a:t>
            </a:fld>
            <a:endParaRPr lang="en-US"/>
          </a:p>
        </p:txBody>
      </p:sp>
    </p:spTree>
    <p:extLst>
      <p:ext uri="{BB962C8B-B14F-4D97-AF65-F5344CB8AC3E}">
        <p14:creationId xmlns:p14="http://schemas.microsoft.com/office/powerpoint/2010/main" val="412075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37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77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40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4938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05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16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29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74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77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3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10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24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6/23/24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3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4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6/23/24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77085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a:xfrm>
            <a:off x="1154955" y="2967161"/>
            <a:ext cx="5880327" cy="1810220"/>
          </a:xfrm>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204EC47A-2399-7E22-0084-70DAF486E0BF}"/>
              </a:ext>
            </a:extLst>
          </p:cNvPr>
          <p:cNvSpPr txBox="1">
            <a:spLocks/>
          </p:cNvSpPr>
          <p:nvPr/>
        </p:nvSpPr>
        <p:spPr>
          <a:xfrm>
            <a:off x="8857704" y="3596576"/>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bg2">
                    <a:lumMod val="60000"/>
                    <a:lumOff val="40000"/>
                  </a:schemeClr>
                </a:solidFill>
                <a:latin typeface="+mn-lt"/>
                <a:cs typeface="Times New Roman" panose="02020603050405020304" pitchFamily="18" charset="0"/>
              </a:rPr>
              <a:t>Part XVI </a:t>
            </a:r>
            <a:endParaRPr lang="en-US" sz="96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33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896112"/>
            <a:ext cx="11016341" cy="5614416"/>
          </a:xfrm>
          <a:prstGeom prst="rect">
            <a:avLst/>
          </a:prstGeom>
          <a:solidFill>
            <a:schemeClr val="accent4">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a:t> </a:t>
            </a:r>
            <a:r>
              <a:rPr lang="en-US" sz="4000" b="1" dirty="0"/>
              <a:t>John 10:24-27</a:t>
            </a:r>
          </a:p>
          <a:p>
            <a:pPr marL="0" indent="0">
              <a:buNone/>
            </a:pPr>
            <a:endParaRPr lang="en-US" sz="1200" dirty="0"/>
          </a:p>
          <a:p>
            <a:pPr marL="0" indent="0">
              <a:buNone/>
            </a:pPr>
            <a:r>
              <a:rPr lang="en-US" sz="3200" b="1" baseline="30000" dirty="0">
                <a:solidFill>
                  <a:schemeClr val="accent3">
                    <a:lumMod val="60000"/>
                    <a:lumOff val="40000"/>
                  </a:schemeClr>
                </a:solidFill>
              </a:rPr>
              <a:t> 24</a:t>
            </a:r>
            <a:r>
              <a:rPr lang="en-US" sz="3200" b="1" baseline="30000" dirty="0"/>
              <a:t> </a:t>
            </a:r>
            <a:r>
              <a:rPr lang="en-US" sz="3200" dirty="0"/>
              <a:t>The Jews who were there gathered around him,  </a:t>
            </a:r>
          </a:p>
          <a:p>
            <a:pPr marL="0" indent="0">
              <a:buNone/>
            </a:pPr>
            <a:r>
              <a:rPr lang="en-US" sz="3200" dirty="0"/>
              <a:t> saying, “How long will you keep us in suspense? If you</a:t>
            </a:r>
          </a:p>
          <a:p>
            <a:pPr marL="0" indent="0">
              <a:buNone/>
            </a:pPr>
            <a:r>
              <a:rPr lang="en-US" sz="3200" dirty="0"/>
              <a:t> are the Messiah, tell us plainly.” </a:t>
            </a:r>
            <a:r>
              <a:rPr lang="en-US" sz="3200" b="1" baseline="30000" dirty="0">
                <a:solidFill>
                  <a:schemeClr val="accent3">
                    <a:lumMod val="60000"/>
                    <a:lumOff val="40000"/>
                  </a:schemeClr>
                </a:solidFill>
              </a:rPr>
              <a:t>25 </a:t>
            </a:r>
            <a:r>
              <a:rPr lang="en-US" sz="3200" dirty="0"/>
              <a:t>Jesus answered, “I </a:t>
            </a:r>
          </a:p>
          <a:p>
            <a:pPr marL="0" indent="0">
              <a:buNone/>
            </a:pPr>
            <a:r>
              <a:rPr lang="en-US" sz="3200" dirty="0"/>
              <a:t> did tell you, but you do not believe. The works I do in </a:t>
            </a:r>
          </a:p>
          <a:p>
            <a:pPr marL="0" indent="0">
              <a:buNone/>
            </a:pPr>
            <a:r>
              <a:rPr lang="en-US" sz="3200" dirty="0"/>
              <a:t> my Father’s name testify about me, </a:t>
            </a:r>
            <a:r>
              <a:rPr lang="en-US" sz="3200" b="1" baseline="30000" dirty="0"/>
              <a:t>26 </a:t>
            </a:r>
            <a:r>
              <a:rPr lang="en-US" sz="3200" dirty="0"/>
              <a:t>but </a:t>
            </a:r>
            <a:r>
              <a:rPr lang="en-US" sz="3200" u="sng" dirty="0"/>
              <a:t>you do not </a:t>
            </a:r>
          </a:p>
          <a:p>
            <a:pPr marL="0" indent="0">
              <a:buNone/>
            </a:pPr>
            <a:r>
              <a:rPr lang="en-US" sz="3200" dirty="0"/>
              <a:t> </a:t>
            </a:r>
            <a:r>
              <a:rPr lang="en-US" sz="3200" u="sng" dirty="0"/>
              <a:t>believe </a:t>
            </a:r>
            <a:r>
              <a:rPr lang="en-US" sz="3200" i="1" u="sng" dirty="0"/>
              <a:t>because </a:t>
            </a:r>
            <a:r>
              <a:rPr lang="en-US" sz="3200" u="sng" dirty="0"/>
              <a:t>you are not my sheep</a:t>
            </a:r>
            <a:r>
              <a:rPr lang="en-US" sz="3200" dirty="0"/>
              <a:t>. </a:t>
            </a:r>
            <a:r>
              <a:rPr lang="en-US" sz="3200" b="1" baseline="30000" dirty="0">
                <a:solidFill>
                  <a:schemeClr val="accent3">
                    <a:lumMod val="60000"/>
                    <a:lumOff val="40000"/>
                  </a:schemeClr>
                </a:solidFill>
              </a:rPr>
              <a:t>27</a:t>
            </a:r>
            <a:r>
              <a:rPr lang="en-US" sz="3200" b="1" baseline="30000" dirty="0"/>
              <a:t> </a:t>
            </a:r>
            <a:r>
              <a:rPr lang="en-US" sz="3200" dirty="0"/>
              <a:t>My sheep </a:t>
            </a:r>
          </a:p>
          <a:p>
            <a:pPr marL="0" indent="0">
              <a:buNone/>
            </a:pPr>
            <a:r>
              <a:rPr lang="en-US" sz="3200" dirty="0"/>
              <a:t> listen to my voice; I know them, and they follow me.</a:t>
            </a:r>
          </a:p>
        </p:txBody>
      </p:sp>
    </p:spTree>
    <p:extLst>
      <p:ext uri="{BB962C8B-B14F-4D97-AF65-F5344CB8AC3E}">
        <p14:creationId xmlns:p14="http://schemas.microsoft.com/office/powerpoint/2010/main" val="119680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299852"/>
            <a:ext cx="11016341" cy="4387716"/>
          </a:xfrm>
          <a:prstGeom prst="rect">
            <a:avLst/>
          </a:prstGeom>
          <a:solidFill>
            <a:schemeClr val="accent3">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Ephesians 2:8-9</a:t>
            </a:r>
            <a:endParaRPr lang="en-US" sz="4000" dirty="0"/>
          </a:p>
          <a:p>
            <a:pPr marL="0" indent="0">
              <a:buNone/>
            </a:pPr>
            <a:endParaRPr lang="en-US" sz="1200" dirty="0"/>
          </a:p>
          <a:p>
            <a:pPr marL="0" indent="0">
              <a:buNone/>
            </a:pPr>
            <a:r>
              <a:rPr lang="en-US" sz="4000" dirty="0"/>
              <a:t> For it is by grace you have been saved, </a:t>
            </a:r>
          </a:p>
          <a:p>
            <a:pPr marL="0" indent="0">
              <a:buNone/>
            </a:pPr>
            <a:r>
              <a:rPr lang="en-US" sz="4000" dirty="0"/>
              <a:t> through faith – and this is not from </a:t>
            </a:r>
          </a:p>
          <a:p>
            <a:pPr marL="0" indent="0">
              <a:buNone/>
            </a:pPr>
            <a:r>
              <a:rPr lang="en-US" sz="4000" dirty="0"/>
              <a:t> yourselves; it is the gift of God – not by </a:t>
            </a:r>
          </a:p>
          <a:p>
            <a:pPr marL="0" indent="0">
              <a:buNone/>
            </a:pPr>
            <a:r>
              <a:rPr lang="en-US" sz="4000" dirty="0"/>
              <a:t> works, so that no one may boast.</a:t>
            </a:r>
          </a:p>
        </p:txBody>
      </p:sp>
    </p:spTree>
    <p:extLst>
      <p:ext uri="{BB962C8B-B14F-4D97-AF65-F5344CB8AC3E}">
        <p14:creationId xmlns:p14="http://schemas.microsoft.com/office/powerpoint/2010/main" val="329281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299852"/>
            <a:ext cx="11016341" cy="4387716"/>
          </a:xfrm>
          <a:prstGeom prst="rect">
            <a:avLst/>
          </a:prstGeom>
          <a:solidFill>
            <a:schemeClr val="accent3">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Ephesians 2:8-9</a:t>
            </a:r>
            <a:endParaRPr lang="en-US" sz="4000" dirty="0"/>
          </a:p>
          <a:p>
            <a:pPr marL="0" indent="0">
              <a:buNone/>
            </a:pPr>
            <a:endParaRPr lang="en-US" sz="1200" dirty="0"/>
          </a:p>
          <a:p>
            <a:pPr marL="0" indent="0">
              <a:buNone/>
            </a:pPr>
            <a:r>
              <a:rPr lang="en-US" sz="4000" dirty="0"/>
              <a:t> For it is by grace you have been saved, </a:t>
            </a:r>
          </a:p>
          <a:p>
            <a:pPr marL="0" indent="0">
              <a:buNone/>
            </a:pPr>
            <a:r>
              <a:rPr lang="en-US" sz="4000" dirty="0"/>
              <a:t> through </a:t>
            </a:r>
            <a:r>
              <a:rPr lang="en-US" sz="4000" u="sng" dirty="0"/>
              <a:t>faith</a:t>
            </a:r>
            <a:r>
              <a:rPr lang="en-US" sz="4000" dirty="0"/>
              <a:t> – and </a:t>
            </a:r>
            <a:r>
              <a:rPr lang="en-US" sz="4000" u="sng" dirty="0"/>
              <a:t>this</a:t>
            </a:r>
            <a:r>
              <a:rPr lang="en-US" sz="4000" dirty="0"/>
              <a:t> is not from </a:t>
            </a:r>
          </a:p>
          <a:p>
            <a:pPr marL="0" indent="0">
              <a:buNone/>
            </a:pPr>
            <a:r>
              <a:rPr lang="en-US" sz="4000" dirty="0"/>
              <a:t> yourselves; </a:t>
            </a:r>
            <a:r>
              <a:rPr lang="en-US" sz="4000" u="sng" dirty="0"/>
              <a:t>it</a:t>
            </a:r>
            <a:r>
              <a:rPr lang="en-US" sz="4000" dirty="0"/>
              <a:t> is the gift of God – not by </a:t>
            </a:r>
          </a:p>
          <a:p>
            <a:pPr marL="0" indent="0">
              <a:buNone/>
            </a:pPr>
            <a:r>
              <a:rPr lang="en-US" sz="4000" dirty="0"/>
              <a:t> works, so that no one may boast.</a:t>
            </a:r>
          </a:p>
        </p:txBody>
      </p:sp>
    </p:spTree>
    <p:extLst>
      <p:ext uri="{BB962C8B-B14F-4D97-AF65-F5344CB8AC3E}">
        <p14:creationId xmlns:p14="http://schemas.microsoft.com/office/powerpoint/2010/main" val="133915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299852"/>
            <a:ext cx="11016341" cy="4387716"/>
          </a:xfrm>
          <a:prstGeom prst="rect">
            <a:avLst/>
          </a:prstGeom>
          <a:solidFill>
            <a:schemeClr val="accent3">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Ephesians 2:8-9</a:t>
            </a:r>
            <a:endParaRPr lang="en-US" sz="4000" dirty="0"/>
          </a:p>
          <a:p>
            <a:pPr marL="0" indent="0">
              <a:buNone/>
            </a:pPr>
            <a:endParaRPr lang="en-US" sz="1200" dirty="0"/>
          </a:p>
          <a:p>
            <a:pPr marL="0" indent="0">
              <a:buNone/>
            </a:pPr>
            <a:r>
              <a:rPr lang="en-US" sz="4000" dirty="0"/>
              <a:t> For it is </a:t>
            </a:r>
            <a:r>
              <a:rPr lang="en-US" sz="4000" u="sng" dirty="0"/>
              <a:t>by grace</a:t>
            </a:r>
            <a:r>
              <a:rPr lang="en-US" sz="4000" dirty="0"/>
              <a:t> you have been saved, </a:t>
            </a:r>
          </a:p>
          <a:p>
            <a:pPr marL="0" indent="0">
              <a:buNone/>
            </a:pPr>
            <a:r>
              <a:rPr lang="en-US" sz="4000" dirty="0"/>
              <a:t> through faith – and </a:t>
            </a:r>
            <a:r>
              <a:rPr lang="en-US" sz="4000" u="sng" dirty="0"/>
              <a:t>this</a:t>
            </a:r>
            <a:r>
              <a:rPr lang="en-US" sz="4000" dirty="0"/>
              <a:t> is not from </a:t>
            </a:r>
          </a:p>
          <a:p>
            <a:pPr marL="0" indent="0">
              <a:buNone/>
            </a:pPr>
            <a:r>
              <a:rPr lang="en-US" sz="4000" dirty="0"/>
              <a:t> yourselves; </a:t>
            </a:r>
            <a:r>
              <a:rPr lang="en-US" sz="4000" u="sng" dirty="0"/>
              <a:t>it</a:t>
            </a:r>
            <a:r>
              <a:rPr lang="en-US" sz="4000" dirty="0"/>
              <a:t> is the gift of God – not by </a:t>
            </a:r>
          </a:p>
          <a:p>
            <a:pPr marL="0" indent="0">
              <a:buNone/>
            </a:pPr>
            <a:r>
              <a:rPr lang="en-US" sz="4000" dirty="0"/>
              <a:t> works, so that no one may boast.</a:t>
            </a:r>
          </a:p>
        </p:txBody>
      </p:sp>
    </p:spTree>
    <p:extLst>
      <p:ext uri="{BB962C8B-B14F-4D97-AF65-F5344CB8AC3E}">
        <p14:creationId xmlns:p14="http://schemas.microsoft.com/office/powerpoint/2010/main" val="36213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38C761-FBBA-D63D-8DF8-CAF5282DBF99}"/>
              </a:ext>
            </a:extLst>
          </p:cNvPr>
          <p:cNvSpPr txBox="1"/>
          <p:nvPr/>
        </p:nvSpPr>
        <p:spPr>
          <a:xfrm>
            <a:off x="990440" y="1988072"/>
            <a:ext cx="10562897" cy="1323439"/>
          </a:xfrm>
          <a:prstGeom prst="rect">
            <a:avLst/>
          </a:prstGeom>
          <a:noFill/>
        </p:spPr>
        <p:txBody>
          <a:bodyPr wrap="square" rtlCol="0">
            <a:spAutoFit/>
          </a:bodyPr>
          <a:lstStyle/>
          <a:p>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“I want to live in that house, with Deanna – </a:t>
            </a:r>
          </a:p>
          <a:p>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  	but </a:t>
            </a:r>
            <a:r>
              <a:rPr lang="en-US" sz="4000" u="sng" dirty="0">
                <a:latin typeface="Segoe UI Historic" panose="020B0502040204020203" pitchFamily="34" charset="0"/>
                <a:ea typeface="Segoe UI Historic" panose="020B0502040204020203" pitchFamily="34" charset="0"/>
                <a:cs typeface="Segoe UI Historic" panose="020B0502040204020203" pitchFamily="34" charset="0"/>
              </a:rPr>
              <a:t>it’s</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 not mine.”</a:t>
            </a:r>
          </a:p>
        </p:txBody>
      </p:sp>
    </p:spTree>
    <p:extLst>
      <p:ext uri="{BB962C8B-B14F-4D97-AF65-F5344CB8AC3E}">
        <p14:creationId xmlns:p14="http://schemas.microsoft.com/office/powerpoint/2010/main" val="21051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299852"/>
            <a:ext cx="11016341" cy="4899780"/>
          </a:xfrm>
          <a:prstGeom prst="rect">
            <a:avLst/>
          </a:prstGeom>
          <a:solidFill>
            <a:schemeClr val="accent3">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Ephesians 2:8-9</a:t>
            </a:r>
            <a:endParaRPr lang="en-US" sz="4000" dirty="0"/>
          </a:p>
          <a:p>
            <a:pPr marL="0" indent="0">
              <a:buNone/>
            </a:pPr>
            <a:endParaRPr lang="en-US" sz="1200" dirty="0"/>
          </a:p>
          <a:p>
            <a:pPr marL="0" indent="0">
              <a:buNone/>
            </a:pPr>
            <a:r>
              <a:rPr lang="en-US" sz="4000" dirty="0"/>
              <a:t> For it is by grace you have been saved, </a:t>
            </a:r>
          </a:p>
          <a:p>
            <a:pPr marL="0" indent="0">
              <a:buNone/>
            </a:pPr>
            <a:r>
              <a:rPr lang="en-US" sz="4000" dirty="0"/>
              <a:t> through faith – and this (salvation by </a:t>
            </a:r>
          </a:p>
          <a:p>
            <a:pPr marL="0" indent="0">
              <a:buNone/>
            </a:pPr>
            <a:r>
              <a:rPr lang="en-US" sz="4000" dirty="0"/>
              <a:t> grace) is not from yourselves; it is the gift </a:t>
            </a:r>
          </a:p>
          <a:p>
            <a:pPr marL="0" indent="0">
              <a:buNone/>
            </a:pPr>
            <a:r>
              <a:rPr lang="en-US" sz="4000" dirty="0"/>
              <a:t> of God – not by works, so that no one may </a:t>
            </a:r>
          </a:p>
          <a:p>
            <a:pPr marL="0" indent="0">
              <a:buNone/>
            </a:pPr>
            <a:r>
              <a:rPr lang="en-US" sz="4000" dirty="0"/>
              <a:t> boast.</a:t>
            </a:r>
          </a:p>
        </p:txBody>
      </p:sp>
    </p:spTree>
    <p:extLst>
      <p:ext uri="{BB962C8B-B14F-4D97-AF65-F5344CB8AC3E}">
        <p14:creationId xmlns:p14="http://schemas.microsoft.com/office/powerpoint/2010/main" val="359737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896112"/>
            <a:ext cx="11016341" cy="5431536"/>
          </a:xfrm>
          <a:prstGeom prst="rect">
            <a:avLst/>
          </a:prstGeom>
          <a:solidFill>
            <a:schemeClr val="accent4">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John 1:12</a:t>
            </a:r>
          </a:p>
          <a:p>
            <a:pPr marL="0" indent="0">
              <a:buNone/>
            </a:pPr>
            <a:endParaRPr lang="en-US" b="1" baseline="30000" dirty="0"/>
          </a:p>
          <a:p>
            <a:pPr marL="0" indent="0">
              <a:buNone/>
            </a:pPr>
            <a:r>
              <a:rPr lang="en-US" sz="3600" b="1" baseline="30000" dirty="0"/>
              <a:t> </a:t>
            </a:r>
            <a:r>
              <a:rPr lang="en-US" sz="3600" b="1" baseline="30000" dirty="0">
                <a:solidFill>
                  <a:srgbClr val="4B856D"/>
                </a:solidFill>
              </a:rPr>
              <a:t>11 </a:t>
            </a:r>
            <a:r>
              <a:rPr lang="en-US" sz="3600" dirty="0">
                <a:solidFill>
                  <a:srgbClr val="4B856D"/>
                </a:solidFill>
              </a:rPr>
              <a:t>He came to his own, and his own people</a:t>
            </a:r>
            <a:r>
              <a:rPr lang="en-US" sz="3600" baseline="30000" dirty="0">
                <a:solidFill>
                  <a:srgbClr val="4B856D"/>
                </a:solidFill>
              </a:rPr>
              <a:t> </a:t>
            </a:r>
            <a:r>
              <a:rPr lang="en-US" sz="3600" dirty="0">
                <a:solidFill>
                  <a:srgbClr val="4B856D"/>
                </a:solidFill>
              </a:rPr>
              <a:t>did </a:t>
            </a:r>
          </a:p>
          <a:p>
            <a:pPr marL="0" indent="0">
              <a:buNone/>
            </a:pPr>
            <a:r>
              <a:rPr lang="en-US" sz="3600" dirty="0">
                <a:solidFill>
                  <a:srgbClr val="4B856D"/>
                </a:solidFill>
              </a:rPr>
              <a:t> not receive him.</a:t>
            </a:r>
            <a:r>
              <a:rPr lang="en-US" sz="3600" b="1" baseline="30000" dirty="0">
                <a:solidFill>
                  <a:srgbClr val="4B856D"/>
                </a:solidFill>
              </a:rPr>
              <a:t> </a:t>
            </a:r>
            <a:r>
              <a:rPr lang="en-US" sz="3600" b="1" baseline="30000" dirty="0">
                <a:solidFill>
                  <a:schemeClr val="accent4">
                    <a:lumMod val="60000"/>
                    <a:lumOff val="40000"/>
                  </a:schemeClr>
                </a:solidFill>
              </a:rPr>
              <a:t>12</a:t>
            </a:r>
            <a:r>
              <a:rPr lang="en-US" sz="3600" b="1" baseline="30000" dirty="0"/>
              <a:t> </a:t>
            </a:r>
            <a:r>
              <a:rPr lang="en-US" sz="3600" dirty="0"/>
              <a:t>To all who did receive him, </a:t>
            </a:r>
          </a:p>
          <a:p>
            <a:pPr marL="0" indent="0">
              <a:buNone/>
            </a:pPr>
            <a:r>
              <a:rPr lang="en-US" sz="3600" dirty="0"/>
              <a:t> who believed in his name, he gave the right to </a:t>
            </a:r>
          </a:p>
          <a:p>
            <a:pPr marL="0" indent="0">
              <a:buNone/>
            </a:pPr>
            <a:r>
              <a:rPr lang="en-US" sz="3600" i="1" dirty="0"/>
              <a:t> become</a:t>
            </a:r>
            <a:r>
              <a:rPr lang="en-US" sz="3600" dirty="0"/>
              <a:t> children of God. </a:t>
            </a:r>
            <a:r>
              <a:rPr lang="en-US" sz="3600" b="1" baseline="30000" dirty="0">
                <a:solidFill>
                  <a:srgbClr val="4B856D"/>
                </a:solidFill>
              </a:rPr>
              <a:t>13 </a:t>
            </a:r>
            <a:r>
              <a:rPr lang="en-US" sz="3600" dirty="0">
                <a:solidFill>
                  <a:srgbClr val="4B856D"/>
                </a:solidFill>
              </a:rPr>
              <a:t>Who were born, not </a:t>
            </a:r>
          </a:p>
          <a:p>
            <a:pPr marL="0" indent="0">
              <a:buNone/>
            </a:pPr>
            <a:r>
              <a:rPr lang="en-US" sz="3600" dirty="0">
                <a:solidFill>
                  <a:srgbClr val="4B856D"/>
                </a:solidFill>
              </a:rPr>
              <a:t> of blood nor of the will of the flesh nor of the will </a:t>
            </a:r>
          </a:p>
          <a:p>
            <a:pPr marL="0" indent="0">
              <a:buNone/>
            </a:pPr>
            <a:r>
              <a:rPr lang="en-US" sz="3600" dirty="0">
                <a:solidFill>
                  <a:srgbClr val="4B856D"/>
                </a:solidFill>
              </a:rPr>
              <a:t> of man, but of God.</a:t>
            </a:r>
          </a:p>
          <a:p>
            <a:pPr marL="0" indent="0">
              <a:buNone/>
            </a:pPr>
            <a:endParaRPr lang="en-US" sz="3600" dirty="0"/>
          </a:p>
          <a:p>
            <a:pPr marL="0" indent="0">
              <a:buNone/>
            </a:pPr>
            <a:endParaRPr lang="en-US" sz="3200" dirty="0"/>
          </a:p>
        </p:txBody>
      </p:sp>
    </p:spTree>
    <p:extLst>
      <p:ext uri="{BB962C8B-B14F-4D97-AF65-F5344CB8AC3E}">
        <p14:creationId xmlns:p14="http://schemas.microsoft.com/office/powerpoint/2010/main" val="90020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896112"/>
            <a:ext cx="11016341" cy="5431536"/>
          </a:xfrm>
          <a:prstGeom prst="rect">
            <a:avLst/>
          </a:prstGeom>
          <a:solidFill>
            <a:schemeClr val="accent4">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John 1:12-13</a:t>
            </a:r>
          </a:p>
          <a:p>
            <a:pPr marL="0" indent="0">
              <a:buNone/>
            </a:pPr>
            <a:endParaRPr lang="en-US" b="1" baseline="30000" dirty="0"/>
          </a:p>
          <a:p>
            <a:pPr marL="0" indent="0">
              <a:buNone/>
            </a:pPr>
            <a:r>
              <a:rPr lang="en-US" sz="3600" b="1" baseline="30000" dirty="0">
                <a:solidFill>
                  <a:srgbClr val="4B856D"/>
                </a:solidFill>
              </a:rPr>
              <a:t> 11 </a:t>
            </a:r>
            <a:r>
              <a:rPr lang="en-US" sz="3600" dirty="0">
                <a:solidFill>
                  <a:srgbClr val="4B856D"/>
                </a:solidFill>
              </a:rPr>
              <a:t>He came to his own, and his own people</a:t>
            </a:r>
            <a:r>
              <a:rPr lang="en-US" sz="3600" baseline="30000" dirty="0">
                <a:solidFill>
                  <a:srgbClr val="4B856D"/>
                </a:solidFill>
              </a:rPr>
              <a:t> </a:t>
            </a:r>
            <a:r>
              <a:rPr lang="en-US" sz="3600" dirty="0">
                <a:solidFill>
                  <a:srgbClr val="4B856D"/>
                </a:solidFill>
              </a:rPr>
              <a:t>did </a:t>
            </a:r>
          </a:p>
          <a:p>
            <a:pPr marL="0" indent="0">
              <a:buNone/>
            </a:pPr>
            <a:r>
              <a:rPr lang="en-US" sz="3600" dirty="0">
                <a:solidFill>
                  <a:srgbClr val="4B856D"/>
                </a:solidFill>
              </a:rPr>
              <a:t> not receive him.</a:t>
            </a:r>
            <a:r>
              <a:rPr lang="en-US" sz="3600" b="1" baseline="30000" dirty="0">
                <a:solidFill>
                  <a:srgbClr val="4B856D"/>
                </a:solidFill>
              </a:rPr>
              <a:t> </a:t>
            </a:r>
            <a:r>
              <a:rPr lang="en-US" sz="3600" b="1" baseline="30000" dirty="0">
                <a:solidFill>
                  <a:schemeClr val="accent4">
                    <a:lumMod val="60000"/>
                    <a:lumOff val="40000"/>
                  </a:schemeClr>
                </a:solidFill>
              </a:rPr>
              <a:t>12</a:t>
            </a:r>
            <a:r>
              <a:rPr lang="en-US" sz="3600" b="1" baseline="30000" dirty="0"/>
              <a:t> </a:t>
            </a:r>
            <a:r>
              <a:rPr lang="en-US" sz="3600" dirty="0"/>
              <a:t>To all who did receive him, </a:t>
            </a:r>
          </a:p>
          <a:p>
            <a:pPr marL="0" indent="0">
              <a:buNone/>
            </a:pPr>
            <a:r>
              <a:rPr lang="en-US" sz="3600" dirty="0"/>
              <a:t> who believed in his name, he gave the right to </a:t>
            </a:r>
          </a:p>
          <a:p>
            <a:pPr marL="0" indent="0">
              <a:buNone/>
            </a:pPr>
            <a:r>
              <a:rPr lang="en-US" sz="3600" i="1" dirty="0"/>
              <a:t> become</a:t>
            </a:r>
            <a:r>
              <a:rPr lang="en-US" sz="3600" dirty="0"/>
              <a:t> children of God. </a:t>
            </a:r>
            <a:r>
              <a:rPr lang="en-US" sz="3600" b="1" baseline="30000" dirty="0">
                <a:solidFill>
                  <a:schemeClr val="accent4">
                    <a:lumMod val="60000"/>
                    <a:lumOff val="40000"/>
                  </a:schemeClr>
                </a:solidFill>
              </a:rPr>
              <a:t>13</a:t>
            </a:r>
            <a:r>
              <a:rPr lang="en-US" sz="3600" b="1" baseline="30000" dirty="0"/>
              <a:t> </a:t>
            </a:r>
            <a:r>
              <a:rPr lang="en-US" sz="3600" dirty="0"/>
              <a:t>Who were born, not </a:t>
            </a:r>
          </a:p>
          <a:p>
            <a:pPr marL="0" indent="0">
              <a:buNone/>
            </a:pPr>
            <a:r>
              <a:rPr lang="en-US" sz="3600" dirty="0"/>
              <a:t> of blood nor of the will of the flesh nor of the will </a:t>
            </a:r>
          </a:p>
          <a:p>
            <a:pPr marL="0" indent="0">
              <a:buNone/>
            </a:pPr>
            <a:r>
              <a:rPr lang="en-US" sz="3600" dirty="0"/>
              <a:t> of man, but of God.</a:t>
            </a:r>
          </a:p>
          <a:p>
            <a:pPr marL="0" indent="0">
              <a:buNone/>
            </a:pPr>
            <a:endParaRPr lang="en-US" sz="3600" dirty="0"/>
          </a:p>
          <a:p>
            <a:pPr marL="0" indent="0">
              <a:buNone/>
            </a:pPr>
            <a:endParaRPr lang="en-US" sz="3200" dirty="0"/>
          </a:p>
        </p:txBody>
      </p:sp>
    </p:spTree>
    <p:extLst>
      <p:ext uri="{BB962C8B-B14F-4D97-AF65-F5344CB8AC3E}">
        <p14:creationId xmlns:p14="http://schemas.microsoft.com/office/powerpoint/2010/main" val="377742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896112"/>
            <a:ext cx="11016341" cy="5431536"/>
          </a:xfrm>
          <a:prstGeom prst="rect">
            <a:avLst/>
          </a:prstGeom>
          <a:solidFill>
            <a:schemeClr val="accent4">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John 1:11-13</a:t>
            </a:r>
          </a:p>
          <a:p>
            <a:pPr marL="0" indent="0">
              <a:buNone/>
            </a:pPr>
            <a:endParaRPr lang="en-US" b="1" baseline="30000" dirty="0"/>
          </a:p>
          <a:p>
            <a:pPr marL="0" indent="0">
              <a:buNone/>
            </a:pPr>
            <a:r>
              <a:rPr lang="en-US" sz="3600" b="1" baseline="30000" dirty="0"/>
              <a:t> </a:t>
            </a:r>
            <a:r>
              <a:rPr lang="en-US" sz="3600" b="1" baseline="30000" dirty="0">
                <a:solidFill>
                  <a:schemeClr val="accent4">
                    <a:lumMod val="60000"/>
                    <a:lumOff val="40000"/>
                  </a:schemeClr>
                </a:solidFill>
              </a:rPr>
              <a:t>11</a:t>
            </a:r>
            <a:r>
              <a:rPr lang="en-US" sz="3600" b="1" baseline="30000" dirty="0"/>
              <a:t> </a:t>
            </a:r>
            <a:r>
              <a:rPr lang="en-US" sz="3600" dirty="0"/>
              <a:t>He came to his own, and his own people</a:t>
            </a:r>
            <a:r>
              <a:rPr lang="en-US" sz="3600" baseline="30000" dirty="0"/>
              <a:t> </a:t>
            </a:r>
            <a:r>
              <a:rPr lang="en-US" sz="3600" dirty="0"/>
              <a:t>did </a:t>
            </a:r>
          </a:p>
          <a:p>
            <a:pPr marL="0" indent="0">
              <a:buNone/>
            </a:pPr>
            <a:r>
              <a:rPr lang="en-US" sz="3600" dirty="0"/>
              <a:t> not receive him.</a:t>
            </a:r>
            <a:r>
              <a:rPr lang="en-US" sz="3600" b="1" baseline="30000" dirty="0">
                <a:solidFill>
                  <a:schemeClr val="accent4">
                    <a:lumMod val="60000"/>
                    <a:lumOff val="40000"/>
                  </a:schemeClr>
                </a:solidFill>
              </a:rPr>
              <a:t> 12</a:t>
            </a:r>
            <a:r>
              <a:rPr lang="en-US" sz="3600" b="1" baseline="30000" dirty="0"/>
              <a:t> </a:t>
            </a:r>
            <a:r>
              <a:rPr lang="en-US" sz="3600" dirty="0"/>
              <a:t>To all who did receive him, </a:t>
            </a:r>
          </a:p>
          <a:p>
            <a:pPr marL="0" indent="0">
              <a:buNone/>
            </a:pPr>
            <a:r>
              <a:rPr lang="en-US" sz="3600" dirty="0"/>
              <a:t> who believed in his name, he gave the right to </a:t>
            </a:r>
          </a:p>
          <a:p>
            <a:pPr marL="0" indent="0">
              <a:buNone/>
            </a:pPr>
            <a:r>
              <a:rPr lang="en-US" sz="3600" i="1" dirty="0"/>
              <a:t> become</a:t>
            </a:r>
            <a:r>
              <a:rPr lang="en-US" sz="3600" dirty="0"/>
              <a:t> children of God. </a:t>
            </a:r>
            <a:r>
              <a:rPr lang="en-US" sz="3600" b="1" baseline="30000" dirty="0">
                <a:solidFill>
                  <a:schemeClr val="accent4">
                    <a:lumMod val="60000"/>
                    <a:lumOff val="40000"/>
                  </a:schemeClr>
                </a:solidFill>
              </a:rPr>
              <a:t>13</a:t>
            </a:r>
            <a:r>
              <a:rPr lang="en-US" sz="3600" b="1" baseline="30000" dirty="0"/>
              <a:t> </a:t>
            </a:r>
            <a:r>
              <a:rPr lang="en-US" sz="3600" dirty="0"/>
              <a:t>Who were born, not </a:t>
            </a:r>
          </a:p>
          <a:p>
            <a:pPr marL="0" indent="0">
              <a:buNone/>
            </a:pPr>
            <a:r>
              <a:rPr lang="en-US" sz="3600" dirty="0"/>
              <a:t> of blood nor of the will of the flesh nor of the will </a:t>
            </a:r>
          </a:p>
          <a:p>
            <a:pPr marL="0" indent="0">
              <a:buNone/>
            </a:pPr>
            <a:r>
              <a:rPr lang="en-US" sz="3600" dirty="0"/>
              <a:t> of man, but of God.</a:t>
            </a:r>
          </a:p>
          <a:p>
            <a:pPr marL="0" indent="0">
              <a:buNone/>
            </a:pPr>
            <a:endParaRPr lang="en-US" sz="3600" dirty="0"/>
          </a:p>
          <a:p>
            <a:pPr marL="0" indent="0">
              <a:buNone/>
            </a:pPr>
            <a:endParaRPr lang="en-US" sz="3200" dirty="0"/>
          </a:p>
        </p:txBody>
      </p:sp>
    </p:spTree>
    <p:extLst>
      <p:ext uri="{BB962C8B-B14F-4D97-AF65-F5344CB8AC3E}">
        <p14:creationId xmlns:p14="http://schemas.microsoft.com/office/powerpoint/2010/main" val="1572162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073B4B85-A89D-765C-A9D2-F482EF361214}"/>
              </a:ext>
            </a:extLst>
          </p:cNvPr>
          <p:cNvPicPr>
            <a:picLocks noGrp="1" noChangeAspect="1"/>
          </p:cNvPicPr>
          <p:nvPr>
            <p:ph idx="1"/>
          </p:nvPr>
        </p:nvPicPr>
        <p:blipFill rotWithShape="1">
          <a:blip r:embed="rId2"/>
          <a:srcRect r="2185"/>
          <a:stretch/>
        </p:blipFill>
        <p:spPr>
          <a:xfrm>
            <a:off x="1313424" y="1129077"/>
            <a:ext cx="9823968" cy="4741371"/>
          </a:xfrm>
        </p:spPr>
      </p:pic>
      <p:sp>
        <p:nvSpPr>
          <p:cNvPr id="6" name="Rectangle 5">
            <a:extLst>
              <a:ext uri="{FF2B5EF4-FFF2-40B4-BE49-F238E27FC236}">
                <a16:creationId xmlns:a16="http://schemas.microsoft.com/office/drawing/2014/main" id="{3D258032-E8FB-081B-17DD-35B7590D6742}"/>
              </a:ext>
            </a:extLst>
          </p:cNvPr>
          <p:cNvSpPr/>
          <p:nvPr/>
        </p:nvSpPr>
        <p:spPr>
          <a:xfrm>
            <a:off x="1572768" y="3877056"/>
            <a:ext cx="5961888" cy="4206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F6D5AD-8F24-A138-95F3-212DBB5D290C}"/>
              </a:ext>
            </a:extLst>
          </p:cNvPr>
          <p:cNvSpPr/>
          <p:nvPr/>
        </p:nvSpPr>
        <p:spPr>
          <a:xfrm>
            <a:off x="1572768" y="4727448"/>
            <a:ext cx="8814816" cy="4206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98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421B-D1AD-6A31-0FAE-6A893DE444EE}"/>
              </a:ext>
            </a:extLst>
          </p:cNvPr>
          <p:cNvSpPr>
            <a:spLocks noGrp="1"/>
          </p:cNvSpPr>
          <p:nvPr>
            <p:ph type="title"/>
          </p:nvPr>
        </p:nvSpPr>
        <p:spPr>
          <a:xfrm>
            <a:off x="1626918" y="310218"/>
            <a:ext cx="8447665" cy="829817"/>
          </a:xfrm>
        </p:spPr>
        <p:txBody>
          <a:bodyPr/>
          <a:lstStyle/>
          <a:p>
            <a:pPr algn="ctr"/>
            <a:r>
              <a:rPr lang="en-US" b="1" i="1" dirty="0" err="1"/>
              <a:t>Jeepin</a:t>
            </a:r>
            <a:r>
              <a:rPr lang="en-US" b="1" i="1" dirty="0"/>
              <a:t>’ for Jesus</a:t>
            </a:r>
          </a:p>
        </p:txBody>
      </p:sp>
      <p:pic>
        <p:nvPicPr>
          <p:cNvPr id="5" name="Content Placeholder 4" descr="Two men standing next to a jeep&#10;&#10;Description automatically generated">
            <a:extLst>
              <a:ext uri="{FF2B5EF4-FFF2-40B4-BE49-F238E27FC236}">
                <a16:creationId xmlns:a16="http://schemas.microsoft.com/office/drawing/2014/main" id="{5C732BC6-6EB7-44B2-888E-E61158788351}"/>
              </a:ext>
            </a:extLst>
          </p:cNvPr>
          <p:cNvPicPr>
            <a:picLocks noGrp="1" noChangeAspect="1"/>
          </p:cNvPicPr>
          <p:nvPr>
            <p:ph idx="1"/>
          </p:nvPr>
        </p:nvPicPr>
        <p:blipFill rotWithShape="1">
          <a:blip r:embed="rId2"/>
          <a:srcRect l="7947" b="10635"/>
          <a:stretch/>
        </p:blipFill>
        <p:spPr>
          <a:xfrm>
            <a:off x="2208810" y="1208832"/>
            <a:ext cx="7386455" cy="5378050"/>
          </a:xfrm>
          <a:ln w="57150">
            <a:solidFill>
              <a:schemeClr val="tx1"/>
            </a:solidFill>
          </a:ln>
        </p:spPr>
      </p:pic>
    </p:spTree>
    <p:extLst>
      <p:ext uri="{BB962C8B-B14F-4D97-AF65-F5344CB8AC3E}">
        <p14:creationId xmlns:p14="http://schemas.microsoft.com/office/powerpoint/2010/main" val="190030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4000" dirty="0">
                <a:solidFill>
                  <a:srgbClr val="D9D9D9"/>
                </a:solidFill>
              </a:rPr>
              <a:t>Romans 10:8-10</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376934" y="1444752"/>
            <a:ext cx="10830327" cy="5225679"/>
          </a:xfrm>
        </p:spPr>
        <p:txBody>
          <a:bodyPr>
            <a:noAutofit/>
          </a:bodyPr>
          <a:lstStyle/>
          <a:p>
            <a:pPr marL="0" indent="0">
              <a:spcBef>
                <a:spcPts val="0"/>
              </a:spcBef>
              <a:buNone/>
            </a:pPr>
            <a:r>
              <a:rPr lang="en-US" sz="3600" b="1" baseline="30000" dirty="0">
                <a:solidFill>
                  <a:schemeClr val="accent3"/>
                </a:solidFill>
                <a:effectLst/>
                <a:latin typeface="Segoe UI" panose="020B0502040204020203" pitchFamily="34" charset="0"/>
                <a:ea typeface="Times New Roman" panose="02020603050405020304" pitchFamily="18" charset="0"/>
              </a:rPr>
              <a:t>8 </a:t>
            </a:r>
            <a:r>
              <a:rPr lang="en-US" sz="3600" dirty="0">
                <a:effectLst/>
                <a:latin typeface="Segoe UI" panose="020B0502040204020203" pitchFamily="34" charset="0"/>
                <a:ea typeface="Times New Roman" panose="02020603050405020304" pitchFamily="18" charset="0"/>
              </a:rPr>
              <a:t>But what does it say? “The word is near you; it is in your mouth and in your heart,” that is, the message concerning faith that we proclaim:</a:t>
            </a:r>
            <a:r>
              <a:rPr lang="en-US" sz="3600" b="1" baseline="30000" dirty="0">
                <a:solidFill>
                  <a:schemeClr val="accent3"/>
                </a:solidFill>
                <a:effectLst/>
                <a:latin typeface="Segoe UI" panose="020B0502040204020203" pitchFamily="34" charset="0"/>
                <a:ea typeface="Times New Roman" panose="02020603050405020304" pitchFamily="18" charset="0"/>
              </a:rPr>
              <a:t>  9</a:t>
            </a:r>
            <a:r>
              <a:rPr lang="en-US" sz="3600" b="1" baseline="30000" dirty="0">
                <a:solidFill>
                  <a:srgbClr val="000000"/>
                </a:solidFill>
                <a:effectLst/>
                <a:latin typeface="Segoe UI" panose="020B0502040204020203" pitchFamily="34" charset="0"/>
                <a:ea typeface="Times New Roman" panose="02020603050405020304" pitchFamily="18" charset="0"/>
              </a:rPr>
              <a:t> </a:t>
            </a:r>
            <a:r>
              <a:rPr lang="en-US" sz="3600" dirty="0">
                <a:effectLst/>
                <a:latin typeface="Segoe UI" panose="020B0502040204020203" pitchFamily="34" charset="0"/>
                <a:ea typeface="Times New Roman" panose="02020603050405020304" pitchFamily="18" charset="0"/>
              </a:rPr>
              <a:t>If you declare with your mouth, “Jesus is Lord,” and believe in your heart that God raised him from the dead, you will be saved. </a:t>
            </a:r>
            <a:r>
              <a:rPr lang="en-US" sz="3600" b="1" baseline="30000" dirty="0">
                <a:solidFill>
                  <a:schemeClr val="accent3"/>
                </a:solidFill>
                <a:effectLst/>
                <a:latin typeface="Segoe UI" panose="020B0502040204020203" pitchFamily="34" charset="0"/>
                <a:ea typeface="Times New Roman" panose="02020603050405020304" pitchFamily="18" charset="0"/>
              </a:rPr>
              <a:t>10</a:t>
            </a:r>
            <a:r>
              <a:rPr lang="en-US" sz="3600" baseline="30000" dirty="0">
                <a:effectLst/>
                <a:latin typeface="Segoe UI" panose="020B0502040204020203" pitchFamily="34" charset="0"/>
                <a:ea typeface="Times New Roman" panose="02020603050405020304" pitchFamily="18" charset="0"/>
              </a:rPr>
              <a:t> </a:t>
            </a:r>
            <a:r>
              <a:rPr lang="en-US" sz="3600" dirty="0">
                <a:effectLst/>
                <a:latin typeface="Segoe UI" panose="020B0502040204020203" pitchFamily="34" charset="0"/>
                <a:ea typeface="Times New Roman" panose="02020603050405020304" pitchFamily="18" charset="0"/>
              </a:rPr>
              <a:t>For it is with your heart that you believe and are justified, and it is with your mouth that you profess your faith and are saved.</a:t>
            </a:r>
            <a:r>
              <a:rPr lang="en-US" sz="3600" dirty="0">
                <a:effectLst/>
              </a:rPr>
              <a:t> </a:t>
            </a:r>
            <a:endParaRPr lang="en-US" sz="36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379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4000" dirty="0">
                <a:solidFill>
                  <a:srgbClr val="D9D9D9"/>
                </a:solidFill>
              </a:rPr>
              <a:t>Romans 4:21-24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376934" y="1444752"/>
            <a:ext cx="10830327" cy="5225679"/>
          </a:xfrm>
        </p:spPr>
        <p:txBody>
          <a:bodyPr>
            <a:noAutofit/>
          </a:bodyPr>
          <a:lstStyle/>
          <a:p>
            <a:pPr marL="0" marR="0" indent="0">
              <a:spcBef>
                <a:spcPts val="0"/>
              </a:spcBef>
              <a:spcAft>
                <a:spcPts val="0"/>
              </a:spcAft>
              <a:buNone/>
            </a:pPr>
            <a:r>
              <a:rPr lang="en-US" sz="3500" b="1" baseline="30000" dirty="0">
                <a:solidFill>
                  <a:schemeClr val="accent3"/>
                </a:solidFill>
                <a:effectLst/>
                <a:latin typeface="Segoe UI" panose="020B0502040204020203" pitchFamily="34" charset="0"/>
                <a:ea typeface="Times New Roman" panose="02020603050405020304" pitchFamily="18" charset="0"/>
              </a:rPr>
              <a:t>21</a:t>
            </a:r>
            <a:r>
              <a:rPr lang="en-US" sz="3500" b="1" baseline="30000" dirty="0">
                <a:effectLst/>
                <a:latin typeface="Segoe UI" panose="020B0502040204020203" pitchFamily="34" charset="0"/>
                <a:ea typeface="Times New Roman" panose="02020603050405020304" pitchFamily="18" charset="0"/>
              </a:rPr>
              <a:t> </a:t>
            </a:r>
            <a:r>
              <a:rPr lang="en-US" sz="3500" dirty="0">
                <a:effectLst/>
                <a:latin typeface="Segoe UI" panose="020B0502040204020203" pitchFamily="34" charset="0"/>
                <a:ea typeface="Times New Roman" panose="02020603050405020304" pitchFamily="18" charset="0"/>
              </a:rPr>
              <a:t>Being fully persuaded that God had power to do what he had promised. </a:t>
            </a:r>
            <a:r>
              <a:rPr lang="en-US" sz="3500" b="1" baseline="30000" dirty="0">
                <a:solidFill>
                  <a:schemeClr val="accent3"/>
                </a:solidFill>
                <a:effectLst/>
                <a:latin typeface="Segoe UI" panose="020B0502040204020203" pitchFamily="34" charset="0"/>
                <a:ea typeface="Times New Roman" panose="02020603050405020304" pitchFamily="18" charset="0"/>
              </a:rPr>
              <a:t>22</a:t>
            </a:r>
            <a:r>
              <a:rPr lang="en-US" sz="3500" b="1" baseline="30000" dirty="0">
                <a:effectLst/>
                <a:latin typeface="Segoe UI" panose="020B0502040204020203" pitchFamily="34" charset="0"/>
                <a:ea typeface="Times New Roman" panose="02020603050405020304" pitchFamily="18" charset="0"/>
              </a:rPr>
              <a:t> </a:t>
            </a:r>
            <a:r>
              <a:rPr lang="en-US" sz="3500" dirty="0">
                <a:effectLst/>
                <a:latin typeface="Segoe UI" panose="020B0502040204020203" pitchFamily="34" charset="0"/>
                <a:ea typeface="Times New Roman" panose="02020603050405020304" pitchFamily="18" charset="0"/>
              </a:rPr>
              <a:t>This is why “it was credited to him as righteousness.” </a:t>
            </a:r>
            <a:r>
              <a:rPr lang="en-US" sz="3500" b="1" baseline="30000" dirty="0">
                <a:solidFill>
                  <a:schemeClr val="accent3"/>
                </a:solidFill>
                <a:effectLst/>
                <a:latin typeface="Segoe UI" panose="020B0502040204020203" pitchFamily="34" charset="0"/>
                <a:ea typeface="Times New Roman" panose="02020603050405020304" pitchFamily="18" charset="0"/>
              </a:rPr>
              <a:t>23</a:t>
            </a:r>
            <a:r>
              <a:rPr lang="en-US" sz="3500" b="1" baseline="30000" dirty="0">
                <a:effectLst/>
                <a:latin typeface="Segoe UI" panose="020B0502040204020203" pitchFamily="34" charset="0"/>
                <a:ea typeface="Times New Roman" panose="02020603050405020304" pitchFamily="18" charset="0"/>
              </a:rPr>
              <a:t> </a:t>
            </a:r>
            <a:r>
              <a:rPr lang="en-US" sz="3500" dirty="0">
                <a:effectLst/>
                <a:latin typeface="Segoe UI" panose="020B0502040204020203" pitchFamily="34" charset="0"/>
                <a:ea typeface="Times New Roman" panose="02020603050405020304" pitchFamily="18" charset="0"/>
              </a:rPr>
              <a:t>The words “it was credited to him” were written not for him alone, </a:t>
            </a:r>
            <a:r>
              <a:rPr lang="en-US" sz="3500" b="1" baseline="30000" dirty="0">
                <a:solidFill>
                  <a:schemeClr val="accent3"/>
                </a:solidFill>
                <a:effectLst/>
                <a:latin typeface="Segoe UI" panose="020B0502040204020203" pitchFamily="34" charset="0"/>
                <a:ea typeface="Times New Roman" panose="02020603050405020304" pitchFamily="18" charset="0"/>
              </a:rPr>
              <a:t>24</a:t>
            </a:r>
            <a:r>
              <a:rPr lang="en-US" sz="3500" b="1" baseline="30000" dirty="0">
                <a:effectLst/>
                <a:latin typeface="Segoe UI" panose="020B0502040204020203" pitchFamily="34" charset="0"/>
                <a:ea typeface="Times New Roman" panose="02020603050405020304" pitchFamily="18" charset="0"/>
              </a:rPr>
              <a:t> </a:t>
            </a:r>
            <a:r>
              <a:rPr lang="en-US" sz="3500" dirty="0">
                <a:effectLst/>
                <a:latin typeface="Segoe UI" panose="020B0502040204020203" pitchFamily="34" charset="0"/>
                <a:ea typeface="Times New Roman" panose="02020603050405020304" pitchFamily="18" charset="0"/>
              </a:rPr>
              <a:t>but also for us, to whom God will credit righteousness—for us who believe in him who raised Jesus our Lord from the dead.</a:t>
            </a:r>
            <a:endParaRPr lang="en-US"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820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444752"/>
            <a:ext cx="11016341" cy="2816352"/>
          </a:xfrm>
          <a:prstGeom prst="rect">
            <a:avLst/>
          </a:prstGeom>
          <a:solidFill>
            <a:schemeClr val="accent4">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John 20:24-31</a:t>
            </a:r>
          </a:p>
          <a:p>
            <a:pPr marL="0" indent="0">
              <a:buNone/>
            </a:pPr>
            <a:endParaRPr lang="en-US" b="1" baseline="30000" dirty="0"/>
          </a:p>
          <a:p>
            <a:pPr marL="0" indent="0">
              <a:buNone/>
            </a:pPr>
            <a:r>
              <a:rPr lang="en-US" sz="3600" b="1" baseline="30000" dirty="0"/>
              <a:t> </a:t>
            </a:r>
            <a:r>
              <a:rPr lang="en-US" sz="3600" b="1" baseline="30000" dirty="0">
                <a:solidFill>
                  <a:schemeClr val="accent4">
                    <a:lumMod val="60000"/>
                    <a:lumOff val="40000"/>
                  </a:schemeClr>
                </a:solidFill>
              </a:rPr>
              <a:t>24</a:t>
            </a:r>
            <a:r>
              <a:rPr lang="en-US" sz="3600" b="1" baseline="30000" dirty="0"/>
              <a:t> </a:t>
            </a:r>
            <a:r>
              <a:rPr lang="en-US" sz="3600" dirty="0"/>
              <a:t>Now Thomas, one of the twelve, called the </a:t>
            </a:r>
          </a:p>
          <a:p>
            <a:pPr marL="0" indent="0">
              <a:buNone/>
            </a:pPr>
            <a:r>
              <a:rPr lang="en-US" sz="3600" dirty="0"/>
              <a:t> Twin, was not with then when Jesus came…</a:t>
            </a:r>
          </a:p>
          <a:p>
            <a:pPr marL="0" indent="0">
              <a:buNone/>
            </a:pPr>
            <a:endParaRPr lang="en-US" sz="3600" dirty="0"/>
          </a:p>
          <a:p>
            <a:pPr marL="0" indent="0">
              <a:buNone/>
            </a:pPr>
            <a:endParaRPr lang="en-US" sz="3200" dirty="0"/>
          </a:p>
        </p:txBody>
      </p:sp>
    </p:spTree>
    <p:extLst>
      <p:ext uri="{BB962C8B-B14F-4D97-AF65-F5344CB8AC3E}">
        <p14:creationId xmlns:p14="http://schemas.microsoft.com/office/powerpoint/2010/main" val="247446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603504"/>
            <a:ext cx="11016341" cy="6053328"/>
          </a:xfrm>
          <a:prstGeom prst="rect">
            <a:avLst/>
          </a:prstGeom>
          <a:solidFill>
            <a:schemeClr val="accent2">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300" b="1" dirty="0"/>
              <a:t>Mark 16:14-16</a:t>
            </a:r>
          </a:p>
          <a:p>
            <a:pPr marL="0" indent="0">
              <a:buNone/>
            </a:pPr>
            <a:endParaRPr lang="en-US" sz="1400" b="1" baseline="30000" dirty="0"/>
          </a:p>
          <a:p>
            <a:pPr marL="0" indent="0">
              <a:buNone/>
            </a:pPr>
            <a:r>
              <a:rPr lang="en-US" sz="3200" b="1" baseline="30000" dirty="0">
                <a:solidFill>
                  <a:schemeClr val="accent4">
                    <a:lumMod val="40000"/>
                    <a:lumOff val="60000"/>
                  </a:schemeClr>
                </a:solidFill>
              </a:rPr>
              <a:t> 14</a:t>
            </a:r>
            <a:r>
              <a:rPr lang="en-US" sz="3200" baseline="30000" dirty="0"/>
              <a:t> </a:t>
            </a:r>
            <a:r>
              <a:rPr lang="en-US" sz="3200" dirty="0"/>
              <a:t>Afterward he appeared to the eleven themselves as </a:t>
            </a:r>
          </a:p>
          <a:p>
            <a:pPr marL="0" indent="0">
              <a:buNone/>
            </a:pPr>
            <a:r>
              <a:rPr lang="en-US" sz="3200" dirty="0"/>
              <a:t> they were reclining at table, and he rebuked them for </a:t>
            </a:r>
          </a:p>
          <a:p>
            <a:pPr marL="0" indent="0">
              <a:buNone/>
            </a:pPr>
            <a:r>
              <a:rPr lang="en-US" sz="3200" dirty="0"/>
              <a:t> their unbelief and hardness of heart, because they </a:t>
            </a:r>
          </a:p>
          <a:p>
            <a:pPr marL="0" indent="0">
              <a:buNone/>
            </a:pPr>
            <a:r>
              <a:rPr lang="en-US" sz="3200" dirty="0"/>
              <a:t> had not believed those who saw him after he had </a:t>
            </a:r>
          </a:p>
          <a:p>
            <a:pPr marL="0" indent="0">
              <a:buNone/>
            </a:pPr>
            <a:r>
              <a:rPr lang="en-US" sz="3200" dirty="0"/>
              <a:t> risen. </a:t>
            </a:r>
            <a:r>
              <a:rPr lang="en-US" sz="3200" b="1" baseline="30000" dirty="0">
                <a:solidFill>
                  <a:schemeClr val="accent4">
                    <a:lumMod val="40000"/>
                    <a:lumOff val="60000"/>
                  </a:schemeClr>
                </a:solidFill>
              </a:rPr>
              <a:t>15</a:t>
            </a:r>
            <a:r>
              <a:rPr lang="en-US" sz="3200" baseline="30000" dirty="0"/>
              <a:t> </a:t>
            </a:r>
            <a:r>
              <a:rPr lang="en-US" sz="3200" dirty="0"/>
              <a:t>And he said “Go into all the world and </a:t>
            </a:r>
          </a:p>
          <a:p>
            <a:pPr marL="0" indent="0">
              <a:buNone/>
            </a:pPr>
            <a:r>
              <a:rPr lang="en-US" sz="3200" dirty="0"/>
              <a:t> proclaim the gospel to the whole creation. </a:t>
            </a:r>
            <a:r>
              <a:rPr lang="en-US" sz="3200" b="1" baseline="30000" dirty="0">
                <a:solidFill>
                  <a:schemeClr val="accent4">
                    <a:lumMod val="40000"/>
                    <a:lumOff val="60000"/>
                  </a:schemeClr>
                </a:solidFill>
              </a:rPr>
              <a:t>16</a:t>
            </a:r>
            <a:r>
              <a:rPr lang="en-US" sz="3200" baseline="30000" dirty="0"/>
              <a:t> </a:t>
            </a:r>
            <a:r>
              <a:rPr lang="en-US" sz="3200" dirty="0"/>
              <a:t>Whoever </a:t>
            </a:r>
          </a:p>
          <a:p>
            <a:pPr marL="0" indent="0">
              <a:buNone/>
            </a:pPr>
            <a:r>
              <a:rPr lang="en-US" sz="3200" dirty="0"/>
              <a:t> believes and is baptized will be saved, but whoever </a:t>
            </a:r>
          </a:p>
          <a:p>
            <a:pPr marL="0" indent="0">
              <a:buNone/>
            </a:pPr>
            <a:r>
              <a:rPr lang="en-US" sz="3200" dirty="0"/>
              <a:t> does not believe will be condemned.</a:t>
            </a:r>
          </a:p>
        </p:txBody>
      </p:sp>
    </p:spTree>
    <p:extLst>
      <p:ext uri="{BB962C8B-B14F-4D97-AF65-F5344CB8AC3E}">
        <p14:creationId xmlns:p14="http://schemas.microsoft.com/office/powerpoint/2010/main" val="89414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444752"/>
            <a:ext cx="11016341" cy="2816352"/>
          </a:xfrm>
          <a:prstGeom prst="rect">
            <a:avLst/>
          </a:prstGeom>
          <a:solidFill>
            <a:schemeClr val="accent4">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John 9:35-41</a:t>
            </a:r>
          </a:p>
          <a:p>
            <a:pPr marL="0" indent="0">
              <a:buNone/>
            </a:pPr>
            <a:endParaRPr lang="en-US" b="1" baseline="30000" dirty="0"/>
          </a:p>
          <a:p>
            <a:pPr marL="0" indent="0">
              <a:buNone/>
            </a:pPr>
            <a:r>
              <a:rPr lang="en-US" sz="3600" b="1" baseline="30000" dirty="0"/>
              <a:t> </a:t>
            </a:r>
            <a:r>
              <a:rPr lang="en-US" sz="3600" b="1" baseline="30000" dirty="0">
                <a:solidFill>
                  <a:schemeClr val="accent4">
                    <a:lumMod val="60000"/>
                    <a:lumOff val="40000"/>
                  </a:schemeClr>
                </a:solidFill>
              </a:rPr>
              <a:t>35</a:t>
            </a:r>
            <a:r>
              <a:rPr lang="en-US" sz="3600" b="1" baseline="30000" dirty="0"/>
              <a:t> </a:t>
            </a:r>
            <a:r>
              <a:rPr lang="en-US" sz="3600" dirty="0"/>
              <a:t>Jesus heard that they had cast him out…</a:t>
            </a:r>
          </a:p>
          <a:p>
            <a:pPr marL="0" indent="0">
              <a:buNone/>
            </a:pPr>
            <a:endParaRPr lang="en-US" sz="3200" dirty="0"/>
          </a:p>
        </p:txBody>
      </p:sp>
    </p:spTree>
    <p:extLst>
      <p:ext uri="{BB962C8B-B14F-4D97-AF65-F5344CB8AC3E}">
        <p14:creationId xmlns:p14="http://schemas.microsoft.com/office/powerpoint/2010/main" val="4160463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901952"/>
            <a:ext cx="11016341" cy="4754880"/>
          </a:xfrm>
          <a:prstGeom prst="rect">
            <a:avLst/>
          </a:prstGeom>
          <a:no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r>
              <a:rPr lang="en-US" sz="4000" b="1" dirty="0"/>
              <a:t>Acts 16:25-40</a:t>
            </a:r>
          </a:p>
          <a:p>
            <a:pPr>
              <a:buFont typeface="Arial" panose="020B0604020202020204" pitchFamily="34" charset="0"/>
              <a:buChar char="•"/>
            </a:pPr>
            <a:r>
              <a:rPr lang="en-US" sz="4000" b="1" dirty="0"/>
              <a:t>Psalm 95:7-9</a:t>
            </a:r>
          </a:p>
          <a:p>
            <a:pPr>
              <a:buFont typeface="Arial" panose="020B0604020202020204" pitchFamily="34" charset="0"/>
              <a:buChar char="•"/>
            </a:pPr>
            <a:r>
              <a:rPr lang="en-US" sz="4000" b="1" dirty="0"/>
              <a:t>Hosea 4:6</a:t>
            </a:r>
          </a:p>
          <a:p>
            <a:pPr>
              <a:buFont typeface="Arial" panose="020B0604020202020204" pitchFamily="34" charset="0"/>
              <a:buChar char="•"/>
            </a:pPr>
            <a:r>
              <a:rPr lang="en-US" sz="4000" b="1" dirty="0"/>
              <a:t>Isaiah 45:22</a:t>
            </a:r>
          </a:p>
          <a:p>
            <a:pPr marL="0" indent="0">
              <a:buNone/>
            </a:pPr>
            <a:endParaRPr lang="en-US" sz="1400" b="1" baseline="30000" dirty="0"/>
          </a:p>
        </p:txBody>
      </p:sp>
    </p:spTree>
    <p:extLst>
      <p:ext uri="{BB962C8B-B14F-4D97-AF65-F5344CB8AC3E}">
        <p14:creationId xmlns:p14="http://schemas.microsoft.com/office/powerpoint/2010/main" val="20009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298448"/>
            <a:ext cx="11016341" cy="4992624"/>
          </a:xfrm>
          <a:prstGeom prst="rect">
            <a:avLst/>
          </a:prstGeom>
          <a:solidFill>
            <a:schemeClr val="accent6">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Acts 17:26-27</a:t>
            </a:r>
          </a:p>
          <a:p>
            <a:pPr marL="0" indent="0">
              <a:buNone/>
            </a:pPr>
            <a:endParaRPr lang="en-US" sz="2400" b="1" baseline="30000" dirty="0"/>
          </a:p>
          <a:p>
            <a:pPr marL="0" indent="0">
              <a:spcBef>
                <a:spcPts val="0"/>
              </a:spcBef>
              <a:spcAft>
                <a:spcPts val="0"/>
              </a:spcAft>
              <a:buNone/>
            </a:pPr>
            <a:r>
              <a:rPr lang="en-US" sz="3600" b="1" baseline="30000" dirty="0">
                <a:solidFill>
                  <a:schemeClr val="accent6">
                    <a:lumMod val="40000"/>
                    <a:lumOff val="60000"/>
                  </a:schemeClr>
                </a:solidFill>
                <a:effectLst/>
                <a:latin typeface="Segoe UI" panose="020B0502040204020203" pitchFamily="34" charset="0"/>
                <a:ea typeface="Times New Roman" panose="02020603050405020304" pitchFamily="18" charset="0"/>
              </a:rPr>
              <a:t>26</a:t>
            </a:r>
            <a:r>
              <a:rPr lang="en-US" sz="3600" b="1" baseline="30000" dirty="0">
                <a:effectLst/>
                <a:latin typeface="Segoe UI" panose="020B0502040204020203" pitchFamily="34" charset="0"/>
                <a:ea typeface="Times New Roman" panose="02020603050405020304" pitchFamily="18" charset="0"/>
              </a:rPr>
              <a:t> </a:t>
            </a:r>
            <a:r>
              <a:rPr lang="en-US" sz="3600" dirty="0">
                <a:effectLst/>
                <a:latin typeface="Segoe UI" panose="020B0502040204020203" pitchFamily="34" charset="0"/>
                <a:ea typeface="Times New Roman" panose="02020603050405020304" pitchFamily="18" charset="0"/>
              </a:rPr>
              <a:t>From one man he made all the nations, that they should inhabit the whole earth; and he marked out their appointed times in history and the boundaries of their lands. </a:t>
            </a:r>
            <a:r>
              <a:rPr lang="en-US" sz="3600" b="1" baseline="30000" dirty="0">
                <a:solidFill>
                  <a:schemeClr val="accent6">
                    <a:lumMod val="40000"/>
                    <a:lumOff val="60000"/>
                  </a:schemeClr>
                </a:solidFill>
                <a:effectLst/>
                <a:latin typeface="Segoe UI" panose="020B0502040204020203" pitchFamily="34" charset="0"/>
                <a:ea typeface="Times New Roman" panose="02020603050405020304" pitchFamily="18" charset="0"/>
              </a:rPr>
              <a:t>27</a:t>
            </a:r>
            <a:r>
              <a:rPr lang="en-US" sz="3600" b="1" baseline="30000" dirty="0">
                <a:effectLst/>
                <a:latin typeface="Segoe UI" panose="020B0502040204020203" pitchFamily="34" charset="0"/>
                <a:ea typeface="Times New Roman" panose="02020603050405020304" pitchFamily="18" charset="0"/>
              </a:rPr>
              <a:t> </a:t>
            </a:r>
            <a:r>
              <a:rPr lang="en-US" sz="3600" dirty="0">
                <a:effectLst/>
                <a:latin typeface="Segoe UI" panose="020B0502040204020203" pitchFamily="34" charset="0"/>
                <a:ea typeface="Times New Roman" panose="02020603050405020304" pitchFamily="18" charset="0"/>
              </a:rPr>
              <a:t>God did this so that </a:t>
            </a:r>
            <a:r>
              <a:rPr lang="en-US" sz="3600" i="1" dirty="0">
                <a:effectLst/>
                <a:latin typeface="Segoe UI" panose="020B0502040204020203" pitchFamily="34" charset="0"/>
                <a:ea typeface="Times New Roman" panose="02020603050405020304" pitchFamily="18" charset="0"/>
              </a:rPr>
              <a:t>they would seek him</a:t>
            </a:r>
            <a:r>
              <a:rPr lang="en-US" sz="3600" dirty="0">
                <a:effectLst/>
                <a:latin typeface="Segoe UI" panose="020B0502040204020203" pitchFamily="34" charset="0"/>
                <a:ea typeface="Times New Roman" panose="02020603050405020304" pitchFamily="18" charset="0"/>
              </a:rPr>
              <a:t> and perhaps reach out for him and find him, though he is not far from any one of us.</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1918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335024"/>
            <a:ext cx="11016341" cy="5321808"/>
          </a:xfrm>
          <a:prstGeom prst="rect">
            <a:avLst/>
          </a:prstGeom>
          <a:no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r>
              <a:rPr lang="en-US" sz="4000" b="1" dirty="0"/>
              <a:t>Hebrews 11:6</a:t>
            </a:r>
          </a:p>
          <a:p>
            <a:pPr>
              <a:buFont typeface="Arial" panose="020B0604020202020204" pitchFamily="34" charset="0"/>
              <a:buChar char="•"/>
            </a:pPr>
            <a:r>
              <a:rPr lang="en-US" sz="4000" b="1" dirty="0"/>
              <a:t>1 Timothy 2:3-6</a:t>
            </a:r>
          </a:p>
          <a:p>
            <a:pPr>
              <a:buFont typeface="Arial" panose="020B0604020202020204" pitchFamily="34" charset="0"/>
              <a:buChar char="•"/>
            </a:pPr>
            <a:r>
              <a:rPr lang="en-US" sz="4000" b="1" dirty="0"/>
              <a:t>2 Peter 3:9</a:t>
            </a:r>
          </a:p>
          <a:p>
            <a:pPr>
              <a:buFont typeface="Arial" panose="020B0604020202020204" pitchFamily="34" charset="0"/>
              <a:buChar char="•"/>
            </a:pPr>
            <a:r>
              <a:rPr lang="en-US" sz="4000" b="1" dirty="0"/>
              <a:t>John 12:31</a:t>
            </a:r>
          </a:p>
          <a:p>
            <a:pPr>
              <a:buFont typeface="Arial" panose="020B0604020202020204" pitchFamily="34" charset="0"/>
              <a:buChar char="•"/>
            </a:pPr>
            <a:r>
              <a:rPr lang="en-US" sz="4000" b="1" dirty="0"/>
              <a:t>1 John 2:2</a:t>
            </a:r>
          </a:p>
          <a:p>
            <a:pPr>
              <a:buFont typeface="Arial" panose="020B0604020202020204" pitchFamily="34" charset="0"/>
              <a:buChar char="•"/>
            </a:pPr>
            <a:r>
              <a:rPr lang="en-US" sz="4000" b="1" dirty="0"/>
              <a:t>John 3:16-18</a:t>
            </a:r>
          </a:p>
          <a:p>
            <a:pPr>
              <a:buFont typeface="Arial" panose="020B0604020202020204" pitchFamily="34" charset="0"/>
              <a:buChar char="•"/>
            </a:pPr>
            <a:r>
              <a:rPr lang="en-US" sz="4000" b="1" dirty="0"/>
              <a:t>Romans 10:11-13</a:t>
            </a:r>
          </a:p>
          <a:p>
            <a:pPr marL="0" indent="0">
              <a:buNone/>
            </a:pPr>
            <a:endParaRPr lang="en-US" sz="4000" b="1" dirty="0"/>
          </a:p>
          <a:p>
            <a:pPr>
              <a:buFont typeface="Arial" panose="020B0604020202020204" pitchFamily="34" charset="0"/>
              <a:buChar char="•"/>
            </a:pPr>
            <a:endParaRPr lang="en-US" sz="4000" b="1" dirty="0"/>
          </a:p>
          <a:p>
            <a:pPr>
              <a:buFont typeface="Arial" panose="020B0604020202020204" pitchFamily="34" charset="0"/>
              <a:buChar char="•"/>
            </a:pPr>
            <a:endParaRPr lang="en-US" sz="4000" b="1" dirty="0"/>
          </a:p>
          <a:p>
            <a:pPr marL="0" indent="0">
              <a:buNone/>
            </a:pPr>
            <a:endParaRPr lang="en-US" sz="1400" b="1" baseline="30000" dirty="0"/>
          </a:p>
        </p:txBody>
      </p:sp>
    </p:spTree>
    <p:extLst>
      <p:ext uri="{BB962C8B-B14F-4D97-AF65-F5344CB8AC3E}">
        <p14:creationId xmlns:p14="http://schemas.microsoft.com/office/powerpoint/2010/main" val="126419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DB3DE-BA3F-AEFC-22C1-7A901812C2AE}"/>
              </a:ext>
            </a:extLst>
          </p:cNvPr>
          <p:cNvSpPr txBox="1"/>
          <p:nvPr/>
        </p:nvSpPr>
        <p:spPr>
          <a:xfrm>
            <a:off x="990440" y="1988072"/>
            <a:ext cx="10562897" cy="646331"/>
          </a:xfrm>
          <a:prstGeom prst="rect">
            <a:avLst/>
          </a:prstGeom>
          <a:noFill/>
        </p:spPr>
        <p:txBody>
          <a:bodyPr wrap="square" rtlCol="0">
            <a:spAutoFit/>
          </a:bodyPr>
          <a:lstStyle/>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Are we called to exercise </a:t>
            </a:r>
            <a:r>
              <a:rPr lang="en-US" sz="36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faith </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to be </a:t>
            </a:r>
            <a:r>
              <a:rPr lang="en-US" sz="3600" dirty="0">
                <a:solidFill>
                  <a:schemeClr val="bg2">
                    <a:lumMod val="40000"/>
                    <a:lumOff val="6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born again</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 name="TextBox 3">
            <a:extLst>
              <a:ext uri="{FF2B5EF4-FFF2-40B4-BE49-F238E27FC236}">
                <a16:creationId xmlns:a16="http://schemas.microsoft.com/office/drawing/2014/main" id="{302ACD67-1290-BC03-E1EE-5BEDDBE18EBC}"/>
              </a:ext>
            </a:extLst>
          </p:cNvPr>
          <p:cNvSpPr txBox="1"/>
          <p:nvPr/>
        </p:nvSpPr>
        <p:spPr>
          <a:xfrm>
            <a:off x="1134850" y="2680656"/>
            <a:ext cx="9270124" cy="646331"/>
          </a:xfrm>
          <a:prstGeom prst="rect">
            <a:avLst/>
          </a:prstGeom>
          <a:noFill/>
        </p:spPr>
        <p:txBody>
          <a:bodyPr wrap="square" rtlCol="0">
            <a:spAutoFit/>
          </a:bodyPr>
          <a:lstStyle/>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…or must we </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be</a:t>
            </a:r>
            <a:r>
              <a:rPr lang="en-US" sz="36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600" dirty="0">
                <a:solidFill>
                  <a:schemeClr val="bg2">
                    <a:lumMod val="40000"/>
                    <a:lumOff val="6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born again </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to exercise </a:t>
            </a:r>
            <a:r>
              <a:rPr lang="en-US" sz="36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faith</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Rounded Rectangle 4">
            <a:extLst>
              <a:ext uri="{FF2B5EF4-FFF2-40B4-BE49-F238E27FC236}">
                <a16:creationId xmlns:a16="http://schemas.microsoft.com/office/drawing/2014/main" id="{79251489-DF46-496B-07B2-F364E93750D8}"/>
              </a:ext>
            </a:extLst>
          </p:cNvPr>
          <p:cNvSpPr/>
          <p:nvPr/>
        </p:nvSpPr>
        <p:spPr>
          <a:xfrm>
            <a:off x="677907" y="1756113"/>
            <a:ext cx="10562897" cy="1765738"/>
          </a:xfrm>
          <a:prstGeom prst="roundRect">
            <a:avLst>
              <a:gd name="adj" fmla="val 10357"/>
            </a:avLst>
          </a:prstGeom>
          <a:noFill/>
          <a:ln w="228600">
            <a:solidFill>
              <a:srgbClr val="1643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7903B3-2C5C-EEA1-8E19-DBA22845943B}"/>
              </a:ext>
            </a:extLst>
          </p:cNvPr>
          <p:cNvSpPr txBox="1"/>
          <p:nvPr/>
        </p:nvSpPr>
        <p:spPr>
          <a:xfrm>
            <a:off x="1508810" y="3985200"/>
            <a:ext cx="9270124" cy="1938992"/>
          </a:xfrm>
          <a:prstGeom prst="rect">
            <a:avLst/>
          </a:prstGeom>
          <a:noFill/>
        </p:spPr>
        <p:txBody>
          <a:bodyPr wrap="square" rtlCol="0">
            <a:spAutoFit/>
          </a:bodyPr>
          <a:lstStyle/>
          <a:p>
            <a:r>
              <a:rPr lang="en-US" sz="3600" dirty="0">
                <a:solidFill>
                  <a:schemeClr val="accent3"/>
                </a:solidFill>
                <a:effectLst/>
                <a:latin typeface="Helvetica" pitchFamily="2" charset="0"/>
                <a:ea typeface="Times New Roman" panose="02020603050405020304" pitchFamily="18" charset="0"/>
                <a:sym typeface="Wingdings" pitchFamily="2" charset="2"/>
              </a:rPr>
              <a:t></a:t>
            </a:r>
            <a:r>
              <a:rPr lang="en-US" sz="1800" dirty="0">
                <a:solidFill>
                  <a:srgbClr val="000000"/>
                </a:solidFill>
                <a:effectLst/>
                <a:latin typeface="Helvetica" pitchFamily="2" charset="0"/>
                <a:ea typeface="Times New Roman" panose="02020603050405020304" pitchFamily="18" charset="0"/>
                <a:sym typeface="Wingdings" pitchFamily="2" charset="2"/>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Passages from Calvinist perspective</a:t>
            </a:r>
          </a:p>
          <a:p>
            <a:r>
              <a:rPr lang="en-US" sz="3600" dirty="0">
                <a:solidFill>
                  <a:srgbClr val="69C0C5"/>
                </a:solidFill>
                <a:effectLst/>
                <a:latin typeface="Helvetica" pitchFamily="2" charset="0"/>
                <a:ea typeface="Times New Roman" panose="02020603050405020304" pitchFamily="18" charset="0"/>
                <a:sym typeface="Wingdings" pitchFamily="2" charset="2"/>
              </a:rPr>
              <a:t></a:t>
            </a:r>
            <a:r>
              <a:rPr lang="en-US" sz="1800" dirty="0">
                <a:solidFill>
                  <a:srgbClr val="000000"/>
                </a:solidFill>
                <a:effectLst/>
                <a:latin typeface="Helvetica" pitchFamily="2" charset="0"/>
                <a:ea typeface="Times New Roman" panose="02020603050405020304" pitchFamily="18" charset="0"/>
                <a:sym typeface="Wingdings" pitchFamily="2" charset="2"/>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Passages from Arminian perspective</a:t>
            </a:r>
          </a:p>
          <a:p>
            <a:r>
              <a:rPr lang="en-US" sz="3600" dirty="0">
                <a:solidFill>
                  <a:schemeClr val="accent1">
                    <a:lumMod val="40000"/>
                    <a:lumOff val="60000"/>
                  </a:schemeClr>
                </a:solidFill>
                <a:effectLst/>
                <a:latin typeface="Helvetica" pitchFamily="2" charset="0"/>
                <a:ea typeface="Times New Roman" panose="02020603050405020304" pitchFamily="18" charset="0"/>
                <a:sym typeface="Wingdings" pitchFamily="2" charset="2"/>
              </a:rPr>
              <a:t></a:t>
            </a:r>
            <a:r>
              <a:rPr lang="en-US" dirty="0">
                <a:solidFill>
                  <a:srgbClr val="000000"/>
                </a:solidFill>
                <a:latin typeface="Times New Roman" panose="02020603050405020304" pitchFamily="18" charset="0"/>
                <a:ea typeface="Times New Roman" panose="02020603050405020304" pitchFamily="18" charset="0"/>
                <a:sym typeface="Wingdings" pitchFamily="2" charset="2"/>
              </a:rPr>
              <a:t>   </a:t>
            </a:r>
            <a:r>
              <a:rPr lang="en-US" sz="4000" u="sng" dirty="0">
                <a:latin typeface="Segoe UI Historic" panose="020B0502040204020203" pitchFamily="34" charset="0"/>
                <a:ea typeface="Segoe UI Historic" panose="020B0502040204020203" pitchFamily="34" charset="0"/>
                <a:cs typeface="Segoe UI Historic" panose="020B0502040204020203" pitchFamily="34" charset="0"/>
              </a:rPr>
              <a:t>Total Depravity</a:t>
            </a:r>
          </a:p>
        </p:txBody>
      </p:sp>
    </p:spTree>
    <p:extLst>
      <p:ext uri="{BB962C8B-B14F-4D97-AF65-F5344CB8AC3E}">
        <p14:creationId xmlns:p14="http://schemas.microsoft.com/office/powerpoint/2010/main" val="2879069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457200"/>
            <a:ext cx="11016341" cy="6053328"/>
          </a:xfrm>
          <a:prstGeom prst="rect">
            <a:avLst/>
          </a:prstGeom>
          <a:noFill/>
          <a:ln w="130175">
            <a:no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dirty="0"/>
              <a:t> </a:t>
            </a:r>
            <a:r>
              <a:rPr lang="en-US" sz="3200" b="1" dirty="0"/>
              <a:t>Ephesians 2:1-5</a:t>
            </a:r>
          </a:p>
          <a:p>
            <a:pPr marL="0" indent="0">
              <a:buNone/>
            </a:pPr>
            <a:endParaRPr lang="en-US" sz="1400" dirty="0"/>
          </a:p>
          <a:p>
            <a:pPr marL="0" indent="0">
              <a:spcBef>
                <a:spcPts val="0"/>
              </a:spcBef>
              <a:spcAft>
                <a:spcPts val="0"/>
              </a:spcAft>
              <a:buNone/>
              <a:tabLst>
                <a:tab pos="114300" algn="l"/>
              </a:tabLst>
            </a:pPr>
            <a:r>
              <a:rPr lang="en-US" sz="3200" b="1" baseline="30000" dirty="0">
                <a:solidFill>
                  <a:schemeClr val="accent4">
                    <a:lumMod val="40000"/>
                    <a:lumOff val="60000"/>
                  </a:schemeClr>
                </a:solidFill>
                <a:effectLst/>
                <a:latin typeface="Segoe UI" panose="020B0502040204020203" pitchFamily="34" charset="0"/>
                <a:ea typeface="Times New Roman" panose="02020603050405020304" pitchFamily="18" charset="0"/>
              </a:rPr>
              <a:t>1</a:t>
            </a:r>
            <a:r>
              <a:rPr lang="en-US" sz="3200" baseline="30000" dirty="0">
                <a:effectLst/>
                <a:latin typeface="Segoe UI" panose="020B0502040204020203" pitchFamily="34" charset="0"/>
                <a:ea typeface="Times New Roman" panose="02020603050405020304" pitchFamily="18" charset="0"/>
              </a:rPr>
              <a:t> </a:t>
            </a:r>
            <a:r>
              <a:rPr lang="en-US" sz="3200" dirty="0">
                <a:effectLst/>
                <a:latin typeface="Segoe UI" panose="020B0502040204020203" pitchFamily="34" charset="0"/>
                <a:ea typeface="Times New Roman" panose="02020603050405020304" pitchFamily="18" charset="0"/>
              </a:rPr>
              <a:t>As for you, </a:t>
            </a:r>
            <a:r>
              <a:rPr lang="en-US" sz="3200" b="1" dirty="0">
                <a:effectLst/>
                <a:latin typeface="Segoe UI" panose="020B0502040204020203" pitchFamily="34" charset="0"/>
                <a:ea typeface="Times New Roman" panose="02020603050405020304" pitchFamily="18" charset="0"/>
              </a:rPr>
              <a:t>you were dead </a:t>
            </a:r>
            <a:r>
              <a:rPr lang="en-US" sz="3200" dirty="0">
                <a:effectLst/>
                <a:latin typeface="Segoe UI" panose="020B0502040204020203" pitchFamily="34" charset="0"/>
                <a:ea typeface="Times New Roman" panose="02020603050405020304" pitchFamily="18" charset="0"/>
              </a:rPr>
              <a:t>in your transgressions and sins, </a:t>
            </a:r>
            <a:r>
              <a:rPr lang="en-US" sz="3200" b="1" baseline="30000" dirty="0">
                <a:solidFill>
                  <a:schemeClr val="accent4">
                    <a:lumMod val="40000"/>
                    <a:lumOff val="60000"/>
                  </a:schemeClr>
                </a:solidFill>
                <a:effectLst/>
                <a:latin typeface="Segoe UI" panose="020B0502040204020203" pitchFamily="34" charset="0"/>
                <a:ea typeface="Times New Roman" panose="02020603050405020304" pitchFamily="18" charset="0"/>
              </a:rPr>
              <a:t>2</a:t>
            </a:r>
            <a:r>
              <a:rPr lang="en-US" sz="3200" baseline="30000" dirty="0">
                <a:effectLst/>
                <a:latin typeface="Segoe UI" panose="020B0502040204020203" pitchFamily="34" charset="0"/>
                <a:ea typeface="Times New Roman" panose="02020603050405020304" pitchFamily="18" charset="0"/>
              </a:rPr>
              <a:t> </a:t>
            </a:r>
            <a:r>
              <a:rPr lang="en-US" sz="3200" dirty="0">
                <a:effectLst/>
                <a:latin typeface="Segoe UI" panose="020B0502040204020203" pitchFamily="34" charset="0"/>
                <a:ea typeface="Times New Roman" panose="02020603050405020304" pitchFamily="18" charset="0"/>
              </a:rPr>
              <a:t>in which you used to live when you followed the ways of this world and of the ruler of the kingdom of the air, the spirit who is now at work in those who are disobedient. </a:t>
            </a:r>
          </a:p>
          <a:p>
            <a:pPr marL="0" indent="0">
              <a:spcBef>
                <a:spcPts val="0"/>
              </a:spcBef>
              <a:spcAft>
                <a:spcPts val="0"/>
              </a:spcAft>
              <a:buNone/>
              <a:tabLst>
                <a:tab pos="114300" algn="l"/>
              </a:tabLst>
            </a:pPr>
            <a:r>
              <a:rPr lang="en-US" sz="3200" b="1" baseline="30000" dirty="0">
                <a:solidFill>
                  <a:schemeClr val="accent4">
                    <a:lumMod val="40000"/>
                    <a:lumOff val="60000"/>
                  </a:schemeClr>
                </a:solidFill>
                <a:effectLst/>
                <a:latin typeface="Segoe UI" panose="020B0502040204020203" pitchFamily="34" charset="0"/>
                <a:ea typeface="Times New Roman" panose="02020603050405020304" pitchFamily="18" charset="0"/>
              </a:rPr>
              <a:t>3</a:t>
            </a:r>
            <a:r>
              <a:rPr lang="en-US" sz="3200" baseline="30000" dirty="0">
                <a:effectLst/>
                <a:latin typeface="Segoe UI" panose="020B0502040204020203" pitchFamily="34" charset="0"/>
                <a:ea typeface="Times New Roman" panose="02020603050405020304" pitchFamily="18" charset="0"/>
              </a:rPr>
              <a:t> </a:t>
            </a:r>
            <a:r>
              <a:rPr lang="en-US" sz="3200" dirty="0">
                <a:effectLst/>
                <a:latin typeface="Segoe UI" panose="020B0502040204020203" pitchFamily="34" charset="0"/>
                <a:ea typeface="Times New Roman" panose="02020603050405020304" pitchFamily="18" charset="0"/>
              </a:rPr>
              <a:t>All of us also lived among them at one time, gratifying the cravings of our flesh and following its desires and thoughts. Like the rest, we were by nature deserving of wrath. </a:t>
            </a:r>
            <a:r>
              <a:rPr lang="en-US" sz="3200" b="1" baseline="30000" dirty="0">
                <a:solidFill>
                  <a:schemeClr val="accent4">
                    <a:lumMod val="40000"/>
                    <a:lumOff val="60000"/>
                  </a:schemeClr>
                </a:solidFill>
                <a:effectLst/>
                <a:latin typeface="Segoe UI" panose="020B0502040204020203" pitchFamily="34" charset="0"/>
                <a:ea typeface="Times New Roman" panose="02020603050405020304" pitchFamily="18" charset="0"/>
              </a:rPr>
              <a:t>4</a:t>
            </a:r>
            <a:r>
              <a:rPr lang="en-US" sz="3200" baseline="30000" dirty="0">
                <a:effectLst/>
                <a:latin typeface="Segoe UI" panose="020B0502040204020203" pitchFamily="34" charset="0"/>
                <a:ea typeface="Times New Roman" panose="02020603050405020304" pitchFamily="18" charset="0"/>
              </a:rPr>
              <a:t> </a:t>
            </a:r>
            <a:r>
              <a:rPr lang="en-US" sz="3200" dirty="0">
                <a:effectLst/>
                <a:latin typeface="Segoe UI" panose="020B0502040204020203" pitchFamily="34" charset="0"/>
                <a:ea typeface="Times New Roman" panose="02020603050405020304" pitchFamily="18" charset="0"/>
              </a:rPr>
              <a:t>But because of his great love for us, God, who is rich in mercy, </a:t>
            </a:r>
            <a:r>
              <a:rPr lang="en-US" sz="3200" b="1" baseline="30000" dirty="0">
                <a:solidFill>
                  <a:schemeClr val="accent4">
                    <a:lumMod val="40000"/>
                    <a:lumOff val="60000"/>
                  </a:schemeClr>
                </a:solidFill>
                <a:effectLst/>
                <a:latin typeface="Segoe UI" panose="020B0502040204020203" pitchFamily="34" charset="0"/>
                <a:ea typeface="Times New Roman" panose="02020603050405020304" pitchFamily="18" charset="0"/>
              </a:rPr>
              <a:t>5</a:t>
            </a:r>
            <a:r>
              <a:rPr lang="en-US" sz="3200" baseline="30000" dirty="0">
                <a:effectLst/>
                <a:latin typeface="Segoe UI" panose="020B0502040204020203" pitchFamily="34" charset="0"/>
                <a:ea typeface="Times New Roman" panose="02020603050405020304" pitchFamily="18" charset="0"/>
              </a:rPr>
              <a:t> </a:t>
            </a:r>
            <a:r>
              <a:rPr lang="en-US" sz="3200" dirty="0">
                <a:effectLst/>
                <a:latin typeface="Segoe UI" panose="020B0502040204020203" pitchFamily="34" charset="0"/>
                <a:ea typeface="Times New Roman" panose="02020603050405020304" pitchFamily="18" charset="0"/>
              </a:rPr>
              <a:t>made us alive with Christ even when we were dead in transgressions — it is by grace you have been saved.</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051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a:xfrm>
            <a:off x="1154955" y="2967161"/>
            <a:ext cx="5880327" cy="1810220"/>
          </a:xfrm>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17830F7-3226-DC4F-31B4-D981ACA87729}"/>
              </a:ext>
            </a:extLst>
          </p:cNvPr>
          <p:cNvSpPr txBox="1">
            <a:spLocks/>
          </p:cNvSpPr>
          <p:nvPr/>
        </p:nvSpPr>
        <p:spPr>
          <a:xfrm>
            <a:off x="1195617" y="4401021"/>
            <a:ext cx="10742384"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i="1" dirty="0">
                <a:solidFill>
                  <a:srgbClr val="FFC000"/>
                </a:solidFill>
              </a:rPr>
              <a:t>Faith</a:t>
            </a:r>
            <a:r>
              <a:rPr lang="en-US" sz="3900" dirty="0">
                <a:solidFill>
                  <a:srgbClr val="FFC000"/>
                </a:solidFill>
              </a:rPr>
              <a:t>: God’s Call &amp; Total Depravity</a:t>
            </a:r>
          </a:p>
        </p:txBody>
      </p:sp>
      <p:sp>
        <p:nvSpPr>
          <p:cNvPr id="3" name="Title 1">
            <a:extLst>
              <a:ext uri="{FF2B5EF4-FFF2-40B4-BE49-F238E27FC236}">
                <a16:creationId xmlns:a16="http://schemas.microsoft.com/office/drawing/2014/main" id="{204EC47A-2399-7E22-0084-70DAF486E0BF}"/>
              </a:ext>
            </a:extLst>
          </p:cNvPr>
          <p:cNvSpPr txBox="1">
            <a:spLocks/>
          </p:cNvSpPr>
          <p:nvPr/>
        </p:nvSpPr>
        <p:spPr>
          <a:xfrm>
            <a:off x="8857704" y="3596576"/>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bg2">
                    <a:lumMod val="60000"/>
                    <a:lumOff val="40000"/>
                  </a:schemeClr>
                </a:solidFill>
                <a:latin typeface="+mn-lt"/>
                <a:cs typeface="Times New Roman" panose="02020603050405020304" pitchFamily="18" charset="0"/>
              </a:rPr>
              <a:t>Part XVI </a:t>
            </a:r>
            <a:endParaRPr lang="en-US" sz="96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C2C04C9A-CE14-F5CC-F4F7-81A79E0CDB8E}"/>
              </a:ext>
            </a:extLst>
          </p:cNvPr>
          <p:cNvSpPr txBox="1">
            <a:spLocks/>
          </p:cNvSpPr>
          <p:nvPr/>
        </p:nvSpPr>
        <p:spPr>
          <a:xfrm>
            <a:off x="5679750" y="1246316"/>
            <a:ext cx="8825658" cy="332958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tx2">
                    <a:lumMod val="75000"/>
                  </a:schemeClr>
                </a:solidFill>
              </a:rPr>
              <a:t>(sort of)</a:t>
            </a:r>
          </a:p>
        </p:txBody>
      </p:sp>
    </p:spTree>
    <p:extLst>
      <p:ext uri="{BB962C8B-B14F-4D97-AF65-F5344CB8AC3E}">
        <p14:creationId xmlns:p14="http://schemas.microsoft.com/office/powerpoint/2010/main" val="19561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335024"/>
            <a:ext cx="11016341" cy="5321808"/>
          </a:xfrm>
          <a:prstGeom prst="rect">
            <a:avLst/>
          </a:prstGeom>
          <a:no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solidFill>
                  <a:schemeClr val="accent3">
                    <a:lumMod val="40000"/>
                    <a:lumOff val="60000"/>
                  </a:schemeClr>
                </a:solidFill>
              </a:rPr>
              <a:t>Spiritually Blind</a:t>
            </a:r>
          </a:p>
          <a:p>
            <a:pPr>
              <a:buFont typeface="Arial" panose="020B0604020202020204" pitchFamily="34" charset="0"/>
              <a:buChar char="•"/>
            </a:pPr>
            <a:r>
              <a:rPr lang="en-US" sz="4000" b="1" dirty="0"/>
              <a:t>John 14:17</a:t>
            </a:r>
          </a:p>
          <a:p>
            <a:pPr>
              <a:buFont typeface="Arial" panose="020B0604020202020204" pitchFamily="34" charset="0"/>
              <a:buChar char="•"/>
            </a:pPr>
            <a:r>
              <a:rPr lang="en-US" sz="4000" b="1" dirty="0"/>
              <a:t>1 John 2:11</a:t>
            </a:r>
          </a:p>
          <a:p>
            <a:pPr>
              <a:buFont typeface="Arial" panose="020B0604020202020204" pitchFamily="34" charset="0"/>
              <a:buChar char="•"/>
            </a:pPr>
            <a:r>
              <a:rPr lang="en-US" sz="4000" b="1" dirty="0"/>
              <a:t>2 Corinthians 4:3-4</a:t>
            </a:r>
          </a:p>
          <a:p>
            <a:pPr marL="0" indent="0">
              <a:buNone/>
            </a:pPr>
            <a:endParaRPr lang="en-US" sz="1400" b="1" dirty="0"/>
          </a:p>
          <a:p>
            <a:pPr marL="0" indent="0">
              <a:buNone/>
            </a:pPr>
            <a:r>
              <a:rPr lang="en-US" sz="4000" b="1" dirty="0">
                <a:solidFill>
                  <a:schemeClr val="accent1">
                    <a:lumMod val="40000"/>
                    <a:lumOff val="60000"/>
                  </a:schemeClr>
                </a:solidFill>
              </a:rPr>
              <a:t>Separated from Christ</a:t>
            </a:r>
          </a:p>
          <a:p>
            <a:pPr>
              <a:buFont typeface="Arial" panose="020B0604020202020204" pitchFamily="34" charset="0"/>
              <a:buChar char="•"/>
            </a:pPr>
            <a:r>
              <a:rPr lang="en-US" sz="4000" b="1" dirty="0"/>
              <a:t>Colossians 1:21-22</a:t>
            </a:r>
          </a:p>
          <a:p>
            <a:pPr marL="0" indent="0">
              <a:buNone/>
            </a:pPr>
            <a:endParaRPr lang="en-US" sz="4000" b="1" dirty="0"/>
          </a:p>
          <a:p>
            <a:pPr>
              <a:buFont typeface="Arial" panose="020B0604020202020204" pitchFamily="34" charset="0"/>
              <a:buChar char="•"/>
            </a:pPr>
            <a:endParaRPr lang="en-US" sz="4000" b="1" dirty="0"/>
          </a:p>
          <a:p>
            <a:pPr>
              <a:buFont typeface="Arial" panose="020B0604020202020204" pitchFamily="34" charset="0"/>
              <a:buChar char="•"/>
            </a:pPr>
            <a:endParaRPr lang="en-US" sz="4000" b="1" dirty="0"/>
          </a:p>
          <a:p>
            <a:pPr marL="0" indent="0">
              <a:buNone/>
            </a:pPr>
            <a:endParaRPr lang="en-US" sz="1400" b="1" baseline="30000" dirty="0"/>
          </a:p>
        </p:txBody>
      </p:sp>
    </p:spTree>
    <p:extLst>
      <p:ext uri="{BB962C8B-B14F-4D97-AF65-F5344CB8AC3E}">
        <p14:creationId xmlns:p14="http://schemas.microsoft.com/office/powerpoint/2010/main" val="15178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457200"/>
            <a:ext cx="11016341" cy="6053328"/>
          </a:xfrm>
          <a:prstGeom prst="rect">
            <a:avLst/>
          </a:prstGeom>
          <a:noFill/>
          <a:ln w="130175">
            <a:no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600" dirty="0"/>
              <a:t> </a:t>
            </a:r>
            <a:r>
              <a:rPr lang="en-US" sz="3600" b="1" dirty="0"/>
              <a:t>Ephesians 2:12-13</a:t>
            </a:r>
          </a:p>
          <a:p>
            <a:pPr marL="0" indent="0">
              <a:buNone/>
            </a:pPr>
            <a:endParaRPr lang="en-US" sz="3600" dirty="0"/>
          </a:p>
          <a:p>
            <a:pPr marL="0" indent="0">
              <a:spcBef>
                <a:spcPts val="0"/>
              </a:spcBef>
              <a:spcAft>
                <a:spcPts val="0"/>
              </a:spcAft>
              <a:buNone/>
            </a:pPr>
            <a:r>
              <a:rPr lang="en-US" sz="3600" b="1" baseline="30000" dirty="0">
                <a:solidFill>
                  <a:schemeClr val="accent4">
                    <a:lumMod val="40000"/>
                    <a:lumOff val="60000"/>
                  </a:schemeClr>
                </a:solidFill>
                <a:effectLst/>
                <a:latin typeface="Segoe UI" panose="020B0502040204020203" pitchFamily="34" charset="0"/>
                <a:ea typeface="Times New Roman" panose="02020603050405020304" pitchFamily="18" charset="0"/>
              </a:rPr>
              <a:t>12</a:t>
            </a:r>
            <a:r>
              <a:rPr lang="en-US" sz="3600" baseline="30000" dirty="0">
                <a:effectLst/>
                <a:latin typeface="Segoe UI" panose="020B0502040204020203" pitchFamily="34" charset="0"/>
                <a:ea typeface="Times New Roman" panose="02020603050405020304" pitchFamily="18" charset="0"/>
              </a:rPr>
              <a:t> </a:t>
            </a:r>
            <a:r>
              <a:rPr lang="en-US" sz="3600" dirty="0">
                <a:effectLst/>
                <a:latin typeface="Segoe UI" panose="020B0502040204020203" pitchFamily="34" charset="0"/>
                <a:ea typeface="Times New Roman" panose="02020603050405020304" pitchFamily="18" charset="0"/>
              </a:rPr>
              <a:t>Remember that at that time you were </a:t>
            </a:r>
            <a:r>
              <a:rPr lang="en-US" sz="3600" b="1" dirty="0">
                <a:effectLst/>
                <a:latin typeface="Segoe UI" panose="020B0502040204020203" pitchFamily="34" charset="0"/>
                <a:ea typeface="Times New Roman" panose="02020603050405020304" pitchFamily="18" charset="0"/>
              </a:rPr>
              <a:t>separate</a:t>
            </a:r>
            <a:r>
              <a:rPr lang="en-US" sz="3600" dirty="0">
                <a:effectLst/>
                <a:latin typeface="Segoe UI" panose="020B0502040204020203" pitchFamily="34" charset="0"/>
                <a:ea typeface="Times New Roman" panose="02020603050405020304" pitchFamily="18" charset="0"/>
              </a:rPr>
              <a:t> from Christ, excluded from citizenship in Israel and foreigners to the covenants of the promise, without hope and without God in the world. </a:t>
            </a:r>
            <a:r>
              <a:rPr lang="en-US" sz="3600" b="1" baseline="30000" dirty="0">
                <a:solidFill>
                  <a:schemeClr val="accent4">
                    <a:lumMod val="40000"/>
                    <a:lumOff val="60000"/>
                  </a:schemeClr>
                </a:solidFill>
                <a:effectLst/>
                <a:latin typeface="Segoe UI" panose="020B0502040204020203" pitchFamily="34" charset="0"/>
                <a:ea typeface="Times New Roman" panose="02020603050405020304" pitchFamily="18" charset="0"/>
              </a:rPr>
              <a:t>13</a:t>
            </a:r>
            <a:r>
              <a:rPr lang="en-US" sz="3600" baseline="30000" dirty="0">
                <a:effectLst/>
                <a:latin typeface="Segoe UI" panose="020B0502040204020203" pitchFamily="34" charset="0"/>
                <a:ea typeface="Times New Roman" panose="02020603050405020304" pitchFamily="18" charset="0"/>
              </a:rPr>
              <a:t> </a:t>
            </a:r>
            <a:r>
              <a:rPr lang="en-US" sz="3600" dirty="0">
                <a:effectLst/>
                <a:latin typeface="Segoe UI" panose="020B0502040204020203" pitchFamily="34" charset="0"/>
                <a:ea typeface="Times New Roman" panose="02020603050405020304" pitchFamily="18" charset="0"/>
              </a:rPr>
              <a:t>But now in Christ Jesus you, who once were far away, have been brought near by the blood of Christ.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388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a:xfrm>
            <a:off x="1154955" y="2967161"/>
            <a:ext cx="5880327" cy="1810220"/>
          </a:xfrm>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17830F7-3226-DC4F-31B4-D981ACA87729}"/>
              </a:ext>
            </a:extLst>
          </p:cNvPr>
          <p:cNvSpPr txBox="1">
            <a:spLocks/>
          </p:cNvSpPr>
          <p:nvPr/>
        </p:nvSpPr>
        <p:spPr>
          <a:xfrm>
            <a:off x="1195617" y="4401021"/>
            <a:ext cx="10742384"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i="1" dirty="0">
                <a:solidFill>
                  <a:srgbClr val="FFC000"/>
                </a:solidFill>
              </a:rPr>
              <a:t>Faith</a:t>
            </a:r>
            <a:r>
              <a:rPr lang="en-US" sz="3900" dirty="0">
                <a:solidFill>
                  <a:srgbClr val="FFC000"/>
                </a:solidFill>
              </a:rPr>
              <a:t>: God’s Call &amp; Total Depravity</a:t>
            </a:r>
          </a:p>
        </p:txBody>
      </p:sp>
      <p:sp>
        <p:nvSpPr>
          <p:cNvPr id="3" name="Title 1">
            <a:extLst>
              <a:ext uri="{FF2B5EF4-FFF2-40B4-BE49-F238E27FC236}">
                <a16:creationId xmlns:a16="http://schemas.microsoft.com/office/drawing/2014/main" id="{204EC47A-2399-7E22-0084-70DAF486E0BF}"/>
              </a:ext>
            </a:extLst>
          </p:cNvPr>
          <p:cNvSpPr txBox="1">
            <a:spLocks/>
          </p:cNvSpPr>
          <p:nvPr/>
        </p:nvSpPr>
        <p:spPr>
          <a:xfrm>
            <a:off x="8857704" y="3596576"/>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bg2">
                    <a:lumMod val="60000"/>
                    <a:lumOff val="40000"/>
                  </a:schemeClr>
                </a:solidFill>
                <a:latin typeface="+mn-lt"/>
                <a:cs typeface="Times New Roman" panose="02020603050405020304" pitchFamily="18" charset="0"/>
              </a:rPr>
              <a:t>Part XVI </a:t>
            </a:r>
            <a:endParaRPr lang="en-US" sz="9600"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47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299852"/>
            <a:ext cx="11016341" cy="4387716"/>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8900000" scaled="1"/>
            <a:tileRect/>
          </a:gra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indent="0">
              <a:spcBef>
                <a:spcPts val="0"/>
              </a:spcBef>
              <a:spcAft>
                <a:spcPts val="0"/>
              </a:spcAft>
              <a:buNone/>
            </a:pPr>
            <a:r>
              <a:rPr lang="en-US" sz="4000" dirty="0">
                <a:latin typeface="Calibri" panose="020F0502020204030204" pitchFamily="34" charset="0"/>
                <a:ea typeface="Times New Roman" panose="02020603050405020304" pitchFamily="18" charset="0"/>
              </a:rPr>
              <a:t> </a:t>
            </a:r>
            <a:r>
              <a:rPr lang="en-US" sz="4000" dirty="0">
                <a:effectLst/>
                <a:latin typeface="Calibri" panose="020F0502020204030204" pitchFamily="34" charset="0"/>
                <a:ea typeface="Times New Roman" panose="02020603050405020304" pitchFamily="18" charset="0"/>
              </a:rPr>
              <a:t>“…yet the old Arminian standards said the same. </a:t>
            </a:r>
          </a:p>
          <a:p>
            <a:pPr marL="0" marR="0" indent="0">
              <a:spcBef>
                <a:spcPts val="0"/>
              </a:spcBef>
              <a:spcAft>
                <a:spcPts val="0"/>
              </a:spcAft>
              <a:buNone/>
            </a:pPr>
            <a:r>
              <a:rPr lang="en-US" sz="4000" dirty="0">
                <a:latin typeface="Calibri" panose="020F0502020204030204" pitchFamily="34" charset="0"/>
                <a:ea typeface="Times New Roman" panose="02020603050405020304" pitchFamily="18" charset="0"/>
              </a:rPr>
              <a:t> </a:t>
            </a:r>
            <a:r>
              <a:rPr lang="en-US" sz="4000" dirty="0">
                <a:effectLst/>
                <a:latin typeface="Calibri" panose="020F0502020204030204" pitchFamily="34" charset="0"/>
                <a:ea typeface="Times New Roman" panose="02020603050405020304" pitchFamily="18" charset="0"/>
              </a:rPr>
              <a:t>True, they affirm that God has given grace to </a:t>
            </a:r>
            <a:r>
              <a:rPr lang="en-US" sz="4000" i="1" dirty="0">
                <a:effectLst/>
                <a:latin typeface="Calibri" panose="020F0502020204030204" pitchFamily="34" charset="0"/>
                <a:ea typeface="Times New Roman" panose="02020603050405020304" pitchFamily="18" charset="0"/>
              </a:rPr>
              <a:t>every </a:t>
            </a:r>
          </a:p>
          <a:p>
            <a:pPr marL="0" marR="0" indent="0">
              <a:spcBef>
                <a:spcPts val="0"/>
              </a:spcBef>
              <a:spcAft>
                <a:spcPts val="0"/>
              </a:spcAft>
              <a:buNone/>
            </a:pPr>
            <a:r>
              <a:rPr lang="en-US" sz="4000" i="1" dirty="0">
                <a:latin typeface="Calibri" panose="020F0502020204030204" pitchFamily="34" charset="0"/>
                <a:ea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rPr>
              <a:t>man</a:t>
            </a:r>
            <a:r>
              <a:rPr lang="en-US" sz="4000" dirty="0">
                <a:effectLst/>
                <a:latin typeface="Calibri" panose="020F0502020204030204" pitchFamily="34" charset="0"/>
                <a:ea typeface="Times New Roman" panose="02020603050405020304" pitchFamily="18" charset="0"/>
              </a:rPr>
              <a:t>, but they do not dispute the fact that apart </a:t>
            </a:r>
          </a:p>
          <a:p>
            <a:pPr marL="0" marR="0" indent="0">
              <a:spcBef>
                <a:spcPts val="0"/>
              </a:spcBef>
              <a:spcAft>
                <a:spcPts val="0"/>
              </a:spcAft>
              <a:buNone/>
            </a:pPr>
            <a:r>
              <a:rPr lang="en-US" sz="4000" dirty="0">
                <a:latin typeface="Calibri" panose="020F0502020204030204" pitchFamily="34" charset="0"/>
                <a:ea typeface="Times New Roman" panose="02020603050405020304" pitchFamily="18" charset="0"/>
              </a:rPr>
              <a:t> </a:t>
            </a:r>
            <a:r>
              <a:rPr lang="en-US" sz="4000" dirty="0">
                <a:effectLst/>
                <a:latin typeface="Calibri" panose="020F0502020204030204" pitchFamily="34" charset="0"/>
                <a:ea typeface="Times New Roman" panose="02020603050405020304" pitchFamily="18" charset="0"/>
              </a:rPr>
              <a:t>from that grace, there was </a:t>
            </a:r>
            <a:r>
              <a:rPr lang="en-US" sz="4000" i="1" dirty="0">
                <a:effectLst/>
                <a:latin typeface="Calibri" panose="020F0502020204030204" pitchFamily="34" charset="0"/>
                <a:ea typeface="Times New Roman" panose="02020603050405020304" pitchFamily="18" charset="0"/>
              </a:rPr>
              <a:t>no ability in man</a:t>
            </a:r>
            <a:r>
              <a:rPr lang="en-US" sz="4000" dirty="0">
                <a:effectLst/>
                <a:latin typeface="Calibri" panose="020F0502020204030204" pitchFamily="34" charset="0"/>
                <a:ea typeface="Times New Roman" panose="02020603050405020304" pitchFamily="18" charset="0"/>
              </a:rPr>
              <a:t> to do </a:t>
            </a:r>
          </a:p>
          <a:p>
            <a:pPr marL="0" marR="0" indent="0">
              <a:spcBef>
                <a:spcPts val="0"/>
              </a:spcBef>
              <a:spcAft>
                <a:spcPts val="0"/>
              </a:spcAft>
              <a:buNone/>
            </a:pPr>
            <a:r>
              <a:rPr lang="en-US" sz="4000" dirty="0">
                <a:latin typeface="Calibri" panose="020F0502020204030204" pitchFamily="34" charset="0"/>
                <a:ea typeface="Times New Roman" panose="02020603050405020304" pitchFamily="18" charset="0"/>
              </a:rPr>
              <a:t> </a:t>
            </a:r>
            <a:r>
              <a:rPr lang="en-US" sz="4000" dirty="0">
                <a:effectLst/>
                <a:latin typeface="Calibri" panose="020F0502020204030204" pitchFamily="34" charset="0"/>
                <a:ea typeface="Times New Roman" panose="02020603050405020304" pitchFamily="18" charset="0"/>
              </a:rPr>
              <a:t>that which was good in his own salvation.”</a:t>
            </a:r>
          </a:p>
          <a:p>
            <a:pPr marL="0" marR="0" indent="0">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indent="0" algn="r">
              <a:buNone/>
            </a:pPr>
            <a:r>
              <a:rPr lang="en-US" sz="4000" b="1" dirty="0"/>
              <a:t>- Charles Spurgeon</a:t>
            </a:r>
            <a:endParaRPr lang="en-US" sz="4000" dirty="0"/>
          </a:p>
        </p:txBody>
      </p:sp>
    </p:spTree>
    <p:extLst>
      <p:ext uri="{BB962C8B-B14F-4D97-AF65-F5344CB8AC3E}">
        <p14:creationId xmlns:p14="http://schemas.microsoft.com/office/powerpoint/2010/main" val="174799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4000" dirty="0">
                <a:solidFill>
                  <a:srgbClr val="D9D9D9"/>
                </a:solidFill>
              </a:rPr>
              <a:t>Romans 8:29-30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376934" y="1290453"/>
            <a:ext cx="10830327" cy="5379978"/>
          </a:xfrm>
        </p:spPr>
        <p:txBody>
          <a:bodyPr>
            <a:noAutofit/>
          </a:bodyPr>
          <a:lstStyle/>
          <a:p>
            <a:pPr marL="0" indent="0">
              <a:spcBef>
                <a:spcPts val="0"/>
              </a:spcBef>
              <a:buNone/>
            </a:pPr>
            <a:r>
              <a:rPr lang="en-US" sz="3500" b="1" baseline="30000" dirty="0">
                <a:solidFill>
                  <a:schemeClr val="accent3"/>
                </a:solidFill>
                <a:latin typeface="Verdana" panose="020B0604030504040204" pitchFamily="34" charset="0"/>
                <a:ea typeface="Verdana" panose="020B0604030504040204" pitchFamily="34" charset="0"/>
                <a:cs typeface="Verdana" panose="020B0604030504040204" pitchFamily="34" charset="0"/>
              </a:rPr>
              <a:t>29</a:t>
            </a:r>
            <a:r>
              <a:rPr lang="en-US" sz="3500" b="1" baseline="30000" dirty="0">
                <a:latin typeface="Verdana" panose="020B0604030504040204" pitchFamily="34" charset="0"/>
                <a:ea typeface="Verdana" panose="020B0604030504040204" pitchFamily="34" charset="0"/>
                <a:cs typeface="Verdana" panose="020B0604030504040204" pitchFamily="34" charset="0"/>
              </a:rPr>
              <a:t> </a:t>
            </a:r>
            <a:r>
              <a:rPr lang="en-US" sz="3500" dirty="0">
                <a:latin typeface="Verdana" panose="020B0604030504040204" pitchFamily="34" charset="0"/>
                <a:ea typeface="Verdana" panose="020B0604030504040204" pitchFamily="34" charset="0"/>
                <a:cs typeface="Verdana" panose="020B0604030504040204" pitchFamily="34" charset="0"/>
              </a:rPr>
              <a:t>For those God foreknew he also predestined to be conformed to the image of his Son, that he might be the firstborn among many brothers and sisters. </a:t>
            </a:r>
            <a:r>
              <a:rPr lang="en-US" sz="3500" b="1" baseline="30000" dirty="0">
                <a:solidFill>
                  <a:schemeClr val="accent3"/>
                </a:solidFill>
                <a:latin typeface="Verdana" panose="020B0604030504040204" pitchFamily="34" charset="0"/>
                <a:ea typeface="Verdana" panose="020B0604030504040204" pitchFamily="34" charset="0"/>
                <a:cs typeface="Verdana" panose="020B0604030504040204" pitchFamily="34" charset="0"/>
              </a:rPr>
              <a:t>30</a:t>
            </a:r>
            <a:r>
              <a:rPr lang="en-US" sz="3500" b="1" baseline="30000" dirty="0">
                <a:latin typeface="Verdana" panose="020B0604030504040204" pitchFamily="34" charset="0"/>
                <a:ea typeface="Verdana" panose="020B0604030504040204" pitchFamily="34" charset="0"/>
                <a:cs typeface="Verdana" panose="020B0604030504040204" pitchFamily="34" charset="0"/>
              </a:rPr>
              <a:t> </a:t>
            </a:r>
            <a:r>
              <a:rPr lang="en-US" sz="3500" dirty="0">
                <a:latin typeface="Verdana" panose="020B0604030504040204" pitchFamily="34" charset="0"/>
                <a:ea typeface="Verdana" panose="020B0604030504040204" pitchFamily="34" charset="0"/>
                <a:cs typeface="Verdana" panose="020B0604030504040204" pitchFamily="34" charset="0"/>
              </a:rPr>
              <a:t>And those he predestined, he also called; those he called, he also justified; those he justified, he also glorified.</a:t>
            </a:r>
          </a:p>
          <a:p>
            <a:pPr marL="0" marR="0" indent="0">
              <a:spcBef>
                <a:spcPts val="0"/>
              </a:spcBef>
              <a:spcAft>
                <a:spcPts val="0"/>
              </a:spcAft>
              <a:buNone/>
            </a:pPr>
            <a:endParaRPr lang="en-US" sz="2800" dirty="0">
              <a:effectLst/>
              <a:latin typeface="Verdana" panose="020B0604030504040204" pitchFamily="34" charset="0"/>
              <a:ea typeface="Verdana" panose="020B0604030504040204" pitchFamily="34" charset="0"/>
              <a:cs typeface="Verdana" panose="020B0604030504040204" pitchFamily="34" charset="0"/>
            </a:endParaRPr>
          </a:p>
        </p:txBody>
      </p:sp>
      <p:cxnSp>
        <p:nvCxnSpPr>
          <p:cNvPr id="5" name="Straight Connector 4">
            <a:extLst>
              <a:ext uri="{FF2B5EF4-FFF2-40B4-BE49-F238E27FC236}">
                <a16:creationId xmlns:a16="http://schemas.microsoft.com/office/drawing/2014/main" id="{610D6B68-2701-9FE9-BA65-501A8355531A}"/>
              </a:ext>
            </a:extLst>
          </p:cNvPr>
          <p:cNvCxnSpPr/>
          <p:nvPr/>
        </p:nvCxnSpPr>
        <p:spPr>
          <a:xfrm>
            <a:off x="4256691" y="1848901"/>
            <a:ext cx="208104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DA7870-7182-D09B-5715-32CDA29F617E}"/>
              </a:ext>
            </a:extLst>
          </p:cNvPr>
          <p:cNvCxnSpPr>
            <a:cxnSpLocks/>
          </p:cNvCxnSpPr>
          <p:nvPr/>
        </p:nvCxnSpPr>
        <p:spPr>
          <a:xfrm>
            <a:off x="625367" y="2379674"/>
            <a:ext cx="2464674"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33E7F2-7E4B-C526-9EA3-A310CB1F2407}"/>
              </a:ext>
            </a:extLst>
          </p:cNvPr>
          <p:cNvCxnSpPr>
            <a:cxnSpLocks/>
          </p:cNvCxnSpPr>
          <p:nvPr/>
        </p:nvCxnSpPr>
        <p:spPr>
          <a:xfrm>
            <a:off x="5155324" y="3982501"/>
            <a:ext cx="12875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7A71D2B-A5D3-3834-068E-30FD742E28E6}"/>
              </a:ext>
            </a:extLst>
          </p:cNvPr>
          <p:cNvCxnSpPr>
            <a:cxnSpLocks/>
          </p:cNvCxnSpPr>
          <p:nvPr/>
        </p:nvCxnSpPr>
        <p:spPr>
          <a:xfrm>
            <a:off x="591077" y="3971071"/>
            <a:ext cx="2464674"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93BBB3-1BB2-EDE0-B866-2998422B265C}"/>
              </a:ext>
            </a:extLst>
          </p:cNvPr>
          <p:cNvCxnSpPr>
            <a:cxnSpLocks/>
          </p:cNvCxnSpPr>
          <p:nvPr/>
        </p:nvCxnSpPr>
        <p:spPr>
          <a:xfrm>
            <a:off x="8862454" y="3974881"/>
            <a:ext cx="12875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41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09CB2-83EB-CD52-DB23-360152AB822D}"/>
              </a:ext>
            </a:extLst>
          </p:cNvPr>
          <p:cNvSpPr>
            <a:spLocks noGrp="1"/>
          </p:cNvSpPr>
          <p:nvPr>
            <p:ph idx="1"/>
          </p:nvPr>
        </p:nvSpPr>
        <p:spPr>
          <a:xfrm>
            <a:off x="1103312" y="1545018"/>
            <a:ext cx="10052368" cy="4593020"/>
          </a:xfrm>
        </p:spPr>
        <p:txBody>
          <a:bodyPr/>
          <a:lstStyle/>
          <a:p>
            <a:pPr marL="0" marR="0" indent="0">
              <a:spcBef>
                <a:spcPts val="0"/>
              </a:spcBef>
              <a:spcAft>
                <a:spcPts val="0"/>
              </a:spcAft>
              <a:buNone/>
            </a:pPr>
            <a:r>
              <a:rPr lang="en-US" sz="4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Does God </a:t>
            </a:r>
            <a:r>
              <a:rPr lang="en-US" sz="4400" dirty="0">
                <a:solidFill>
                  <a:schemeClr val="accent1">
                    <a:lumMod val="40000"/>
                    <a:lumOff val="6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predestine</a:t>
            </a:r>
            <a:r>
              <a:rPr lang="en-US" sz="4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4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individuals</a:t>
            </a:r>
          </a:p>
          <a:p>
            <a:pPr marL="0" marR="0" indent="0">
              <a:spcBef>
                <a:spcPts val="0"/>
              </a:spcBef>
              <a:spcAft>
                <a:spcPts val="0"/>
              </a:spcAft>
              <a:buNone/>
            </a:pPr>
            <a:r>
              <a:rPr lang="en-US" sz="5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						TO </a:t>
            </a:r>
            <a:r>
              <a:rPr lang="en-US" sz="54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faith </a:t>
            </a:r>
            <a:r>
              <a:rPr lang="en-US" sz="5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p>
            <a:pPr marL="0" marR="0" indent="0">
              <a:spcBef>
                <a:spcPts val="0"/>
              </a:spcBef>
              <a:spcAft>
                <a:spcPts val="0"/>
              </a:spcAft>
              <a:buNone/>
            </a:pPr>
            <a:endParaRPr lang="en-US" sz="32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indent="0">
              <a:spcBef>
                <a:spcPts val="0"/>
              </a:spcBef>
              <a:spcAft>
                <a:spcPts val="0"/>
              </a:spcAft>
              <a:buNone/>
            </a:pPr>
            <a:r>
              <a:rPr lang="en-US" sz="4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	or does God</a:t>
            </a:r>
            <a:r>
              <a:rPr lang="en-US" sz="4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4400" dirty="0">
                <a:solidFill>
                  <a:schemeClr val="accent1">
                    <a:lumMod val="40000"/>
                    <a:lumOff val="6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predestine</a:t>
            </a:r>
            <a:r>
              <a:rPr lang="en-US" sz="4400" dirty="0">
                <a:solidFill>
                  <a:srgbClr val="C000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4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those who</a:t>
            </a:r>
          </a:p>
          <a:p>
            <a:pPr marL="0" marR="0" indent="0">
              <a:spcBef>
                <a:spcPts val="0"/>
              </a:spcBef>
              <a:spcAft>
                <a:spcPts val="0"/>
              </a:spcAft>
              <a:buNone/>
            </a:pPr>
            <a:r>
              <a:rPr lang="en-US" sz="5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						HAVE </a:t>
            </a:r>
            <a:r>
              <a:rPr lang="en-US" sz="54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faith</a:t>
            </a:r>
            <a:r>
              <a:rPr lang="en-US" sz="5400" dirty="0">
                <a:solidFill>
                  <a:schemeClr val="accent3">
                    <a:lumMod val="20000"/>
                    <a:lumOff val="8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buNone/>
            </a:pPr>
            <a:endParaRPr lang="en-US" dirty="0"/>
          </a:p>
        </p:txBody>
      </p:sp>
    </p:spTree>
    <p:extLst>
      <p:ext uri="{BB962C8B-B14F-4D97-AF65-F5344CB8AC3E}">
        <p14:creationId xmlns:p14="http://schemas.microsoft.com/office/powerpoint/2010/main" val="296400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DB3DE-BA3F-AEFC-22C1-7A901812C2AE}"/>
              </a:ext>
            </a:extLst>
          </p:cNvPr>
          <p:cNvSpPr txBox="1"/>
          <p:nvPr/>
        </p:nvSpPr>
        <p:spPr>
          <a:xfrm>
            <a:off x="990440" y="1988072"/>
            <a:ext cx="10562897" cy="646331"/>
          </a:xfrm>
          <a:prstGeom prst="rect">
            <a:avLst/>
          </a:prstGeom>
          <a:noFill/>
        </p:spPr>
        <p:txBody>
          <a:bodyPr wrap="square" rtlCol="0">
            <a:spAutoFit/>
          </a:bodyPr>
          <a:lstStyle/>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Are we called to exercise </a:t>
            </a:r>
            <a:r>
              <a:rPr lang="en-US" sz="36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faith </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to be </a:t>
            </a:r>
            <a:r>
              <a:rPr lang="en-US" sz="3600" dirty="0">
                <a:solidFill>
                  <a:schemeClr val="bg2">
                    <a:lumMod val="40000"/>
                    <a:lumOff val="6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born again</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 name="TextBox 3">
            <a:extLst>
              <a:ext uri="{FF2B5EF4-FFF2-40B4-BE49-F238E27FC236}">
                <a16:creationId xmlns:a16="http://schemas.microsoft.com/office/drawing/2014/main" id="{302ACD67-1290-BC03-E1EE-5BEDDBE18EBC}"/>
              </a:ext>
            </a:extLst>
          </p:cNvPr>
          <p:cNvSpPr txBox="1"/>
          <p:nvPr/>
        </p:nvSpPr>
        <p:spPr>
          <a:xfrm>
            <a:off x="1134850" y="2680656"/>
            <a:ext cx="9270124" cy="646331"/>
          </a:xfrm>
          <a:prstGeom prst="rect">
            <a:avLst/>
          </a:prstGeom>
          <a:noFill/>
        </p:spPr>
        <p:txBody>
          <a:bodyPr wrap="square" rtlCol="0">
            <a:spAutoFit/>
          </a:bodyPr>
          <a:lstStyle/>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…or must we </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be</a:t>
            </a:r>
            <a:r>
              <a:rPr lang="en-US" sz="36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600" dirty="0">
                <a:solidFill>
                  <a:schemeClr val="bg2">
                    <a:lumMod val="40000"/>
                    <a:lumOff val="6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born again </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to exercise </a:t>
            </a:r>
            <a:r>
              <a:rPr lang="en-US" sz="3600" dirty="0">
                <a:solidFill>
                  <a:srgbClr val="D9B800"/>
                </a:solidFill>
                <a:effectLst/>
                <a:latin typeface="Segoe UI Historic" panose="020B0502040204020203" pitchFamily="34" charset="0"/>
                <a:ea typeface="Segoe UI Historic" panose="020B0502040204020203" pitchFamily="34" charset="0"/>
                <a:cs typeface="Segoe UI Historic" panose="020B0502040204020203" pitchFamily="34" charset="0"/>
              </a:rPr>
              <a:t>faith</a:t>
            </a:r>
            <a:r>
              <a:rPr lang="en-US" sz="3600" dirty="0">
                <a:effectLst/>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Rounded Rectangle 4">
            <a:extLst>
              <a:ext uri="{FF2B5EF4-FFF2-40B4-BE49-F238E27FC236}">
                <a16:creationId xmlns:a16="http://schemas.microsoft.com/office/drawing/2014/main" id="{79251489-DF46-496B-07B2-F364E93750D8}"/>
              </a:ext>
            </a:extLst>
          </p:cNvPr>
          <p:cNvSpPr/>
          <p:nvPr/>
        </p:nvSpPr>
        <p:spPr>
          <a:xfrm>
            <a:off x="677907" y="1756113"/>
            <a:ext cx="10562897" cy="1765738"/>
          </a:xfrm>
          <a:prstGeom prst="roundRect">
            <a:avLst>
              <a:gd name="adj" fmla="val 10357"/>
            </a:avLst>
          </a:prstGeom>
          <a:noFill/>
          <a:ln w="228600">
            <a:solidFill>
              <a:srgbClr val="1643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7903B3-2C5C-EEA1-8E19-DBA22845943B}"/>
              </a:ext>
            </a:extLst>
          </p:cNvPr>
          <p:cNvSpPr txBox="1"/>
          <p:nvPr/>
        </p:nvSpPr>
        <p:spPr>
          <a:xfrm>
            <a:off x="1508810" y="3985200"/>
            <a:ext cx="9270124" cy="1938992"/>
          </a:xfrm>
          <a:prstGeom prst="rect">
            <a:avLst/>
          </a:prstGeom>
          <a:noFill/>
        </p:spPr>
        <p:txBody>
          <a:bodyPr wrap="square" rtlCol="0">
            <a:spAutoFit/>
          </a:bodyPr>
          <a:lstStyle/>
          <a:p>
            <a:r>
              <a:rPr lang="en-US" sz="3600" dirty="0">
                <a:solidFill>
                  <a:schemeClr val="accent3"/>
                </a:solidFill>
                <a:effectLst/>
                <a:latin typeface="Helvetica" pitchFamily="2" charset="0"/>
                <a:ea typeface="Times New Roman" panose="02020603050405020304" pitchFamily="18" charset="0"/>
                <a:sym typeface="Wingdings" pitchFamily="2" charset="2"/>
              </a:rPr>
              <a:t></a:t>
            </a:r>
            <a:r>
              <a:rPr lang="en-US" sz="1800" dirty="0">
                <a:solidFill>
                  <a:srgbClr val="000000"/>
                </a:solidFill>
                <a:effectLst/>
                <a:latin typeface="Helvetica" pitchFamily="2" charset="0"/>
                <a:ea typeface="Times New Roman" panose="02020603050405020304" pitchFamily="18" charset="0"/>
                <a:sym typeface="Wingdings" pitchFamily="2" charset="2"/>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Passages from Calvinist perspective</a:t>
            </a:r>
          </a:p>
          <a:p>
            <a:r>
              <a:rPr lang="en-US" sz="3600" dirty="0">
                <a:solidFill>
                  <a:srgbClr val="69C0C5"/>
                </a:solidFill>
                <a:effectLst/>
                <a:latin typeface="Helvetica" pitchFamily="2" charset="0"/>
                <a:ea typeface="Times New Roman" panose="02020603050405020304" pitchFamily="18" charset="0"/>
                <a:sym typeface="Wingdings" pitchFamily="2" charset="2"/>
              </a:rPr>
              <a:t></a:t>
            </a:r>
            <a:r>
              <a:rPr lang="en-US" sz="1800" dirty="0">
                <a:solidFill>
                  <a:srgbClr val="000000"/>
                </a:solidFill>
                <a:effectLst/>
                <a:latin typeface="Helvetica" pitchFamily="2" charset="0"/>
                <a:ea typeface="Times New Roman" panose="02020603050405020304" pitchFamily="18" charset="0"/>
                <a:sym typeface="Wingdings" pitchFamily="2" charset="2"/>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Passages from Arminian perspective</a:t>
            </a:r>
          </a:p>
          <a:p>
            <a:r>
              <a:rPr lang="en-US" sz="3600" dirty="0">
                <a:solidFill>
                  <a:schemeClr val="accent1">
                    <a:lumMod val="40000"/>
                    <a:lumOff val="60000"/>
                  </a:schemeClr>
                </a:solidFill>
                <a:effectLst/>
                <a:latin typeface="Helvetica" pitchFamily="2" charset="0"/>
                <a:ea typeface="Times New Roman" panose="02020603050405020304" pitchFamily="18" charset="0"/>
                <a:sym typeface="Wingdings" pitchFamily="2" charset="2"/>
              </a:rPr>
              <a:t></a:t>
            </a:r>
            <a:r>
              <a:rPr lang="en-US" dirty="0">
                <a:solidFill>
                  <a:srgbClr val="000000"/>
                </a:solidFill>
                <a:latin typeface="Times New Roman" panose="02020603050405020304" pitchFamily="18" charset="0"/>
                <a:ea typeface="Times New Roman" panose="02020603050405020304" pitchFamily="18" charset="0"/>
                <a:sym typeface="Wingdings" pitchFamily="2" charset="2"/>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Total Depravity</a:t>
            </a:r>
          </a:p>
        </p:txBody>
      </p:sp>
    </p:spTree>
    <p:extLst>
      <p:ext uri="{BB962C8B-B14F-4D97-AF65-F5344CB8AC3E}">
        <p14:creationId xmlns:p14="http://schemas.microsoft.com/office/powerpoint/2010/main" val="138721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1299852"/>
            <a:ext cx="11016341" cy="4387716"/>
          </a:xfrm>
          <a:prstGeom prst="rect">
            <a:avLst/>
          </a:prstGeom>
          <a:solidFill>
            <a:srgbClr val="0070C0"/>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a:t> Colossians 2:12</a:t>
            </a:r>
          </a:p>
          <a:p>
            <a:pPr marL="0" indent="0">
              <a:buNone/>
            </a:pPr>
            <a:endParaRPr lang="en-US" sz="1200" dirty="0"/>
          </a:p>
          <a:p>
            <a:pPr marL="0" indent="0">
              <a:buNone/>
            </a:pPr>
            <a:r>
              <a:rPr lang="en-US" sz="4000" dirty="0"/>
              <a:t> “…having been buried with him in baptism,   </a:t>
            </a:r>
          </a:p>
          <a:p>
            <a:pPr marL="0" indent="0">
              <a:buNone/>
            </a:pPr>
            <a:r>
              <a:rPr lang="en-US" sz="4000" dirty="0"/>
              <a:t> in which you were also raised with him </a:t>
            </a:r>
          </a:p>
          <a:p>
            <a:pPr marL="0" indent="0">
              <a:buNone/>
            </a:pPr>
            <a:r>
              <a:rPr lang="en-US" sz="4000" dirty="0"/>
              <a:t> through </a:t>
            </a:r>
            <a:r>
              <a:rPr lang="en-US" sz="4000" b="1" dirty="0"/>
              <a:t>faith</a:t>
            </a:r>
            <a:r>
              <a:rPr lang="en-US" sz="4000" dirty="0"/>
              <a:t> in the powerful working of </a:t>
            </a:r>
          </a:p>
          <a:p>
            <a:pPr marL="0" indent="0">
              <a:buNone/>
            </a:pPr>
            <a:r>
              <a:rPr lang="en-US" sz="4000" dirty="0"/>
              <a:t> God, who raised him from the dead.”</a:t>
            </a:r>
          </a:p>
        </p:txBody>
      </p:sp>
    </p:spTree>
    <p:extLst>
      <p:ext uri="{BB962C8B-B14F-4D97-AF65-F5344CB8AC3E}">
        <p14:creationId xmlns:p14="http://schemas.microsoft.com/office/powerpoint/2010/main" val="35156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B6742C-E61B-798A-39E4-AE5AF9AF016E}"/>
              </a:ext>
            </a:extLst>
          </p:cNvPr>
          <p:cNvSpPr txBox="1">
            <a:spLocks/>
          </p:cNvSpPr>
          <p:nvPr/>
        </p:nvSpPr>
        <p:spPr>
          <a:xfrm>
            <a:off x="606117" y="896112"/>
            <a:ext cx="11016341" cy="5614416"/>
          </a:xfrm>
          <a:prstGeom prst="rect">
            <a:avLst/>
          </a:prstGeom>
          <a:solidFill>
            <a:schemeClr val="accent4">
              <a:lumMod val="75000"/>
            </a:schemeClr>
          </a:solidFill>
          <a:ln w="130175">
            <a:solidFill>
              <a:srgbClr val="16434D"/>
            </a:solidFill>
          </a:ln>
          <a:effectLst>
            <a:softEdge rad="38338"/>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a:t> </a:t>
            </a:r>
            <a:r>
              <a:rPr lang="en-US" sz="4000" b="1" dirty="0"/>
              <a:t>John 10:24-27</a:t>
            </a:r>
          </a:p>
          <a:p>
            <a:pPr marL="0" indent="0">
              <a:buNone/>
            </a:pPr>
            <a:endParaRPr lang="en-US" sz="1200" dirty="0"/>
          </a:p>
          <a:p>
            <a:pPr marL="0" indent="0">
              <a:buNone/>
            </a:pPr>
            <a:r>
              <a:rPr lang="en-US" sz="3200" b="1" baseline="30000" dirty="0">
                <a:solidFill>
                  <a:schemeClr val="accent3">
                    <a:lumMod val="60000"/>
                    <a:lumOff val="40000"/>
                  </a:schemeClr>
                </a:solidFill>
              </a:rPr>
              <a:t> 24</a:t>
            </a:r>
            <a:r>
              <a:rPr lang="en-US" sz="3200" b="1" baseline="30000" dirty="0"/>
              <a:t> </a:t>
            </a:r>
            <a:r>
              <a:rPr lang="en-US" sz="3200" dirty="0"/>
              <a:t>The Jews who were there gathered around him,  </a:t>
            </a:r>
          </a:p>
          <a:p>
            <a:pPr marL="0" indent="0">
              <a:buNone/>
            </a:pPr>
            <a:r>
              <a:rPr lang="en-US" sz="3200" dirty="0"/>
              <a:t> saying, “How long will you keep us in suspense? If you</a:t>
            </a:r>
          </a:p>
          <a:p>
            <a:pPr marL="0" indent="0">
              <a:buNone/>
            </a:pPr>
            <a:r>
              <a:rPr lang="en-US" sz="3200" dirty="0"/>
              <a:t> are the Messiah, tell us plainly.” </a:t>
            </a:r>
            <a:r>
              <a:rPr lang="en-US" sz="3200" b="1" baseline="30000" dirty="0">
                <a:solidFill>
                  <a:schemeClr val="accent3">
                    <a:lumMod val="60000"/>
                    <a:lumOff val="40000"/>
                  </a:schemeClr>
                </a:solidFill>
              </a:rPr>
              <a:t>25 </a:t>
            </a:r>
            <a:r>
              <a:rPr lang="en-US" sz="3200" dirty="0"/>
              <a:t>Jesus answered, “I </a:t>
            </a:r>
          </a:p>
          <a:p>
            <a:pPr marL="0" indent="0">
              <a:buNone/>
            </a:pPr>
            <a:r>
              <a:rPr lang="en-US" sz="3200" dirty="0"/>
              <a:t> did tell you, but you do not believe. The works I do in </a:t>
            </a:r>
          </a:p>
          <a:p>
            <a:pPr marL="0" indent="0">
              <a:buNone/>
            </a:pPr>
            <a:r>
              <a:rPr lang="en-US" sz="3200" dirty="0"/>
              <a:t> my Father’s name testify about me, </a:t>
            </a:r>
            <a:r>
              <a:rPr lang="en-US" sz="3200" b="1" baseline="30000" dirty="0"/>
              <a:t>26 </a:t>
            </a:r>
            <a:r>
              <a:rPr lang="en-US" sz="3200" dirty="0"/>
              <a:t>but </a:t>
            </a:r>
            <a:r>
              <a:rPr lang="en-US" sz="3200" u="sng" dirty="0"/>
              <a:t>you do not </a:t>
            </a:r>
          </a:p>
          <a:p>
            <a:pPr marL="0" indent="0">
              <a:buNone/>
            </a:pPr>
            <a:r>
              <a:rPr lang="en-US" sz="3200" dirty="0"/>
              <a:t> </a:t>
            </a:r>
            <a:r>
              <a:rPr lang="en-US" sz="3200" u="sng" dirty="0"/>
              <a:t>believe </a:t>
            </a:r>
            <a:r>
              <a:rPr lang="en-US" sz="3200" i="1" u="sng" dirty="0"/>
              <a:t>because </a:t>
            </a:r>
            <a:r>
              <a:rPr lang="en-US" sz="3200" u="sng" dirty="0"/>
              <a:t>you are not my sheep</a:t>
            </a:r>
            <a:r>
              <a:rPr lang="en-US" sz="3200" dirty="0"/>
              <a:t>. </a:t>
            </a:r>
            <a:r>
              <a:rPr lang="en-US" sz="3200" b="1" baseline="30000" dirty="0">
                <a:solidFill>
                  <a:schemeClr val="accent3">
                    <a:lumMod val="60000"/>
                    <a:lumOff val="40000"/>
                  </a:schemeClr>
                </a:solidFill>
              </a:rPr>
              <a:t>27</a:t>
            </a:r>
            <a:r>
              <a:rPr lang="en-US" sz="3200" b="1" baseline="30000" dirty="0"/>
              <a:t> </a:t>
            </a:r>
            <a:r>
              <a:rPr lang="en-US" sz="3200" dirty="0"/>
              <a:t>My sheep </a:t>
            </a:r>
          </a:p>
          <a:p>
            <a:pPr marL="0" indent="0">
              <a:buNone/>
            </a:pPr>
            <a:r>
              <a:rPr lang="en-US" sz="3200" dirty="0"/>
              <a:t> listen to my voice; I know them, and they follow me.</a:t>
            </a:r>
          </a:p>
        </p:txBody>
      </p:sp>
    </p:spTree>
    <p:extLst>
      <p:ext uri="{BB962C8B-B14F-4D97-AF65-F5344CB8AC3E}">
        <p14:creationId xmlns:p14="http://schemas.microsoft.com/office/powerpoint/2010/main" val="398629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38C761-FBBA-D63D-8DF8-CAF5282DBF99}"/>
              </a:ext>
            </a:extLst>
          </p:cNvPr>
          <p:cNvSpPr txBox="1"/>
          <p:nvPr/>
        </p:nvSpPr>
        <p:spPr>
          <a:xfrm>
            <a:off x="990440" y="1988072"/>
            <a:ext cx="10562897" cy="1323439"/>
          </a:xfrm>
          <a:prstGeom prst="rect">
            <a:avLst/>
          </a:prstGeom>
          <a:noFill/>
        </p:spPr>
        <p:txBody>
          <a:bodyPr wrap="square" rtlCol="0">
            <a:spAutoFit/>
          </a:bodyPr>
          <a:lstStyle/>
          <a:p>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“You’re going to get teased a lot </a:t>
            </a:r>
            <a:r>
              <a:rPr lang="en-US" sz="4000" i="1" dirty="0">
                <a:solidFill>
                  <a:schemeClr val="accent1">
                    <a:lumMod val="20000"/>
                    <a:lumOff val="80000"/>
                  </a:schemeClr>
                </a:solidFill>
                <a:latin typeface="Segoe UI Historic" panose="020B0502040204020203" pitchFamily="34" charset="0"/>
                <a:ea typeface="Segoe UI Historic" panose="020B0502040204020203" pitchFamily="34" charset="0"/>
                <a:cs typeface="Segoe UI Historic" panose="020B0502040204020203" pitchFamily="34" charset="0"/>
              </a:rPr>
              <a:t>because</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you’re a freshman.”</a:t>
            </a:r>
          </a:p>
        </p:txBody>
      </p:sp>
      <p:sp>
        <p:nvSpPr>
          <p:cNvPr id="5" name="TextBox 4">
            <a:extLst>
              <a:ext uri="{FF2B5EF4-FFF2-40B4-BE49-F238E27FC236}">
                <a16:creationId xmlns:a16="http://schemas.microsoft.com/office/drawing/2014/main" id="{A75D3627-C40C-E031-992F-2210B6C235A0}"/>
              </a:ext>
            </a:extLst>
          </p:cNvPr>
          <p:cNvSpPr txBox="1"/>
          <p:nvPr/>
        </p:nvSpPr>
        <p:spPr>
          <a:xfrm>
            <a:off x="990440" y="3804680"/>
            <a:ext cx="10562897" cy="1323439"/>
          </a:xfrm>
          <a:prstGeom prst="rect">
            <a:avLst/>
          </a:prstGeom>
          <a:noFill/>
        </p:spPr>
        <p:txBody>
          <a:bodyPr wrap="square" rtlCol="0">
            <a:spAutoFit/>
          </a:bodyPr>
          <a:lstStyle/>
          <a:p>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“You’re a freshman </a:t>
            </a:r>
            <a:r>
              <a:rPr lang="en-US" sz="4000" i="1" dirty="0">
                <a:solidFill>
                  <a:schemeClr val="accent3">
                    <a:lumMod val="40000"/>
                    <a:lumOff val="60000"/>
                  </a:schemeClr>
                </a:solidFill>
                <a:latin typeface="Segoe UI Historic" panose="020B0502040204020203" pitchFamily="34" charset="0"/>
                <a:ea typeface="Segoe UI Historic" panose="020B0502040204020203" pitchFamily="34" charset="0"/>
                <a:cs typeface="Segoe UI Historic" panose="020B0502040204020203" pitchFamily="34" charset="0"/>
              </a:rPr>
              <a:t>because</a:t>
            </a:r>
            <a:r>
              <a:rPr lang="en-US" sz="4000" dirty="0">
                <a:solidFill>
                  <a:schemeClr val="accent3">
                    <a:lumMod val="40000"/>
                    <a:lumOff val="60000"/>
                  </a:schemeClr>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you’re in the </a:t>
            </a:r>
          </a:p>
          <a:p>
            <a:r>
              <a:rPr lang="en-US" sz="360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9</a:t>
            </a:r>
            <a:r>
              <a:rPr lang="en-US" sz="4000" baseline="30000" dirty="0">
                <a:latin typeface="Segoe UI Historic" panose="020B0502040204020203" pitchFamily="34" charset="0"/>
                <a:ea typeface="Segoe UI Historic" panose="020B0502040204020203" pitchFamily="34" charset="0"/>
                <a:cs typeface="Segoe UI Historic" panose="020B0502040204020203" pitchFamily="34" charset="0"/>
              </a:rPr>
              <a:t>th</a:t>
            </a:r>
            <a:r>
              <a:rPr lang="en-US" sz="4000" dirty="0">
                <a:latin typeface="Segoe UI Historic" panose="020B0502040204020203" pitchFamily="34" charset="0"/>
                <a:ea typeface="Segoe UI Historic" panose="020B0502040204020203" pitchFamily="34" charset="0"/>
                <a:cs typeface="Segoe UI Historic" panose="020B0502040204020203" pitchFamily="34" charset="0"/>
              </a:rPr>
              <a:t> grade.”</a:t>
            </a:r>
          </a:p>
        </p:txBody>
      </p:sp>
    </p:spTree>
    <p:extLst>
      <p:ext uri="{BB962C8B-B14F-4D97-AF65-F5344CB8AC3E}">
        <p14:creationId xmlns:p14="http://schemas.microsoft.com/office/powerpoint/2010/main" val="339933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{32AFA091-DA1A-6B4B-814B-C52743ACC06D}tf10001062</Template>
  <TotalTime>60585</TotalTime>
  <Words>1556</Words>
  <Application>Microsoft Macintosh PowerPoint</Application>
  <PresentationFormat>Widescreen</PresentationFormat>
  <Paragraphs>172</Paragraphs>
  <Slides>33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Century Gothic</vt:lpstr>
      <vt:lpstr>Helvetica</vt:lpstr>
      <vt:lpstr>Segoe UI</vt:lpstr>
      <vt:lpstr>Segoe UI Historic</vt:lpstr>
      <vt:lpstr>Times New Roman</vt:lpstr>
      <vt:lpstr>Verdana</vt:lpstr>
      <vt:lpstr>Wingdings 3</vt:lpstr>
      <vt:lpstr>Ion</vt:lpstr>
      <vt:lpstr>Romans  </vt:lpstr>
      <vt:lpstr>Jeepin’ for Jesus</vt:lpstr>
      <vt:lpstr>Romans  </vt:lpstr>
      <vt:lpstr>Romans 8:29-30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10:8-10</vt:lpstr>
      <vt:lpstr>Romans 4:21-24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deanna Stevens</dc:creator>
  <cp:lastModifiedBy>David Stevens</cp:lastModifiedBy>
  <cp:revision>675</cp:revision>
  <dcterms:created xsi:type="dcterms:W3CDTF">2020-04-24T17:03:55Z</dcterms:created>
  <dcterms:modified xsi:type="dcterms:W3CDTF">2024-06-23T11:56:41Z</dcterms:modified>
</cp:coreProperties>
</file>