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835" r:id="rId1"/>
    <p:sldMasterId id="2147483880" r:id="rId2"/>
    <p:sldMasterId id="2147483887" r:id="rId3"/>
    <p:sldMasterId id="2147483914" r:id="rId4"/>
    <p:sldMasterId id="2147483942" r:id="rId5"/>
    <p:sldMasterId id="2147483958" r:id="rId6"/>
    <p:sldMasterId id="2147483967" r:id="rId7"/>
    <p:sldMasterId id="2147483996" r:id="rId8"/>
    <p:sldMasterId id="2147484001" r:id="rId9"/>
    <p:sldMasterId id="2147484019" r:id="rId10"/>
  </p:sldMasterIdLst>
  <p:notesMasterIdLst>
    <p:notesMasterId r:id="rId25"/>
  </p:notesMasterIdLst>
  <p:handoutMasterIdLst>
    <p:handoutMasterId r:id="rId26"/>
  </p:handoutMasterIdLst>
  <p:sldIdLst>
    <p:sldId id="6875" r:id="rId11"/>
    <p:sldId id="6878" r:id="rId12"/>
    <p:sldId id="6877" r:id="rId13"/>
    <p:sldId id="6168" r:id="rId14"/>
    <p:sldId id="6183" r:id="rId15"/>
    <p:sldId id="6176" r:id="rId16"/>
    <p:sldId id="6177" r:id="rId17"/>
    <p:sldId id="6178" r:id="rId18"/>
    <p:sldId id="6179" r:id="rId19"/>
    <p:sldId id="6180" r:id="rId20"/>
    <p:sldId id="6181" r:id="rId21"/>
    <p:sldId id="6182" r:id="rId22"/>
    <p:sldId id="6175" r:id="rId23"/>
    <p:sldId id="6184" r:id="rId24"/>
  </p:sldIdLst>
  <p:sldSz cx="12192000" cy="6858000"/>
  <p:notesSz cx="6950075" cy="9236075"/>
  <p:custShowLst>
    <p:custShow name="Memes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342"/>
    <a:srgbClr val="4D1547"/>
    <a:srgbClr val="941651"/>
    <a:srgbClr val="A80000"/>
    <a:srgbClr val="020501"/>
    <a:srgbClr val="350E31"/>
    <a:srgbClr val="7B0000"/>
    <a:srgbClr val="750000"/>
    <a:srgbClr val="530000"/>
    <a:srgbClr val="5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328" autoAdjust="0"/>
    <p:restoredTop sz="94965" autoAdjust="0"/>
  </p:normalViewPr>
  <p:slideViewPr>
    <p:cSldViewPr>
      <p:cViewPr varScale="1">
        <p:scale>
          <a:sx n="132" d="100"/>
          <a:sy n="132" d="100"/>
        </p:scale>
        <p:origin x="91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5" rIns="92474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5" rIns="92474" bIns="46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2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2"/>
            <a:ext cx="10668000" cy="1470025"/>
          </a:xfrm>
        </p:spPr>
        <p:txBody>
          <a:bodyPr>
            <a:normAutofit/>
          </a:bodyPr>
          <a:lstStyle>
            <a:lvl1pPr>
              <a:defRPr sz="3751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919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939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11049000" cy="6248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1474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833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2736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0179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694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4620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976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5560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4B45-A3AE-484D-A367-B437A1736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F6987-BBAF-4007-9268-E9C6AD215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0A15D-ED9C-48D7-AF79-D625645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866BF-77DD-48EF-80B6-B4D89EAE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02C34-A627-4C0F-A546-2D819728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8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6B4E-56F7-4B77-AA69-DCEECB87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AFC6B-D62C-4031-86E8-140CAC52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F953-2832-4EDC-98A1-3D3F6B34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F778-FB68-414E-BB55-4777BBA8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5892D-848F-4102-B793-CE060E60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4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46DA-E639-48CE-9387-4E0EF4E7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634A7-4061-47AC-BFCD-B93131767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2285B-7B63-40FD-8AA9-D8D19E30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91185-BD51-48B3-8666-AEB3BC14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FB554-91F1-420F-B080-94C671B2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37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C771-D93A-4CA5-A49F-9D55650E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B508-8B13-4A25-82DF-BEB7AA13B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BF924-81CD-41DE-9E33-0DDB10E6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906D4-1E60-4EC0-B25B-F5ABF294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FD5BB-9AE7-45D1-868B-70AA3121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CE5F3-3B9F-497A-88B8-68D41857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90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1284-9774-40D9-92E7-11E4F6F7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D7C29-5FD1-4F36-A2FB-EAF6B4FA8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6516E-79D8-4713-A1AB-2910AA06F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FB589-1C13-4262-BA69-883FFF0E1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89A82-28A6-43A2-93BC-D27D0F7B0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46607-118F-4EF5-8C53-36480352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9D3AB-837F-464E-98AC-1F65BD12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D3F5F-A9DE-4748-ADCD-09A64097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25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7F45-5C20-4AB2-AFC9-D7B90A8A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64808-4B91-4B1D-914D-6C4B0F0A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49865-26AA-48E8-BA9A-967162EF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76A1B-AB00-4706-876D-6745CDDD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1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26194-D847-4260-A022-5B7D64E1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22458-D4EA-49BE-A253-3AB0DD77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6F23E-A3E4-4BE3-901C-F6ADDE05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72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EE84-F3E6-45B1-9F82-73F23B9E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2956-97C2-4BBF-8998-110E8E80B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E1141-EC34-49D9-91DD-276096CC4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8D307-F895-4776-AADD-8E627654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29B82-62CC-49D3-AA07-AE256C68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B0B1A-D776-4F70-BA00-3DA21F5B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39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14E4-CD2D-4D3D-8A32-F354CE41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60F97-1005-42A7-ACE4-99D7565D2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CE5FA-6CC5-4AE1-8350-23AAF173D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C351E-80E4-44B8-89AC-549F900D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AB1ED-5209-4DBB-A464-B4FD7F16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78FB9-8011-4032-AEF2-90E25AB8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DA6E-6EA5-4E83-8935-6E06E599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C00C2-A001-44E0-A5C1-4C5448AC4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E2E14-228B-4BE1-8DF9-BCF890E6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6C5E-AF28-4EE2-82B1-BB67C5A0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D123B-5B16-4448-9ADB-F59B179F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8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19D9A-8EE8-4269-8501-0B9DA1E60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E18A5-8B58-4E8A-AAC6-2D6BF6DA3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88EE-70B7-45F6-993B-83FFADFD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B1F-AF72-4863-A568-DED20017467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23557-4788-4BE6-A6C4-CC786DA3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32C1F-C6AC-4834-9E0B-C2550BAE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64045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9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</p:sldLayoutIdLst>
  <p:transition spd="med">
    <p:fade/>
  </p:transition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7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1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15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249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21DC6-E42A-4548-9941-75A6147D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5237F-84D9-4A99-A146-A0B650AD9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D590-AFB4-43B6-A8CD-7B02B56F0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F8B1F-AF72-4863-A568-DED20017467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85E4E-D03E-49CE-84D1-18B10D049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07A96-76AF-4470-9A72-93F2680C0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41602-0B6A-4A26-903F-E20F24ED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65851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3941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58468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4501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1F88-3A86-9225-8F9F-B87B7AE5B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886BA-3424-2BE7-9B9B-8F01C8A84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Free Online Seminary Course | Old Testament History">
            <a:extLst>
              <a:ext uri="{FF2B5EF4-FFF2-40B4-BE49-F238E27FC236}">
                <a16:creationId xmlns:a16="http://schemas.microsoft.com/office/drawing/2014/main" id="{92C09635-0017-4C32-C86C-F378FEC3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7"/>
            <a:ext cx="12192000" cy="687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5. Divided Monarchy</a:t>
            </a:r>
          </a:p>
          <a:p>
            <a:pPr marL="640080" indent="0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Kings 12-25, 2</a:t>
            </a:r>
            <a:r>
              <a:rPr lang="en-US" baseline="30000" dirty="0"/>
              <a:t>nd</a:t>
            </a:r>
            <a:r>
              <a:rPr lang="en-US" dirty="0"/>
              <a:t> Kings 1-16, 2 Chronicles 10-36</a:t>
            </a:r>
          </a:p>
          <a:p>
            <a:pPr marL="640080" indent="0"/>
            <a:r>
              <a:rPr lang="en-US" i="1" dirty="0"/>
              <a:t>(Second half of 1</a:t>
            </a:r>
            <a:r>
              <a:rPr lang="en-US" i="1" baseline="30000" dirty="0"/>
              <a:t>st</a:t>
            </a:r>
            <a:r>
              <a:rPr lang="en-US" i="1" dirty="0"/>
              <a:t> Kings to first half of 2</a:t>
            </a:r>
            <a:r>
              <a:rPr lang="en-US" i="1" baseline="30000" dirty="0"/>
              <a:t>nd</a:t>
            </a:r>
            <a:r>
              <a:rPr lang="en-US" i="1" dirty="0"/>
              <a:t> Kings)</a:t>
            </a:r>
            <a:endParaRPr lang="en-US" dirty="0"/>
          </a:p>
          <a:p>
            <a:pPr marL="640080" indent="0"/>
            <a:r>
              <a:rPr lang="en-US" dirty="0">
                <a:solidFill>
                  <a:srgbClr val="92D050"/>
                </a:solidFill>
              </a:rPr>
              <a:t>950</a:t>
            </a:r>
            <a:r>
              <a:rPr lang="en-US" sz="3600" dirty="0">
                <a:solidFill>
                  <a:srgbClr val="92D050"/>
                </a:solidFill>
              </a:rPr>
              <a:t> – </a:t>
            </a:r>
            <a:r>
              <a:rPr lang="en-US" dirty="0">
                <a:solidFill>
                  <a:srgbClr val="92D050"/>
                </a:solidFill>
              </a:rPr>
              <a:t>700</a:t>
            </a:r>
            <a:r>
              <a:rPr lang="en-US" sz="3600" dirty="0">
                <a:solidFill>
                  <a:srgbClr val="92D050"/>
                </a:solidFill>
              </a:rPr>
              <a:t> B.C.</a:t>
            </a:r>
          </a:p>
          <a:p>
            <a:pPr marL="640080" indent="0"/>
            <a:endParaRPr lang="en-US" i="1" dirty="0"/>
          </a:p>
          <a:p>
            <a:endParaRPr lang="en-US" i="1" dirty="0"/>
          </a:p>
          <a:p>
            <a:pPr marL="347472"/>
            <a:endParaRPr lang="en-US" sz="3600" dirty="0">
              <a:solidFill>
                <a:srgbClr val="92D05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/>
          <p:nvPr/>
        </p:nvCxnSpPr>
        <p:spPr>
          <a:xfrm>
            <a:off x="5524500" y="1154430"/>
            <a:ext cx="9144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7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6. Exile</a:t>
            </a:r>
          </a:p>
          <a:p>
            <a:r>
              <a:rPr lang="en-US" dirty="0"/>
              <a:t>		2</a:t>
            </a:r>
            <a:r>
              <a:rPr lang="en-US" baseline="30000" dirty="0"/>
              <a:t>nd</a:t>
            </a:r>
            <a:r>
              <a:rPr lang="en-US" dirty="0"/>
              <a:t> Kings 17–25 </a:t>
            </a:r>
            <a:r>
              <a:rPr lang="en-US" i="1" dirty="0"/>
              <a:t>(Last half of 2</a:t>
            </a:r>
            <a:r>
              <a:rPr lang="en-US" i="1" baseline="30000" dirty="0"/>
              <a:t>nd</a:t>
            </a:r>
            <a:r>
              <a:rPr lang="en-US" i="1" dirty="0"/>
              <a:t> Kings)</a:t>
            </a:r>
          </a:p>
          <a:p>
            <a:r>
              <a:rPr lang="en-US" i="1" dirty="0"/>
              <a:t>		(Last half of 2</a:t>
            </a:r>
            <a:r>
              <a:rPr lang="en-US" i="1" baseline="30000" dirty="0"/>
              <a:t>nd</a:t>
            </a:r>
            <a:r>
              <a:rPr lang="en-US" i="1" dirty="0"/>
              <a:t> Kings)</a:t>
            </a:r>
          </a:p>
          <a:p>
            <a:pPr lvl="2"/>
            <a:r>
              <a:rPr lang="en-US" sz="3600" dirty="0">
                <a:solidFill>
                  <a:srgbClr val="92D050"/>
                </a:solidFill>
              </a:rPr>
              <a:t>700 – 550 B.C.</a:t>
            </a:r>
          </a:p>
          <a:p>
            <a:pPr marL="640080" indent="0"/>
            <a:endParaRPr lang="en-US" i="1" dirty="0"/>
          </a:p>
          <a:p>
            <a:endParaRPr lang="en-US" i="1" dirty="0"/>
          </a:p>
          <a:p>
            <a:pPr marL="347472"/>
            <a:endParaRPr lang="en-US" sz="3600" dirty="0">
              <a:solidFill>
                <a:srgbClr val="92D05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/>
          <p:nvPr/>
        </p:nvCxnSpPr>
        <p:spPr>
          <a:xfrm>
            <a:off x="6477000" y="1143000"/>
            <a:ext cx="9144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7. Return from Exile / Post-exilic Judaism</a:t>
            </a:r>
          </a:p>
          <a:p>
            <a:r>
              <a:rPr lang="en-US" dirty="0"/>
              <a:t>		Ezra, Nehemiah, Esther</a:t>
            </a:r>
          </a:p>
          <a:p>
            <a:pPr lvl="2"/>
            <a:r>
              <a:rPr lang="en-US" sz="3600" dirty="0">
                <a:solidFill>
                  <a:srgbClr val="92D050"/>
                </a:solidFill>
              </a:rPr>
              <a:t>550 – 400 B.C.</a:t>
            </a:r>
          </a:p>
          <a:p>
            <a:pPr marL="640080" indent="0"/>
            <a:endParaRPr lang="en-US" i="1" dirty="0"/>
          </a:p>
          <a:p>
            <a:endParaRPr lang="en-US" i="1" dirty="0"/>
          </a:p>
          <a:p>
            <a:pPr marL="347472"/>
            <a:endParaRPr lang="en-US" sz="3600" dirty="0">
              <a:solidFill>
                <a:srgbClr val="92D05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>
            <a:cxnSpLocks/>
          </p:cNvCxnSpPr>
          <p:nvPr/>
        </p:nvCxnSpPr>
        <p:spPr>
          <a:xfrm>
            <a:off x="7391400" y="1143000"/>
            <a:ext cx="8382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2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477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pPr marL="347472"/>
            <a:r>
              <a:rPr lang="en-US" b="1" dirty="0">
                <a:solidFill>
                  <a:srgbClr val="FFC000"/>
                </a:solidFill>
              </a:rPr>
              <a:t>					The Prophets</a:t>
            </a:r>
          </a:p>
          <a:p>
            <a:pPr marL="640080" indent="0"/>
            <a:endParaRPr lang="en-US" i="1" dirty="0"/>
          </a:p>
          <a:p>
            <a:endParaRPr lang="en-US" i="1" dirty="0"/>
          </a:p>
          <a:p>
            <a:pPr marL="347472"/>
            <a:endParaRPr lang="en-US" sz="3600" dirty="0">
              <a:solidFill>
                <a:srgbClr val="92D05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>
            <a:cxnSpLocks/>
          </p:cNvCxnSpPr>
          <p:nvPr/>
        </p:nvCxnSpPr>
        <p:spPr>
          <a:xfrm>
            <a:off x="5943600" y="1143000"/>
            <a:ext cx="18288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C: Books of the Bible Poster (Poster) | Answers in Genesis">
            <a:extLst>
              <a:ext uri="{FF2B5EF4-FFF2-40B4-BE49-F238E27FC236}">
                <a16:creationId xmlns:a16="http://schemas.microsoft.com/office/drawing/2014/main" id="{E4E97445-4968-6CB0-2195-A60FF031D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622"/>
          <a:stretch/>
        </p:blipFill>
        <p:spPr bwMode="auto">
          <a:xfrm>
            <a:off x="1657350" y="729046"/>
            <a:ext cx="8877300" cy="583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ED74C48-B739-2C70-D3F8-4C5AEDA060DA}"/>
              </a:ext>
            </a:extLst>
          </p:cNvPr>
          <p:cNvSpPr/>
          <p:nvPr/>
        </p:nvSpPr>
        <p:spPr>
          <a:xfrm>
            <a:off x="4114800" y="296565"/>
            <a:ext cx="4267200" cy="259903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6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375D65-770F-16EA-3A96-C4C9354C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7148FF-F974-1E41-6C49-A7B0F600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839" y="533400"/>
            <a:ext cx="8264322" cy="4267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C7E974-2EB4-D471-C5FE-FAC426312902}"/>
              </a:ext>
            </a:extLst>
          </p:cNvPr>
          <p:cNvSpPr txBox="1"/>
          <p:nvPr/>
        </p:nvSpPr>
        <p:spPr>
          <a:xfrm>
            <a:off x="1828800" y="4900394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0" indent="-342891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Purposeful stories retelling historical events</a:t>
            </a:r>
          </a:p>
        </p:txBody>
      </p:sp>
    </p:spTree>
    <p:extLst>
      <p:ext uri="{BB962C8B-B14F-4D97-AF65-F5344CB8AC3E}">
        <p14:creationId xmlns:p14="http://schemas.microsoft.com/office/powerpoint/2010/main" val="9982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248400"/>
          </a:xfrm>
        </p:spPr>
        <p:txBody>
          <a:bodyPr>
            <a:normAutofit/>
          </a:bodyPr>
          <a:lstStyle/>
          <a:p>
            <a:r>
              <a:rPr lang="en-US" dirty="0"/>
              <a:t>			1	2	3	4	5	6	7	</a:t>
            </a:r>
          </a:p>
          <a:p>
            <a:r>
              <a:rPr lang="en-US" dirty="0"/>
              <a:t>		     |       |	     |       |       |       |       |      |      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2192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9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248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			1	2	3	4	5	6	7	</a:t>
            </a:r>
          </a:p>
          <a:p>
            <a:r>
              <a:rPr lang="en-US" dirty="0"/>
              <a:t>		     |       |	     |       |       |       |       |      |       </a:t>
            </a:r>
          </a:p>
          <a:p>
            <a:endParaRPr lang="en-US" dirty="0"/>
          </a:p>
          <a:p>
            <a:r>
              <a:rPr lang="en-US" sz="3200" dirty="0"/>
              <a:t>1. Beginnings</a:t>
            </a:r>
          </a:p>
          <a:p>
            <a:r>
              <a:rPr lang="en-US" sz="3200" dirty="0"/>
              <a:t>2. Patriarchs</a:t>
            </a:r>
          </a:p>
          <a:p>
            <a:r>
              <a:rPr lang="en-US" sz="3200" dirty="0"/>
              <a:t>3. Sojourn / Conquest / Settlement</a:t>
            </a:r>
          </a:p>
          <a:p>
            <a:r>
              <a:rPr lang="en-US" sz="3200" dirty="0"/>
              <a:t>4. United Monarchy</a:t>
            </a:r>
          </a:p>
          <a:p>
            <a:r>
              <a:rPr lang="en-US" sz="3200" dirty="0"/>
              <a:t>5. Divided Monarchy</a:t>
            </a:r>
          </a:p>
          <a:p>
            <a:r>
              <a:rPr lang="en-US" sz="3200" dirty="0"/>
              <a:t>6. Exile</a:t>
            </a:r>
          </a:p>
          <a:p>
            <a:r>
              <a:rPr lang="en-US" sz="3200" dirty="0"/>
              <a:t>7. Return from Exile / Post-exilic Judaism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0668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0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pPr marL="347472"/>
            <a:r>
              <a:rPr lang="en-US" b="1" dirty="0">
                <a:solidFill>
                  <a:srgbClr val="FFC000"/>
                </a:solidFill>
              </a:rPr>
              <a:t>1. Beginnings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/>
              <a:t>	Genesis 1-10</a:t>
            </a:r>
          </a:p>
          <a:p>
            <a:pPr marL="347472"/>
            <a:r>
              <a:rPr lang="en-US" dirty="0"/>
              <a:t>		</a:t>
            </a:r>
            <a:r>
              <a:rPr lang="en-US" i="1" dirty="0"/>
              <a:t>(First Part of Genesis)</a:t>
            </a:r>
          </a:p>
          <a:p>
            <a:pPr marL="1147572" lvl="2"/>
            <a:r>
              <a:rPr lang="en-US" sz="3600" dirty="0">
                <a:solidFill>
                  <a:srgbClr val="92D050"/>
                </a:solidFill>
              </a:rPr>
              <a:t>? – 2000 B.C.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/>
          <p:nvPr/>
        </p:nvCxnSpPr>
        <p:spPr>
          <a:xfrm>
            <a:off x="1828800" y="1143000"/>
            <a:ext cx="9144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1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2. Patriarchs</a:t>
            </a:r>
          </a:p>
          <a:p>
            <a:r>
              <a:rPr lang="en-US" dirty="0"/>
              <a:t>		Genesis 11 to Exodus 14</a:t>
            </a:r>
          </a:p>
          <a:p>
            <a:r>
              <a:rPr lang="en-US" dirty="0"/>
              <a:t>		</a:t>
            </a:r>
            <a:r>
              <a:rPr lang="en-US" i="1" dirty="0"/>
              <a:t>(Most of Genesis and first part of Exodus)</a:t>
            </a:r>
          </a:p>
          <a:p>
            <a:pPr marL="1147572" lvl="2"/>
            <a:r>
              <a:rPr lang="en-US" sz="3600" dirty="0">
                <a:solidFill>
                  <a:srgbClr val="92D050"/>
                </a:solidFill>
              </a:rPr>
              <a:t>2000 – 1500 B.C.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/>
          <p:nvPr/>
        </p:nvCxnSpPr>
        <p:spPr>
          <a:xfrm>
            <a:off x="2743200" y="1143000"/>
            <a:ext cx="9144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0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3. Sojourn / Conquest / Settlement</a:t>
            </a:r>
          </a:p>
          <a:p>
            <a:pPr marL="640080" indent="0"/>
            <a:r>
              <a:rPr lang="en-US" dirty="0"/>
              <a:t>Exodus 15-40, Leviticus, Numbers, Deuteronomy, Joshua, Judges, Ruth</a:t>
            </a:r>
          </a:p>
          <a:p>
            <a:pPr marL="640080" indent="0"/>
            <a:r>
              <a:rPr lang="en-US" i="1" dirty="0"/>
              <a:t>(Most of Exodus to the end of Ruth)</a:t>
            </a:r>
          </a:p>
          <a:p>
            <a:pPr marL="640080" indent="0"/>
            <a:r>
              <a:rPr lang="en-US" sz="3600" dirty="0">
                <a:solidFill>
                  <a:srgbClr val="92D050"/>
                </a:solidFill>
              </a:rPr>
              <a:t>1500 – 1050 B.C.</a:t>
            </a:r>
          </a:p>
          <a:p>
            <a:pPr marL="640080" indent="0"/>
            <a:endParaRPr lang="en-US" i="1" dirty="0"/>
          </a:p>
          <a:p>
            <a:pPr marL="347472"/>
            <a:endParaRPr lang="en-US" sz="3600" dirty="0">
              <a:solidFill>
                <a:srgbClr val="92D05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/>
          <p:nvPr/>
        </p:nvCxnSpPr>
        <p:spPr>
          <a:xfrm>
            <a:off x="3657600" y="1143000"/>
            <a:ext cx="9144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4. United Monarchy</a:t>
            </a:r>
          </a:p>
          <a:p>
            <a:pPr marL="640080" indent="0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Samuel, 1</a:t>
            </a:r>
            <a:r>
              <a:rPr lang="en-US" baseline="30000" dirty="0"/>
              <a:t>st</a:t>
            </a:r>
            <a:r>
              <a:rPr lang="en-US" dirty="0"/>
              <a:t> Kings 1-11, 1</a:t>
            </a:r>
            <a:r>
              <a:rPr lang="en-US" baseline="30000" dirty="0"/>
              <a:t>st</a:t>
            </a:r>
            <a:r>
              <a:rPr lang="en-US" dirty="0"/>
              <a:t> Chronicles, 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Chronicles 1-9</a:t>
            </a:r>
          </a:p>
          <a:p>
            <a:pPr marL="640080" indent="0"/>
            <a:r>
              <a:rPr lang="en-US" i="1" dirty="0"/>
              <a:t>(1</a:t>
            </a:r>
            <a:r>
              <a:rPr lang="en-US" i="1" baseline="30000" dirty="0"/>
              <a:t>st</a:t>
            </a:r>
            <a:r>
              <a:rPr lang="en-US" i="1" dirty="0"/>
              <a:t> and 2</a:t>
            </a:r>
            <a:r>
              <a:rPr lang="en-US" i="1" baseline="30000" dirty="0"/>
              <a:t>nd</a:t>
            </a:r>
            <a:r>
              <a:rPr lang="en-US" i="1" dirty="0"/>
              <a:t> Samuel, first part of 1</a:t>
            </a:r>
            <a:r>
              <a:rPr lang="en-US" i="1" baseline="30000" dirty="0"/>
              <a:t>st</a:t>
            </a:r>
            <a:r>
              <a:rPr lang="en-US" i="1" dirty="0"/>
              <a:t> Kings)</a:t>
            </a:r>
            <a:endParaRPr lang="en-US" dirty="0"/>
          </a:p>
          <a:p>
            <a:pPr marL="640080" indent="0"/>
            <a:r>
              <a:rPr lang="en-US" sz="3600" dirty="0">
                <a:solidFill>
                  <a:srgbClr val="92D050"/>
                </a:solidFill>
              </a:rPr>
              <a:t>1050 – 950 B.C.</a:t>
            </a:r>
          </a:p>
          <a:p>
            <a:pPr marL="640080" indent="0"/>
            <a:endParaRPr lang="en-US" i="1" dirty="0"/>
          </a:p>
          <a:p>
            <a:endParaRPr lang="en-US" i="1" dirty="0"/>
          </a:p>
          <a:p>
            <a:pPr marL="347472"/>
            <a:endParaRPr lang="en-US" sz="3600" dirty="0">
              <a:solidFill>
                <a:srgbClr val="92D05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/>
          <p:nvPr/>
        </p:nvCxnSpPr>
        <p:spPr>
          <a:xfrm>
            <a:off x="4572000" y="1143000"/>
            <a:ext cx="9144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0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29957</TotalTime>
  <Words>561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Arial</vt:lpstr>
      <vt:lpstr>Calibri</vt:lpstr>
      <vt:lpstr>Calibri Light</vt:lpstr>
      <vt:lpstr>1_WJB1</vt:lpstr>
      <vt:lpstr>7_WJB1</vt:lpstr>
      <vt:lpstr>WJB1</vt:lpstr>
      <vt:lpstr>8_WJB1</vt:lpstr>
      <vt:lpstr>Office Theme</vt:lpstr>
      <vt:lpstr>9_WJB1</vt:lpstr>
      <vt:lpstr>10_WJB1</vt:lpstr>
      <vt:lpstr>11_WJB1</vt:lpstr>
      <vt:lpstr>12_WJB1</vt:lpstr>
      <vt:lpstr>13_WJB1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1764</cp:revision>
  <cp:lastPrinted>2024-09-08T13:28:55Z</cp:lastPrinted>
  <dcterms:created xsi:type="dcterms:W3CDTF">2021-01-08T23:52:50Z</dcterms:created>
  <dcterms:modified xsi:type="dcterms:W3CDTF">2024-09-08T23:40:14Z</dcterms:modified>
</cp:coreProperties>
</file>