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58" r:id="rId5"/>
    <p:sldMasterId id="2147483967" r:id="rId6"/>
    <p:sldMasterId id="2147483996" r:id="rId7"/>
    <p:sldMasterId id="2147484001" r:id="rId8"/>
    <p:sldMasterId id="2147484019" r:id="rId9"/>
    <p:sldMasterId id="2147484033" r:id="rId10"/>
  </p:sldMasterIdLst>
  <p:notesMasterIdLst>
    <p:notesMasterId r:id="rId41"/>
  </p:notesMasterIdLst>
  <p:handoutMasterIdLst>
    <p:handoutMasterId r:id="rId42"/>
  </p:handoutMasterIdLst>
  <p:sldIdLst>
    <p:sldId id="6875" r:id="rId11"/>
    <p:sldId id="6912" r:id="rId12"/>
    <p:sldId id="6913" r:id="rId13"/>
    <p:sldId id="258" r:id="rId14"/>
    <p:sldId id="6914" r:id="rId15"/>
    <p:sldId id="260" r:id="rId16"/>
    <p:sldId id="261" r:id="rId17"/>
    <p:sldId id="262" r:id="rId18"/>
    <p:sldId id="6915" r:id="rId19"/>
    <p:sldId id="6916" r:id="rId20"/>
    <p:sldId id="265" r:id="rId21"/>
    <p:sldId id="6917"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6877" r:id="rId40"/>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328" autoAdjust="0"/>
    <p:restoredTop sz="95000" autoAdjust="0"/>
  </p:normalViewPr>
  <p:slideViewPr>
    <p:cSldViewPr>
      <p:cViewPr varScale="1">
        <p:scale>
          <a:sx n="132" d="100"/>
          <a:sy n="132" d="100"/>
        </p:scale>
        <p:origin x="91" y="91"/>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936"/>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9/17/2024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9/17/2024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7a051287f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7a051287f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854069731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854069731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8952e6b2f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8952e6b2f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d3e9f7d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d3e9f7d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0015860ee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0015860ee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0015860ee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0015860ee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0015860ee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0015860ee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0015860ee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0015860ee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0015860ee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0015860ee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015860ee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0015860ee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a051287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a051287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0015860ee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0015860ee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952e6b2f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8952e6b2f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8952e6b2f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8952e6b2f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fd3e9f7d7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fd3e9f7d7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a051287f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7a051287f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0015860e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0015860e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0015860ee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0015860e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0015860ee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0015860ee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015860ee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0015860ee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76c450e5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76c450e5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952e6b2f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952e6b2f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76c450e59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76c450e59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76c450e59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76c450e59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7a051287f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7a051287f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6c450e59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6c450e5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a051287f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7a051287f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9/17/2024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240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0923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3782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07036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0586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9742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648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dk1"/>
              </a:buClr>
              <a:buSzPts val="1800"/>
              <a:buChar char="●"/>
              <a:defRPr>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0"/>
              </a:spcBef>
              <a:spcAft>
                <a:spcPts val="0"/>
              </a:spcAft>
              <a:buClr>
                <a:schemeClr val="dk1"/>
              </a:buClr>
              <a:buSzPts val="1400"/>
              <a:buChar char="■"/>
              <a:defRPr>
                <a:solidFill>
                  <a:schemeClr val="dk1"/>
                </a:solidFill>
              </a:defRPr>
            </a:lvl3pPr>
            <a:lvl4pPr marL="2438339" lvl="3" indent="-423323">
              <a:spcBef>
                <a:spcPts val="0"/>
              </a:spcBef>
              <a:spcAft>
                <a:spcPts val="0"/>
              </a:spcAft>
              <a:buClr>
                <a:schemeClr val="dk1"/>
              </a:buClr>
              <a:buSzPts val="1400"/>
              <a:buChar char="●"/>
              <a:defRPr>
                <a:solidFill>
                  <a:schemeClr val="dk1"/>
                </a:solidFill>
              </a:defRPr>
            </a:lvl4pPr>
            <a:lvl5pPr marL="3047924" lvl="4" indent="-423323">
              <a:spcBef>
                <a:spcPts val="0"/>
              </a:spcBef>
              <a:spcAft>
                <a:spcPts val="0"/>
              </a:spcAft>
              <a:buClr>
                <a:schemeClr val="dk1"/>
              </a:buClr>
              <a:buSzPts val="1400"/>
              <a:buChar char="○"/>
              <a:defRPr>
                <a:solidFill>
                  <a:schemeClr val="dk1"/>
                </a:solidFill>
              </a:defRPr>
            </a:lvl5pPr>
            <a:lvl6pPr marL="3657509" lvl="5" indent="-423323">
              <a:spcBef>
                <a:spcPts val="0"/>
              </a:spcBef>
              <a:spcAft>
                <a:spcPts val="0"/>
              </a:spcAft>
              <a:buClr>
                <a:schemeClr val="dk1"/>
              </a:buClr>
              <a:buSzPts val="1400"/>
              <a:buChar char="■"/>
              <a:defRPr>
                <a:solidFill>
                  <a:schemeClr val="dk1"/>
                </a:solidFill>
              </a:defRPr>
            </a:lvl6pPr>
            <a:lvl7pPr marL="4267093" lvl="6" indent="-423323">
              <a:spcBef>
                <a:spcPts val="0"/>
              </a:spcBef>
              <a:spcAft>
                <a:spcPts val="0"/>
              </a:spcAft>
              <a:buClr>
                <a:schemeClr val="dk1"/>
              </a:buClr>
              <a:buSzPts val="1400"/>
              <a:buChar char="●"/>
              <a:defRPr>
                <a:solidFill>
                  <a:schemeClr val="dk1"/>
                </a:solidFill>
              </a:defRPr>
            </a:lvl7pPr>
            <a:lvl8pPr marL="4876678" lvl="7" indent="-423323">
              <a:spcBef>
                <a:spcPts val="0"/>
              </a:spcBef>
              <a:spcAft>
                <a:spcPts val="0"/>
              </a:spcAft>
              <a:buClr>
                <a:schemeClr val="dk1"/>
              </a:buClr>
              <a:buSzPts val="1400"/>
              <a:buChar char="○"/>
              <a:defRPr>
                <a:solidFill>
                  <a:schemeClr val="dk1"/>
                </a:solidFill>
              </a:defRPr>
            </a:lvl8pPr>
            <a:lvl9pPr marL="5486263" lvl="8" indent="-423323">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009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138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7155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5561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9/17/2024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10.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9/17/2024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lt2"/>
                </a:solidFill>
              </a:defRPr>
            </a:lvl1pPr>
            <a:lvl2pPr lvl="1" algn="r">
              <a:buNone/>
              <a:defRPr sz="1333">
                <a:solidFill>
                  <a:schemeClr val="lt2"/>
                </a:solidFill>
              </a:defRPr>
            </a:lvl2pPr>
            <a:lvl3pPr lvl="2" algn="r">
              <a:buNone/>
              <a:defRPr sz="1333">
                <a:solidFill>
                  <a:schemeClr val="lt2"/>
                </a:solidFill>
              </a:defRPr>
            </a:lvl3pPr>
            <a:lvl4pPr lvl="3" algn="r">
              <a:buNone/>
              <a:defRPr sz="1333">
                <a:solidFill>
                  <a:schemeClr val="lt2"/>
                </a:solidFill>
              </a:defRPr>
            </a:lvl4pPr>
            <a:lvl5pPr lvl="4" algn="r">
              <a:buNone/>
              <a:defRPr sz="1333">
                <a:solidFill>
                  <a:schemeClr val="lt2"/>
                </a:solidFill>
              </a:defRPr>
            </a:lvl5pPr>
            <a:lvl6pPr lvl="5" algn="r">
              <a:buNone/>
              <a:defRPr sz="1333">
                <a:solidFill>
                  <a:schemeClr val="lt2"/>
                </a:solidFill>
              </a:defRPr>
            </a:lvl6pPr>
            <a:lvl7pPr lvl="6" algn="r">
              <a:buNone/>
              <a:defRPr sz="1333">
                <a:solidFill>
                  <a:schemeClr val="lt2"/>
                </a:solidFill>
              </a:defRPr>
            </a:lvl7pPr>
            <a:lvl8pPr lvl="7" algn="r">
              <a:buNone/>
              <a:defRPr sz="1333">
                <a:solidFill>
                  <a:schemeClr val="lt2"/>
                </a:solidFill>
              </a:defRPr>
            </a:lvl8pPr>
            <a:lvl9pPr lvl="8" algn="r">
              <a:buNone/>
              <a:defRPr sz="1333">
                <a:solidFill>
                  <a:schemeClr val="lt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4999548"/>
      </p:ext>
    </p:extLst>
  </p:cSld>
  <p:clrMap bg1="lt1" tx1="dk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9/17/2024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9/17/2024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9/17/2024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9/17/2024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9/17/2024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9/17/2024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9/17/2024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9/17/2024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1F88-3A86-9225-8F9F-B87B7AE5B7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1886BA-3424-2BE7-9B9B-8F01C8A84ABA}"/>
              </a:ext>
            </a:extLst>
          </p:cNvPr>
          <p:cNvSpPr>
            <a:spLocks noGrp="1"/>
          </p:cNvSpPr>
          <p:nvPr>
            <p:ph type="subTitle" idx="1"/>
          </p:nvPr>
        </p:nvSpPr>
        <p:spPr/>
        <p:txBody>
          <a:bodyPr/>
          <a:lstStyle/>
          <a:p>
            <a:endParaRPr lang="en-US"/>
          </a:p>
        </p:txBody>
      </p:sp>
      <p:pic>
        <p:nvPicPr>
          <p:cNvPr id="1028" name="Picture 4" descr="Free Online Seminary Course | Old Testament History">
            <a:extLst>
              <a:ext uri="{FF2B5EF4-FFF2-40B4-BE49-F238E27FC236}">
                <a16:creationId xmlns:a16="http://schemas.microsoft.com/office/drawing/2014/main" id="{92C09635-0017-4C32-C86C-F378FEC3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7"/>
            <a:ext cx="12192000" cy="687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6731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Google Shape;54;p13">
            <a:extLst>
              <a:ext uri="{FF2B5EF4-FFF2-40B4-BE49-F238E27FC236}">
                <a16:creationId xmlns:a16="http://schemas.microsoft.com/office/drawing/2014/main" id="{DD04F385-782E-3D6E-8426-6C88A9558723}"/>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01" name="Google Shape;101;p2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buSzPts val="990"/>
            </a:pPr>
            <a:r>
              <a:rPr lang="en" sz="3760"/>
              <a:t>II. </a:t>
            </a:r>
            <a:r>
              <a:rPr lang="en" sz="3760" u="sng"/>
              <a:t>Inhabiting the Land</a:t>
            </a:r>
            <a:r>
              <a:rPr lang="en" sz="3760"/>
              <a:t> </a:t>
            </a:r>
            <a:r>
              <a:rPr lang="en" sz="3520"/>
              <a:t>(Chapters 13-24)</a:t>
            </a:r>
            <a:endParaRPr sz="3760"/>
          </a:p>
        </p:txBody>
      </p:sp>
      <p:sp>
        <p:nvSpPr>
          <p:cNvPr id="102" name="Google Shape;102;p21"/>
          <p:cNvSpPr txBox="1">
            <a:spLocks noGrp="1"/>
          </p:cNvSpPr>
          <p:nvPr>
            <p:ph type="body" idx="1"/>
          </p:nvPr>
        </p:nvSpPr>
        <p:spPr>
          <a:xfrm>
            <a:off x="415600" y="1860600"/>
            <a:ext cx="11360800" cy="4231200"/>
          </a:xfrm>
          <a:prstGeom prst="rect">
            <a:avLst/>
          </a:prstGeom>
        </p:spPr>
        <p:txBody>
          <a:bodyPr spcFirstLastPara="1" wrap="square" lIns="121900" tIns="121900" rIns="121900" bIns="121900" anchor="t" anchorCtr="0">
            <a:normAutofit/>
          </a:bodyPr>
          <a:lstStyle/>
          <a:p>
            <a:pPr lvl="1" indent="-524920">
              <a:lnSpc>
                <a:spcPct val="200000"/>
              </a:lnSpc>
              <a:buSzPts val="2600"/>
              <a:buAutoNum type="alphaUcPeriod"/>
            </a:pPr>
            <a:r>
              <a:rPr lang="en" sz="3467"/>
              <a:t>Not all at once</a:t>
            </a:r>
            <a:endParaRPr sz="3467"/>
          </a:p>
          <a:p>
            <a:pPr lvl="1" indent="-524920">
              <a:lnSpc>
                <a:spcPct val="200000"/>
              </a:lnSpc>
              <a:buSzPts val="2600"/>
              <a:buAutoNum type="alphaUcPeriod"/>
            </a:pPr>
            <a:r>
              <a:rPr lang="en" sz="3467"/>
              <a:t>Not a complete displacement</a:t>
            </a:r>
            <a:endParaRPr sz="3467"/>
          </a:p>
          <a:p>
            <a:pPr lvl="1" indent="-524920">
              <a:lnSpc>
                <a:spcPct val="200000"/>
              </a:lnSpc>
              <a:buClr>
                <a:schemeClr val="dk1"/>
              </a:buClr>
              <a:buSzPts val="2600"/>
              <a:buAutoNum type="alphaUcPeriod"/>
            </a:pPr>
            <a:r>
              <a:rPr lang="en" sz="3467">
                <a:solidFill>
                  <a:schemeClr val="dk1"/>
                </a:solidFill>
              </a:rPr>
              <a:t>Conditional possession</a:t>
            </a:r>
            <a:endParaRPr sz="3467"/>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Google Shape;54;p13">
            <a:extLst>
              <a:ext uri="{FF2B5EF4-FFF2-40B4-BE49-F238E27FC236}">
                <a16:creationId xmlns:a16="http://schemas.microsoft.com/office/drawing/2014/main" id="{73809C07-944E-9D63-504B-C0F98D716BB2}"/>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07" name="Google Shape;107;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39285"/>
            </a:pPr>
            <a:r>
              <a:rPr lang="en" sz="3733" u="sng"/>
              <a:t>Interpretive Issues to Investigate</a:t>
            </a:r>
            <a:endParaRPr sz="3733" u="sng"/>
          </a:p>
          <a:p>
            <a:pPr>
              <a:buSzPct val="39285"/>
            </a:pPr>
            <a:endParaRPr/>
          </a:p>
        </p:txBody>
      </p:sp>
      <p:sp>
        <p:nvSpPr>
          <p:cNvPr id="108" name="Google Shape;108;p22"/>
          <p:cNvSpPr txBox="1">
            <a:spLocks noGrp="1"/>
          </p:cNvSpPr>
          <p:nvPr>
            <p:ph type="body" idx="1"/>
          </p:nvPr>
        </p:nvSpPr>
        <p:spPr>
          <a:xfrm>
            <a:off x="415600" y="1936967"/>
            <a:ext cx="11360800" cy="4154800"/>
          </a:xfrm>
          <a:prstGeom prst="rect">
            <a:avLst/>
          </a:prstGeom>
        </p:spPr>
        <p:txBody>
          <a:bodyPr spcFirstLastPara="1" wrap="square" lIns="121900" tIns="121900" rIns="121900" bIns="121900" anchor="t" anchorCtr="0">
            <a:normAutofit/>
          </a:bodyPr>
          <a:lstStyle/>
          <a:p>
            <a:pPr indent="-507987">
              <a:lnSpc>
                <a:spcPct val="200000"/>
              </a:lnSpc>
              <a:buSzPts val="2400"/>
              <a:buAutoNum type="romanUcPeriod"/>
            </a:pPr>
            <a:r>
              <a:rPr lang="en" sz="3200"/>
              <a:t>What the Bible says </a:t>
            </a:r>
            <a:r>
              <a:rPr lang="en" sz="3200" i="1"/>
              <a:t>is true</a:t>
            </a:r>
            <a:r>
              <a:rPr lang="en" sz="3200"/>
              <a:t>.</a:t>
            </a:r>
            <a:endParaRPr sz="3200"/>
          </a:p>
          <a:p>
            <a:pPr indent="-507987">
              <a:lnSpc>
                <a:spcPct val="200000"/>
              </a:lnSpc>
              <a:buSzPts val="2400"/>
              <a:buAutoNum type="romanUcPeriod"/>
            </a:pPr>
            <a:r>
              <a:rPr lang="en" sz="3200"/>
              <a:t>What the Bible says </a:t>
            </a:r>
            <a:r>
              <a:rPr lang="en" sz="3200" i="1"/>
              <a:t>might not be what we have assumed</a:t>
            </a:r>
            <a:r>
              <a:rPr lang="en" sz="3200"/>
              <a:t>.</a:t>
            </a:r>
            <a:endParaRPr sz="3200"/>
          </a:p>
          <a:p>
            <a:pPr indent="-507987">
              <a:lnSpc>
                <a:spcPct val="200000"/>
              </a:lnSpc>
              <a:buSzPts val="2400"/>
              <a:buAutoNum type="romanUcPeriod"/>
            </a:pPr>
            <a:r>
              <a:rPr lang="en" sz="3200"/>
              <a:t>Did the Israelites commit genocide at God’s command?</a:t>
            </a:r>
            <a:endParaRPr sz="32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2" name="Google Shape;54;p13">
            <a:extLst>
              <a:ext uri="{FF2B5EF4-FFF2-40B4-BE49-F238E27FC236}">
                <a16:creationId xmlns:a16="http://schemas.microsoft.com/office/drawing/2014/main" id="{49CD1D45-2AB5-52D0-8F59-73BB6867BD18}"/>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13" name="Google Shape;113;p23"/>
          <p:cNvSpPr txBox="1">
            <a:spLocks noGrp="1"/>
          </p:cNvSpPr>
          <p:nvPr>
            <p:ph type="title"/>
          </p:nvPr>
        </p:nvSpPr>
        <p:spPr>
          <a:xfrm>
            <a:off x="415600" y="-16233"/>
            <a:ext cx="11360800" cy="763600"/>
          </a:xfrm>
          <a:prstGeom prst="rect">
            <a:avLst/>
          </a:prstGeom>
        </p:spPr>
        <p:txBody>
          <a:bodyPr spcFirstLastPara="1" wrap="square" lIns="121900" tIns="121900" rIns="121900" bIns="121900" anchor="t" anchorCtr="0">
            <a:normAutofit fontScale="90000"/>
          </a:bodyPr>
          <a:lstStyle/>
          <a:p>
            <a:pPr>
              <a:buSzPct val="35294"/>
            </a:pPr>
            <a:r>
              <a:rPr lang="en" sz="4155"/>
              <a:t>“devoted to destruction”</a:t>
            </a:r>
            <a:endParaRPr/>
          </a:p>
        </p:txBody>
      </p:sp>
      <p:sp>
        <p:nvSpPr>
          <p:cNvPr id="114" name="Google Shape;114;p23"/>
          <p:cNvSpPr txBox="1">
            <a:spLocks noGrp="1"/>
          </p:cNvSpPr>
          <p:nvPr>
            <p:ph type="body" idx="1"/>
          </p:nvPr>
        </p:nvSpPr>
        <p:spPr>
          <a:xfrm>
            <a:off x="229067" y="779100"/>
            <a:ext cx="11874000" cy="5943200"/>
          </a:xfrm>
          <a:prstGeom prst="rect">
            <a:avLst/>
          </a:prstGeom>
        </p:spPr>
        <p:txBody>
          <a:bodyPr spcFirstLastPara="1" wrap="square" lIns="121900" tIns="121900" rIns="121900" bIns="121900" anchor="t" anchorCtr="0">
            <a:noAutofit/>
          </a:bodyPr>
          <a:lstStyle/>
          <a:p>
            <a:pPr marL="621776" indent="-621776">
              <a:buSzPts val="331"/>
              <a:buNone/>
            </a:pPr>
            <a:r>
              <a:rPr lang="en" sz="1600"/>
              <a:t>6:17	[Jericho] and all that is within it </a:t>
            </a:r>
            <a:r>
              <a:rPr lang="en" sz="1600" b="1" i="1"/>
              <a:t>shall be devoted to the LORD for destruction</a:t>
            </a:r>
            <a:r>
              <a:rPr lang="en" sz="1600"/>
              <a:t>…</a:t>
            </a:r>
            <a:endParaRPr sz="1600"/>
          </a:p>
          <a:p>
            <a:pPr marL="621776" indent="-621776">
              <a:buSzPts val="331"/>
              <a:buNone/>
            </a:pPr>
            <a:r>
              <a:rPr lang="en" sz="1600"/>
              <a:t>6:21	Then </a:t>
            </a:r>
            <a:r>
              <a:rPr lang="en" sz="1600" b="1" i="1"/>
              <a:t>they devoted all in [Jericho] to destruction</a:t>
            </a:r>
            <a:r>
              <a:rPr lang="en" sz="1600"/>
              <a:t>, both men and women, young and old, oxen, sheep, and donkeys, with the edge of the sword.</a:t>
            </a:r>
            <a:endParaRPr sz="1600"/>
          </a:p>
          <a:p>
            <a:pPr marL="621776" indent="-621776">
              <a:spcBef>
                <a:spcPts val="1600"/>
              </a:spcBef>
              <a:buSzPts val="331"/>
              <a:buNone/>
            </a:pPr>
            <a:r>
              <a:rPr lang="en" sz="1600"/>
              <a:t>8:2	And you shall do to Ai and its king as you did to Jericho and its king.</a:t>
            </a:r>
            <a:endParaRPr sz="1600"/>
          </a:p>
          <a:p>
            <a:pPr marL="621776" indent="-621776">
              <a:buSzPts val="331"/>
              <a:buNone/>
            </a:pPr>
            <a:r>
              <a:rPr lang="en" sz="1600"/>
              <a:t>8:26	Joshua did not draw back his hand…until he had </a:t>
            </a:r>
            <a:r>
              <a:rPr lang="en" sz="1600" b="1" i="1"/>
              <a:t>devoted all the inhabitants of Ai to destruction</a:t>
            </a:r>
            <a:r>
              <a:rPr lang="en" sz="1600"/>
              <a:t>.</a:t>
            </a:r>
            <a:endParaRPr sz="1600"/>
          </a:p>
          <a:p>
            <a:pPr marL="621776" indent="-621776">
              <a:lnSpc>
                <a:spcPct val="100000"/>
              </a:lnSpc>
              <a:spcBef>
                <a:spcPts val="1600"/>
              </a:spcBef>
              <a:buClr>
                <a:schemeClr val="dk1"/>
              </a:buClr>
              <a:buSzPts val="331"/>
              <a:buNone/>
            </a:pPr>
            <a:r>
              <a:rPr lang="en" sz="1600"/>
              <a:t>10:28	He </a:t>
            </a:r>
            <a:r>
              <a:rPr lang="en" sz="1600" b="1" i="1"/>
              <a:t>devoted to destruction</a:t>
            </a:r>
            <a:r>
              <a:rPr lang="en" sz="1600"/>
              <a:t> every person in [Makkedah]; he left none remaining.</a:t>
            </a:r>
            <a:endParaRPr sz="1600"/>
          </a:p>
          <a:p>
            <a:pPr marL="621776" indent="-621776">
              <a:lnSpc>
                <a:spcPct val="100000"/>
              </a:lnSpc>
              <a:buClr>
                <a:schemeClr val="dk1"/>
              </a:buClr>
              <a:buSzPts val="331"/>
              <a:buNone/>
            </a:pPr>
            <a:r>
              <a:rPr lang="en" sz="1600"/>
              <a:t>10:30	And he struck [Libnah] with the edge of the sword, and every person in it; he left none remaining in it.</a:t>
            </a:r>
            <a:endParaRPr sz="1600"/>
          </a:p>
          <a:p>
            <a:pPr marL="621776" indent="-621776">
              <a:lnSpc>
                <a:spcPct val="100000"/>
              </a:lnSpc>
              <a:buClr>
                <a:schemeClr val="dk1"/>
              </a:buClr>
              <a:buSzPts val="331"/>
              <a:buNone/>
            </a:pPr>
            <a:r>
              <a:rPr lang="en" sz="1600"/>
              <a:t>10:32	And he captured [Lachish] … and struck it with the edge of the sword, and every person in it, as he had done to Libnah.</a:t>
            </a:r>
            <a:endParaRPr sz="1600"/>
          </a:p>
          <a:p>
            <a:pPr marL="621776" indent="-621776">
              <a:lnSpc>
                <a:spcPct val="100000"/>
              </a:lnSpc>
              <a:buClr>
                <a:schemeClr val="dk1"/>
              </a:buClr>
              <a:buSzPts val="331"/>
              <a:buNone/>
            </a:pPr>
            <a:r>
              <a:rPr lang="en" sz="1600"/>
              <a:t>10:33	And Joshua struck [Horam king of Gezer] and his people, until he left none remaining.</a:t>
            </a:r>
            <a:endParaRPr sz="1600"/>
          </a:p>
          <a:p>
            <a:pPr marL="621776" indent="-621776">
              <a:lnSpc>
                <a:spcPct val="100000"/>
              </a:lnSpc>
              <a:buClr>
                <a:schemeClr val="dk1"/>
              </a:buClr>
              <a:buSzPts val="331"/>
              <a:buNone/>
            </a:pPr>
            <a:r>
              <a:rPr lang="en" sz="1600"/>
              <a:t>10:35	And he </a:t>
            </a:r>
            <a:r>
              <a:rPr lang="en" sz="1600" b="1" i="1"/>
              <a:t>devoted every person in [Eglon] to destruction</a:t>
            </a:r>
            <a:r>
              <a:rPr lang="en" sz="1600"/>
              <a:t> that day, as he had done to Lachish.</a:t>
            </a:r>
            <a:endParaRPr sz="1600"/>
          </a:p>
          <a:p>
            <a:pPr marL="621776" indent="-621776">
              <a:lnSpc>
                <a:spcPct val="100000"/>
              </a:lnSpc>
              <a:buClr>
                <a:schemeClr val="dk1"/>
              </a:buClr>
              <a:buSzPts val="331"/>
              <a:buNone/>
            </a:pPr>
            <a:r>
              <a:rPr lang="en" sz="1600"/>
              <a:t>10:37	He left none remaining, as he had done to Eglon, and </a:t>
            </a:r>
            <a:r>
              <a:rPr lang="en" sz="1600" b="1" i="1"/>
              <a:t>devoted [Hebron] to destruction</a:t>
            </a:r>
            <a:r>
              <a:rPr lang="en" sz="1600"/>
              <a:t> and every person in it.</a:t>
            </a:r>
            <a:endParaRPr sz="1600"/>
          </a:p>
          <a:p>
            <a:pPr marL="621776" indent="-621776">
              <a:lnSpc>
                <a:spcPct val="100000"/>
              </a:lnSpc>
              <a:buClr>
                <a:schemeClr val="dk1"/>
              </a:buClr>
              <a:buSzPts val="331"/>
              <a:buNone/>
            </a:pPr>
            <a:r>
              <a:rPr lang="en" sz="1600"/>
              <a:t>10:39	And they struck them with the edge of the sword and </a:t>
            </a:r>
            <a:r>
              <a:rPr lang="en" sz="1600" b="1" i="1"/>
              <a:t>devoted to destruction </a:t>
            </a:r>
            <a:r>
              <a:rPr lang="en" sz="1600"/>
              <a:t>every person in [Debir]; he left none remaining.</a:t>
            </a:r>
            <a:endParaRPr sz="1600"/>
          </a:p>
          <a:p>
            <a:pPr marL="621776" indent="-621776">
              <a:buSzPts val="331"/>
              <a:buNone/>
            </a:pPr>
            <a:r>
              <a:rPr lang="en" sz="1600"/>
              <a:t>10:40	So Joshua struck the whole land, the hill country and the Negeb and the lowland and the slopes, and all their kings. He left none remaining, but </a:t>
            </a:r>
            <a:r>
              <a:rPr lang="en" sz="1600" b="1" i="1"/>
              <a:t>devoted to destruction</a:t>
            </a:r>
            <a:r>
              <a:rPr lang="en" sz="1600"/>
              <a:t> all that breathed, just as the LORD God of Israel commanded.</a:t>
            </a:r>
            <a:endParaRPr sz="1600"/>
          </a:p>
          <a:p>
            <a:pPr marL="621776" indent="-621776">
              <a:spcBef>
                <a:spcPts val="1600"/>
              </a:spcBef>
              <a:buSzPts val="331"/>
              <a:buNone/>
            </a:pPr>
            <a:r>
              <a:rPr lang="en" sz="1600"/>
              <a:t>11:11	And they struck with the sword all who were in [Hazor], </a:t>
            </a:r>
            <a:r>
              <a:rPr lang="en" sz="1600" b="1" i="1"/>
              <a:t>devoting them to destruction</a:t>
            </a:r>
            <a:r>
              <a:rPr lang="en" sz="1600"/>
              <a:t>; there was none left that breathed.</a:t>
            </a:r>
            <a:endParaRPr sz="1600"/>
          </a:p>
          <a:p>
            <a:pPr marL="621776" indent="-621776">
              <a:buSzPts val="331"/>
              <a:buNone/>
            </a:pPr>
            <a:r>
              <a:rPr lang="en" sz="1600"/>
              <a:t>11:12	And all the cities of those kings, and all their kings, Joshua captured, and struck them with the edge of the sword, </a:t>
            </a:r>
            <a:r>
              <a:rPr lang="en" sz="1600" b="1" i="1"/>
              <a:t>devoting them to destruction</a:t>
            </a:r>
            <a:r>
              <a:rPr lang="en" sz="1600"/>
              <a:t>, just as Moses the servant of the LORD had commanded.</a:t>
            </a:r>
            <a:endParaRPr sz="1600"/>
          </a:p>
          <a:p>
            <a:pPr marL="0" indent="0">
              <a:spcAft>
                <a:spcPts val="1600"/>
              </a:spcAft>
              <a:buSzPts val="331"/>
              <a:buNone/>
            </a:pPr>
            <a:r>
              <a:rPr lang="en" sz="1600"/>
              <a:t>11:21	Joshua </a:t>
            </a:r>
            <a:r>
              <a:rPr lang="en" sz="1600" b="1" i="1"/>
              <a:t>devoted [the Anakim] to destruction</a:t>
            </a:r>
            <a:r>
              <a:rPr lang="en" sz="1600"/>
              <a:t> with their cities.</a:t>
            </a:r>
            <a:endParaRPr sz="16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2" name="Google Shape;54;p13">
            <a:extLst>
              <a:ext uri="{FF2B5EF4-FFF2-40B4-BE49-F238E27FC236}">
                <a16:creationId xmlns:a16="http://schemas.microsoft.com/office/drawing/2014/main" id="{6676CBAD-D447-B596-25DF-A7F275211E90}"/>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19" name="Google Shape;119;p24"/>
          <p:cNvSpPr txBox="1">
            <a:spLocks noGrp="1"/>
          </p:cNvSpPr>
          <p:nvPr>
            <p:ph type="title"/>
          </p:nvPr>
        </p:nvSpPr>
        <p:spPr>
          <a:xfrm>
            <a:off x="415600" y="-16233"/>
            <a:ext cx="11360800" cy="763600"/>
          </a:xfrm>
          <a:prstGeom prst="rect">
            <a:avLst/>
          </a:prstGeom>
        </p:spPr>
        <p:txBody>
          <a:bodyPr spcFirstLastPara="1" wrap="square" lIns="121900" tIns="121900" rIns="121900" bIns="121900" anchor="t" anchorCtr="0">
            <a:normAutofit fontScale="90000"/>
          </a:bodyPr>
          <a:lstStyle/>
          <a:p>
            <a:pPr>
              <a:buSzPct val="35294"/>
            </a:pPr>
            <a:r>
              <a:rPr lang="en" sz="4155" i="1"/>
              <a:t>“devoted to destruction”?</a:t>
            </a:r>
            <a:endParaRPr i="1"/>
          </a:p>
        </p:txBody>
      </p:sp>
      <p:sp>
        <p:nvSpPr>
          <p:cNvPr id="120" name="Google Shape;120;p24"/>
          <p:cNvSpPr txBox="1">
            <a:spLocks noGrp="1"/>
          </p:cNvSpPr>
          <p:nvPr>
            <p:ph type="body" idx="1"/>
          </p:nvPr>
        </p:nvSpPr>
        <p:spPr>
          <a:xfrm>
            <a:off x="229067" y="779100"/>
            <a:ext cx="5739600" cy="5943200"/>
          </a:xfrm>
          <a:prstGeom prst="rect">
            <a:avLst/>
          </a:prstGeom>
        </p:spPr>
        <p:txBody>
          <a:bodyPr spcFirstLastPara="1" wrap="square" lIns="121900" tIns="121900" rIns="121900" bIns="121900" anchor="t" anchorCtr="0">
            <a:noAutofit/>
          </a:bodyPr>
          <a:lstStyle/>
          <a:p>
            <a:pPr marL="743693" indent="-743693">
              <a:buClr>
                <a:schemeClr val="dk1"/>
              </a:buClr>
              <a:buSzPts val="331"/>
              <a:buNone/>
            </a:pPr>
            <a:r>
              <a:rPr lang="en" sz="2000"/>
              <a:t>10:33	Joshua struck [Horam king of </a:t>
            </a:r>
            <a:r>
              <a:rPr lang="en" sz="2000" b="1">
                <a:solidFill>
                  <a:schemeClr val="accent6"/>
                </a:solidFill>
              </a:rPr>
              <a:t>Gezer</a:t>
            </a:r>
            <a:r>
              <a:rPr lang="en" sz="2000"/>
              <a:t>] and his people, until he left none remaining.</a:t>
            </a:r>
            <a:br>
              <a:rPr lang="en" sz="2000"/>
            </a:br>
            <a:endParaRPr sz="2000"/>
          </a:p>
          <a:p>
            <a:pPr marL="743693" indent="-743693">
              <a:buClr>
                <a:schemeClr val="dk1"/>
              </a:buClr>
              <a:buSzPts val="331"/>
              <a:buNone/>
            </a:pPr>
            <a:endParaRPr sz="2000"/>
          </a:p>
          <a:p>
            <a:pPr marL="743693" indent="-743693">
              <a:buClr>
                <a:schemeClr val="dk1"/>
              </a:buClr>
              <a:buSzPts val="331"/>
              <a:buNone/>
            </a:pPr>
            <a:r>
              <a:rPr lang="en" sz="2000"/>
              <a:t>10:37	He left none remaining…and devoted [</a:t>
            </a:r>
            <a:r>
              <a:rPr lang="en" sz="2000" b="1">
                <a:solidFill>
                  <a:schemeClr val="accent6"/>
                </a:solidFill>
              </a:rPr>
              <a:t>Hebron</a:t>
            </a:r>
            <a:r>
              <a:rPr lang="en" sz="2000"/>
              <a:t>] to destruction and every person in it.</a:t>
            </a:r>
            <a:br>
              <a:rPr lang="en" sz="2000"/>
            </a:br>
            <a:endParaRPr sz="2000"/>
          </a:p>
          <a:p>
            <a:pPr marL="743693" indent="-743693">
              <a:buClr>
                <a:schemeClr val="dk1"/>
              </a:buClr>
              <a:buSzPts val="331"/>
              <a:buNone/>
            </a:pPr>
            <a:r>
              <a:rPr lang="en" sz="2000"/>
              <a:t>10:39	They struck them with the edge of the sword and devoted to destruction every person in [</a:t>
            </a:r>
            <a:r>
              <a:rPr lang="en" sz="2000" b="1">
                <a:solidFill>
                  <a:schemeClr val="accent6"/>
                </a:solidFill>
              </a:rPr>
              <a:t>Debir</a:t>
            </a:r>
            <a:r>
              <a:rPr lang="en" sz="2000"/>
              <a:t>]; he left none remaining.</a:t>
            </a:r>
            <a:endParaRPr sz="2000"/>
          </a:p>
          <a:p>
            <a:pPr marL="743693" indent="-743693">
              <a:buSzPts val="331"/>
              <a:buNone/>
            </a:pPr>
            <a:endParaRPr sz="2000"/>
          </a:p>
          <a:p>
            <a:pPr marL="743693" indent="-743693">
              <a:buSzPts val="331"/>
              <a:buNone/>
            </a:pPr>
            <a:r>
              <a:rPr lang="en" sz="2000"/>
              <a:t>10:40	Joshua struck </a:t>
            </a:r>
            <a:r>
              <a:rPr lang="en" sz="2000" b="1">
                <a:solidFill>
                  <a:schemeClr val="accent6"/>
                </a:solidFill>
              </a:rPr>
              <a:t>the whole land</a:t>
            </a:r>
            <a:r>
              <a:rPr lang="en" sz="2000"/>
              <a:t>…and all their kings. He left none remaining, but devoted to destruction all that breathed.</a:t>
            </a:r>
            <a:endParaRPr sz="2000"/>
          </a:p>
        </p:txBody>
      </p:sp>
      <p:sp>
        <p:nvSpPr>
          <p:cNvPr id="121" name="Google Shape;121;p24"/>
          <p:cNvSpPr txBox="1">
            <a:spLocks noGrp="1"/>
          </p:cNvSpPr>
          <p:nvPr>
            <p:ph type="body" idx="1"/>
          </p:nvPr>
        </p:nvSpPr>
        <p:spPr>
          <a:xfrm>
            <a:off x="6249067" y="779100"/>
            <a:ext cx="5739600" cy="5943200"/>
          </a:xfrm>
          <a:prstGeom prst="rect">
            <a:avLst/>
          </a:prstGeom>
        </p:spPr>
        <p:txBody>
          <a:bodyPr spcFirstLastPara="1" wrap="square" lIns="121900" tIns="121900" rIns="121900" bIns="121900" anchor="t" anchorCtr="0">
            <a:noAutofit/>
          </a:bodyPr>
          <a:lstStyle/>
          <a:p>
            <a:pPr marL="743693" indent="-743693">
              <a:buSzPts val="331"/>
              <a:buNone/>
            </a:pPr>
            <a:r>
              <a:rPr lang="en" sz="2000">
                <a:solidFill>
                  <a:schemeClr val="dk1"/>
                </a:solidFill>
              </a:rPr>
              <a:t>16:10	[The Ephraimites] did not drive out the Canaanites who lived in </a:t>
            </a:r>
            <a:r>
              <a:rPr lang="en" sz="2000" b="1">
                <a:solidFill>
                  <a:schemeClr val="accent6"/>
                </a:solidFill>
              </a:rPr>
              <a:t>Gezer</a:t>
            </a:r>
            <a:r>
              <a:rPr lang="en" sz="2000">
                <a:solidFill>
                  <a:schemeClr val="dk1"/>
                </a:solidFill>
              </a:rPr>
              <a:t>.</a:t>
            </a:r>
            <a:br>
              <a:rPr lang="en" sz="2000">
                <a:solidFill>
                  <a:schemeClr val="dk1"/>
                </a:solidFill>
              </a:rPr>
            </a:br>
            <a:br>
              <a:rPr lang="en" sz="2000">
                <a:solidFill>
                  <a:schemeClr val="dk1"/>
                </a:solidFill>
              </a:rPr>
            </a:br>
            <a:endParaRPr sz="2000">
              <a:solidFill>
                <a:schemeClr val="dk1"/>
              </a:solidFill>
            </a:endParaRPr>
          </a:p>
          <a:p>
            <a:pPr marL="743693" indent="-743693">
              <a:buSzPts val="331"/>
              <a:buNone/>
            </a:pPr>
            <a:r>
              <a:rPr lang="en" sz="2000"/>
              <a:t>14:12  “Now give me [</a:t>
            </a:r>
            <a:r>
              <a:rPr lang="en" sz="2000" b="1">
                <a:solidFill>
                  <a:schemeClr val="accent6"/>
                </a:solidFill>
              </a:rPr>
              <a:t>Hebron</a:t>
            </a:r>
            <a:r>
              <a:rPr lang="en" sz="2000"/>
              <a:t>]...and I shall drive them out.”</a:t>
            </a:r>
            <a:br>
              <a:rPr lang="en" sz="2000"/>
            </a:br>
            <a:br>
              <a:rPr lang="en" sz="2000"/>
            </a:br>
            <a:endParaRPr sz="2000"/>
          </a:p>
          <a:p>
            <a:pPr marL="743693" indent="-743693">
              <a:buSzPts val="331"/>
              <a:buNone/>
            </a:pPr>
            <a:r>
              <a:rPr lang="en" sz="2000"/>
              <a:t>15:15	[Caleb] went up from [Hebron] against the inhabitants of </a:t>
            </a:r>
            <a:r>
              <a:rPr lang="en" sz="2000" b="1">
                <a:solidFill>
                  <a:schemeClr val="accent6"/>
                </a:solidFill>
              </a:rPr>
              <a:t>Debir</a:t>
            </a:r>
            <a:r>
              <a:rPr lang="en" sz="2000"/>
              <a:t>.</a:t>
            </a:r>
            <a:br>
              <a:rPr lang="en" sz="2000"/>
            </a:br>
            <a:br>
              <a:rPr lang="en" sz="2000"/>
            </a:br>
            <a:endParaRPr sz="2000"/>
          </a:p>
          <a:p>
            <a:pPr marL="743693" indent="-743693">
              <a:buSzPts val="331"/>
              <a:buNone/>
            </a:pPr>
            <a:r>
              <a:rPr lang="en" sz="2000"/>
              <a:t>15:63	…the Jebusites, the inhabitants of </a:t>
            </a:r>
            <a:r>
              <a:rPr lang="en" sz="2000" b="1">
                <a:solidFill>
                  <a:schemeClr val="accent6"/>
                </a:solidFill>
              </a:rPr>
              <a:t>Jerusalem</a:t>
            </a:r>
            <a:r>
              <a:rPr lang="en" sz="2000"/>
              <a:t>, the people of Judah could not drive out.</a:t>
            </a:r>
            <a:endParaRPr sz="2000"/>
          </a:p>
          <a:p>
            <a:pPr marL="743693" indent="-743693">
              <a:buSzPts val="331"/>
              <a:buNone/>
            </a:pPr>
            <a:endParaRPr sz="20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Google Shape;54;p13">
            <a:extLst>
              <a:ext uri="{FF2B5EF4-FFF2-40B4-BE49-F238E27FC236}">
                <a16:creationId xmlns:a16="http://schemas.microsoft.com/office/drawing/2014/main" id="{F8723668-369D-8341-4B7F-1301BAD6A9FF}"/>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26" name="Google Shape;126;p2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49009"/>
            </a:pPr>
            <a:r>
              <a:rPr lang="en"/>
              <a:t>Did God command genocide?</a:t>
            </a:r>
            <a:endParaRPr sz="2992" i="1"/>
          </a:p>
          <a:p>
            <a:pPr>
              <a:buSzPct val="39285"/>
            </a:pPr>
            <a:endParaRPr/>
          </a:p>
        </p:txBody>
      </p:sp>
      <p:sp>
        <p:nvSpPr>
          <p:cNvPr id="127" name="Google Shape;127;p2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92500" lnSpcReduction="10000"/>
          </a:bodyPr>
          <a:lstStyle/>
          <a:p>
            <a:pPr indent="-482588">
              <a:buSzPts val="2100"/>
            </a:pPr>
            <a:r>
              <a:rPr lang="en" sz="2800"/>
              <a:t>Yes, but he was wrong to do so.</a:t>
            </a:r>
            <a:endParaRPr sz="2800"/>
          </a:p>
          <a:p>
            <a:pPr lvl="1" indent="-482588">
              <a:buClr>
                <a:schemeClr val="dk1"/>
              </a:buClr>
              <a:buSzPts val="2100"/>
            </a:pPr>
            <a:r>
              <a:rPr lang="en" sz="2800">
                <a:solidFill>
                  <a:schemeClr val="dk1"/>
                </a:solidFill>
              </a:rPr>
              <a:t>God is capricious, immoral, and untrustworthy.</a:t>
            </a:r>
            <a:endParaRPr sz="2800">
              <a:solidFill>
                <a:schemeClr val="dk1"/>
              </a:solidFill>
            </a:endParaRPr>
          </a:p>
          <a:p>
            <a:pPr lvl="1" indent="-482588">
              <a:buSzPts val="2100"/>
            </a:pPr>
            <a:r>
              <a:rPr lang="en" sz="2800"/>
              <a:t>It was a different God (Marcionism).</a:t>
            </a:r>
            <a:endParaRPr sz="2800"/>
          </a:p>
          <a:p>
            <a:pPr lvl="1" indent="-482588">
              <a:buSzPts val="2100"/>
            </a:pPr>
            <a:r>
              <a:rPr lang="en" sz="2800"/>
              <a:t>God has “grown” since then.</a:t>
            </a:r>
            <a:endParaRPr sz="2800"/>
          </a:p>
          <a:p>
            <a:pPr indent="-482588">
              <a:spcBef>
                <a:spcPts val="1333"/>
              </a:spcBef>
              <a:buSzPts val="2100"/>
            </a:pPr>
            <a:r>
              <a:rPr lang="en" sz="2800"/>
              <a:t>Yes, but only as a test.</a:t>
            </a:r>
            <a:endParaRPr sz="2800"/>
          </a:p>
          <a:p>
            <a:pPr indent="-482588">
              <a:spcBef>
                <a:spcPts val="1333"/>
              </a:spcBef>
              <a:buSzPts val="2100"/>
            </a:pPr>
            <a:r>
              <a:rPr lang="en" sz="2800"/>
              <a:t>Yes, and Israel was right to obey.</a:t>
            </a:r>
            <a:endParaRPr sz="2800"/>
          </a:p>
          <a:p>
            <a:pPr indent="-482588">
              <a:spcBef>
                <a:spcPts val="1333"/>
              </a:spcBef>
              <a:buSzPts val="2100"/>
            </a:pPr>
            <a:r>
              <a:rPr lang="en" sz="2800"/>
              <a:t>No, the human authors only thought/claimed that he did.</a:t>
            </a:r>
            <a:endParaRPr sz="2800"/>
          </a:p>
          <a:p>
            <a:pPr indent="-482588">
              <a:spcBef>
                <a:spcPts val="1333"/>
              </a:spcBef>
              <a:spcAft>
                <a:spcPts val="1333"/>
              </a:spcAft>
              <a:buSzPts val="2100"/>
            </a:pPr>
            <a:r>
              <a:rPr lang="en" sz="2800"/>
              <a:t>No, what God commanded was not genocide.</a:t>
            </a:r>
            <a:endParaRPr sz="28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Google Shape;54;p13">
            <a:extLst>
              <a:ext uri="{FF2B5EF4-FFF2-40B4-BE49-F238E27FC236}">
                <a16:creationId xmlns:a16="http://schemas.microsoft.com/office/drawing/2014/main" id="{C045AB5C-4970-AFBF-E297-A0AC79179924}"/>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32" name="Google Shape;132;p2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49009"/>
            </a:pPr>
            <a:r>
              <a:rPr lang="en"/>
              <a:t>Did God command genocide?</a:t>
            </a:r>
            <a:endParaRPr sz="2992" i="1"/>
          </a:p>
          <a:p>
            <a:pPr>
              <a:buSzPct val="39285"/>
            </a:pPr>
            <a:endParaRPr/>
          </a:p>
        </p:txBody>
      </p:sp>
      <p:sp>
        <p:nvSpPr>
          <p:cNvPr id="133" name="Google Shape;133;p2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92500" lnSpcReduction="10000"/>
          </a:bodyPr>
          <a:lstStyle/>
          <a:p>
            <a:pPr indent="-482588">
              <a:buSzPts val="2100"/>
            </a:pPr>
            <a:r>
              <a:rPr lang="en" sz="2800"/>
              <a:t>Yes, but he was wrong to do so.</a:t>
            </a:r>
            <a:endParaRPr sz="2800"/>
          </a:p>
          <a:p>
            <a:pPr lvl="1" indent="-482588">
              <a:buClr>
                <a:schemeClr val="accent6"/>
              </a:buClr>
              <a:buSzPts val="2100"/>
            </a:pPr>
            <a:r>
              <a:rPr lang="en" sz="2800">
                <a:solidFill>
                  <a:schemeClr val="accent6"/>
                </a:solidFill>
              </a:rPr>
              <a:t>God is capricious, immoral, and untrustworthy.</a:t>
            </a:r>
            <a:endParaRPr sz="2800">
              <a:solidFill>
                <a:schemeClr val="accent6"/>
              </a:solidFill>
            </a:endParaRPr>
          </a:p>
          <a:p>
            <a:pPr lvl="1" indent="-482588">
              <a:buSzPts val="2100"/>
            </a:pPr>
            <a:r>
              <a:rPr lang="en" sz="2800"/>
              <a:t>It was a different God (Marcionism).</a:t>
            </a:r>
            <a:endParaRPr sz="2800"/>
          </a:p>
          <a:p>
            <a:pPr lvl="1" indent="-482588">
              <a:buSzPts val="2100"/>
            </a:pPr>
            <a:r>
              <a:rPr lang="en" sz="2800"/>
              <a:t>God has “grown” since then.</a:t>
            </a:r>
            <a:endParaRPr sz="2800"/>
          </a:p>
          <a:p>
            <a:pPr indent="-482588">
              <a:spcBef>
                <a:spcPts val="1333"/>
              </a:spcBef>
              <a:buSzPts val="2100"/>
            </a:pPr>
            <a:r>
              <a:rPr lang="en" sz="2800"/>
              <a:t>Yes, but only as a test.</a:t>
            </a:r>
            <a:endParaRPr sz="2800"/>
          </a:p>
          <a:p>
            <a:pPr indent="-482588">
              <a:spcBef>
                <a:spcPts val="1333"/>
              </a:spcBef>
              <a:buSzPts val="2100"/>
            </a:pPr>
            <a:r>
              <a:rPr lang="en" sz="2800"/>
              <a:t>Yes, and Israel was right to obey.</a:t>
            </a:r>
            <a:endParaRPr sz="2800"/>
          </a:p>
          <a:p>
            <a:pPr indent="-482588">
              <a:spcBef>
                <a:spcPts val="1333"/>
              </a:spcBef>
              <a:buSzPts val="2100"/>
            </a:pPr>
            <a:r>
              <a:rPr lang="en" sz="2800"/>
              <a:t>No, the human authors only thought/claimed that he did.</a:t>
            </a:r>
            <a:endParaRPr sz="2800"/>
          </a:p>
          <a:p>
            <a:pPr indent="-482588">
              <a:spcBef>
                <a:spcPts val="1333"/>
              </a:spcBef>
              <a:spcAft>
                <a:spcPts val="1333"/>
              </a:spcAft>
              <a:buSzPts val="2100"/>
            </a:pPr>
            <a:r>
              <a:rPr lang="en" sz="2800"/>
              <a:t>No, what God commanded was not genocide.</a:t>
            </a:r>
            <a:endParaRPr sz="28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2" name="Google Shape;54;p13">
            <a:extLst>
              <a:ext uri="{FF2B5EF4-FFF2-40B4-BE49-F238E27FC236}">
                <a16:creationId xmlns:a16="http://schemas.microsoft.com/office/drawing/2014/main" id="{21F1BFB7-1437-AEB5-FCBE-741DE9D74091}"/>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38" name="Google Shape;138;p2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49009"/>
            </a:pPr>
            <a:r>
              <a:rPr lang="en"/>
              <a:t>Did God command genocide?</a:t>
            </a:r>
            <a:endParaRPr sz="2992" i="1"/>
          </a:p>
          <a:p>
            <a:pPr>
              <a:buSzPct val="39285"/>
            </a:pPr>
            <a:endParaRPr/>
          </a:p>
        </p:txBody>
      </p:sp>
      <p:sp>
        <p:nvSpPr>
          <p:cNvPr id="139" name="Google Shape;139;p2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92500" lnSpcReduction="10000"/>
          </a:bodyPr>
          <a:lstStyle/>
          <a:p>
            <a:pPr indent="-482588">
              <a:buSzPts val="2100"/>
            </a:pPr>
            <a:r>
              <a:rPr lang="en" sz="2800"/>
              <a:t>Yes, but he was wrong to do so.</a:t>
            </a:r>
            <a:endParaRPr sz="2800"/>
          </a:p>
          <a:p>
            <a:pPr lvl="1" indent="-482588">
              <a:buSzPts val="2100"/>
            </a:pPr>
            <a:r>
              <a:rPr lang="en" sz="2800"/>
              <a:t>God is capricious, immoral, and untrustworthy.</a:t>
            </a:r>
            <a:endParaRPr sz="2800"/>
          </a:p>
          <a:p>
            <a:pPr lvl="1" indent="-482588">
              <a:buClr>
                <a:schemeClr val="accent6"/>
              </a:buClr>
              <a:buSzPts val="2100"/>
            </a:pPr>
            <a:r>
              <a:rPr lang="en" sz="2800">
                <a:solidFill>
                  <a:schemeClr val="accent6"/>
                </a:solidFill>
              </a:rPr>
              <a:t>It was a different God (Marcionism).</a:t>
            </a:r>
            <a:endParaRPr sz="2800">
              <a:solidFill>
                <a:schemeClr val="accent6"/>
              </a:solidFill>
            </a:endParaRPr>
          </a:p>
          <a:p>
            <a:pPr lvl="1" indent="-482588">
              <a:buSzPts val="2100"/>
            </a:pPr>
            <a:r>
              <a:rPr lang="en" sz="2800"/>
              <a:t>God has “grown” since then.</a:t>
            </a:r>
            <a:endParaRPr sz="2800"/>
          </a:p>
          <a:p>
            <a:pPr indent="-482588">
              <a:spcBef>
                <a:spcPts val="1333"/>
              </a:spcBef>
              <a:buSzPts val="2100"/>
            </a:pPr>
            <a:r>
              <a:rPr lang="en" sz="2800"/>
              <a:t>Yes, but only as a test.</a:t>
            </a:r>
            <a:endParaRPr sz="2800"/>
          </a:p>
          <a:p>
            <a:pPr indent="-482588">
              <a:spcBef>
                <a:spcPts val="1333"/>
              </a:spcBef>
              <a:buSzPts val="2100"/>
            </a:pPr>
            <a:r>
              <a:rPr lang="en" sz="2800"/>
              <a:t>Yes, and Israel was right to obey.</a:t>
            </a:r>
            <a:endParaRPr sz="2800"/>
          </a:p>
          <a:p>
            <a:pPr indent="-482588">
              <a:spcBef>
                <a:spcPts val="1333"/>
              </a:spcBef>
              <a:buSzPts val="2100"/>
            </a:pPr>
            <a:r>
              <a:rPr lang="en" sz="2800"/>
              <a:t>No, the human authors only thought/claimed that he did.</a:t>
            </a:r>
            <a:endParaRPr sz="2800"/>
          </a:p>
          <a:p>
            <a:pPr indent="-482588">
              <a:spcBef>
                <a:spcPts val="1333"/>
              </a:spcBef>
              <a:spcAft>
                <a:spcPts val="1333"/>
              </a:spcAft>
              <a:buSzPts val="2100"/>
            </a:pPr>
            <a:r>
              <a:rPr lang="en" sz="2800"/>
              <a:t>No, what God commanded was not genocide.</a:t>
            </a:r>
            <a:endParaRPr sz="28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Google Shape;54;p13">
            <a:extLst>
              <a:ext uri="{FF2B5EF4-FFF2-40B4-BE49-F238E27FC236}">
                <a16:creationId xmlns:a16="http://schemas.microsoft.com/office/drawing/2014/main" id="{B2230E2F-2E44-D55E-C4CD-E8FA9E0BF809}"/>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44" name="Google Shape;144;p2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49009"/>
            </a:pPr>
            <a:r>
              <a:rPr lang="en"/>
              <a:t>Did God command genocide?</a:t>
            </a:r>
            <a:endParaRPr sz="2992" i="1"/>
          </a:p>
          <a:p>
            <a:pPr>
              <a:buSzPct val="39285"/>
            </a:pPr>
            <a:endParaRPr/>
          </a:p>
        </p:txBody>
      </p:sp>
      <p:sp>
        <p:nvSpPr>
          <p:cNvPr id="145" name="Google Shape;145;p2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92500" lnSpcReduction="10000"/>
          </a:bodyPr>
          <a:lstStyle/>
          <a:p>
            <a:pPr indent="-482588">
              <a:buSzPts val="2100"/>
            </a:pPr>
            <a:r>
              <a:rPr lang="en" sz="2800"/>
              <a:t>Yes, but he was wrong to do so.</a:t>
            </a:r>
            <a:endParaRPr sz="2800"/>
          </a:p>
          <a:p>
            <a:pPr lvl="1" indent="-482588">
              <a:buSzPts val="2100"/>
            </a:pPr>
            <a:r>
              <a:rPr lang="en" sz="2800"/>
              <a:t>God is capricious, immoral, and untrustworthy.</a:t>
            </a:r>
            <a:endParaRPr sz="2800"/>
          </a:p>
          <a:p>
            <a:pPr lvl="1" indent="-482588">
              <a:buSzPts val="2100"/>
            </a:pPr>
            <a:r>
              <a:rPr lang="en" sz="2800"/>
              <a:t>It was a different God (Marcionism).</a:t>
            </a:r>
            <a:endParaRPr sz="2800"/>
          </a:p>
          <a:p>
            <a:pPr lvl="1" indent="-482588">
              <a:buClr>
                <a:schemeClr val="accent6"/>
              </a:buClr>
              <a:buSzPts val="2100"/>
            </a:pPr>
            <a:r>
              <a:rPr lang="en" sz="2800">
                <a:solidFill>
                  <a:schemeClr val="accent6"/>
                </a:solidFill>
              </a:rPr>
              <a:t>God has “grown” since then.</a:t>
            </a:r>
            <a:endParaRPr sz="2800">
              <a:solidFill>
                <a:schemeClr val="accent6"/>
              </a:solidFill>
            </a:endParaRPr>
          </a:p>
          <a:p>
            <a:pPr indent="-482588">
              <a:spcBef>
                <a:spcPts val="1333"/>
              </a:spcBef>
              <a:buSzPts val="2100"/>
            </a:pPr>
            <a:r>
              <a:rPr lang="en" sz="2800"/>
              <a:t>Yes, but only as a test.</a:t>
            </a:r>
            <a:endParaRPr sz="2800"/>
          </a:p>
          <a:p>
            <a:pPr indent="-482588">
              <a:spcBef>
                <a:spcPts val="1333"/>
              </a:spcBef>
              <a:buSzPts val="2100"/>
            </a:pPr>
            <a:r>
              <a:rPr lang="en" sz="2800"/>
              <a:t>Yes, and Israel was right to obey.</a:t>
            </a:r>
            <a:endParaRPr sz="2800"/>
          </a:p>
          <a:p>
            <a:pPr indent="-482588">
              <a:spcBef>
                <a:spcPts val="1333"/>
              </a:spcBef>
              <a:buSzPts val="2100"/>
            </a:pPr>
            <a:r>
              <a:rPr lang="en" sz="2800"/>
              <a:t>No, the human authors only thought/claimed that he did.</a:t>
            </a:r>
            <a:endParaRPr sz="2800"/>
          </a:p>
          <a:p>
            <a:pPr indent="-482588">
              <a:spcBef>
                <a:spcPts val="1333"/>
              </a:spcBef>
              <a:spcAft>
                <a:spcPts val="1333"/>
              </a:spcAft>
              <a:buSzPts val="2100"/>
            </a:pPr>
            <a:r>
              <a:rPr lang="en" sz="2800"/>
              <a:t>No, what God commanded was not genocide.</a:t>
            </a:r>
            <a:endParaRPr sz="28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Google Shape;54;p13">
            <a:extLst>
              <a:ext uri="{FF2B5EF4-FFF2-40B4-BE49-F238E27FC236}">
                <a16:creationId xmlns:a16="http://schemas.microsoft.com/office/drawing/2014/main" id="{BB16A6FA-47B4-6E5A-0495-8A2C1EB42480}"/>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50" name="Google Shape;150;p2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49009"/>
            </a:pPr>
            <a:r>
              <a:rPr lang="en"/>
              <a:t>Did God command genocide?</a:t>
            </a:r>
            <a:endParaRPr sz="2992" i="1"/>
          </a:p>
          <a:p>
            <a:pPr>
              <a:buSzPct val="39285"/>
            </a:pPr>
            <a:endParaRPr/>
          </a:p>
        </p:txBody>
      </p:sp>
      <p:sp>
        <p:nvSpPr>
          <p:cNvPr id="151" name="Google Shape;151;p2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92500" lnSpcReduction="10000"/>
          </a:bodyPr>
          <a:lstStyle/>
          <a:p>
            <a:pPr indent="-482588">
              <a:buSzPts val="2100"/>
            </a:pPr>
            <a:r>
              <a:rPr lang="en" sz="2800"/>
              <a:t>Yes, but he was wrong to do so.</a:t>
            </a:r>
            <a:endParaRPr sz="2800"/>
          </a:p>
          <a:p>
            <a:pPr lvl="1" indent="-482588">
              <a:buSzPts val="2100"/>
            </a:pPr>
            <a:r>
              <a:rPr lang="en" sz="2800"/>
              <a:t>God is capricious, immoral, and untrustworthy.</a:t>
            </a:r>
            <a:endParaRPr sz="2800"/>
          </a:p>
          <a:p>
            <a:pPr lvl="1" indent="-482588">
              <a:buSzPts val="2100"/>
            </a:pPr>
            <a:r>
              <a:rPr lang="en" sz="2800"/>
              <a:t>It was a different God (Marcionism).</a:t>
            </a:r>
            <a:endParaRPr sz="2800"/>
          </a:p>
          <a:p>
            <a:pPr lvl="1" indent="-482588">
              <a:buSzPts val="2100"/>
            </a:pPr>
            <a:r>
              <a:rPr lang="en" sz="2800"/>
              <a:t>God has “grown” since then.</a:t>
            </a:r>
            <a:endParaRPr sz="2800"/>
          </a:p>
          <a:p>
            <a:pPr indent="-482588">
              <a:spcBef>
                <a:spcPts val="1333"/>
              </a:spcBef>
              <a:buClr>
                <a:schemeClr val="accent6"/>
              </a:buClr>
              <a:buSzPts val="2100"/>
            </a:pPr>
            <a:r>
              <a:rPr lang="en" sz="2800">
                <a:solidFill>
                  <a:schemeClr val="accent6"/>
                </a:solidFill>
              </a:rPr>
              <a:t>Yes, but only as a test.</a:t>
            </a:r>
            <a:endParaRPr sz="2800">
              <a:solidFill>
                <a:schemeClr val="accent6"/>
              </a:solidFill>
            </a:endParaRPr>
          </a:p>
          <a:p>
            <a:pPr indent="-482588">
              <a:spcBef>
                <a:spcPts val="1333"/>
              </a:spcBef>
              <a:buSzPts val="2100"/>
            </a:pPr>
            <a:r>
              <a:rPr lang="en" sz="2800"/>
              <a:t>Yes, and Israel was right to obey.</a:t>
            </a:r>
            <a:endParaRPr sz="2800"/>
          </a:p>
          <a:p>
            <a:pPr indent="-482588">
              <a:spcBef>
                <a:spcPts val="1333"/>
              </a:spcBef>
              <a:buSzPts val="2100"/>
            </a:pPr>
            <a:r>
              <a:rPr lang="en" sz="2800"/>
              <a:t>No, the human authors only thought/claimed that he did.</a:t>
            </a:r>
            <a:endParaRPr sz="2800"/>
          </a:p>
          <a:p>
            <a:pPr indent="-482588">
              <a:spcBef>
                <a:spcPts val="1333"/>
              </a:spcBef>
              <a:spcAft>
                <a:spcPts val="1333"/>
              </a:spcAft>
              <a:buSzPts val="2100"/>
            </a:pPr>
            <a:r>
              <a:rPr lang="en" sz="2800"/>
              <a:t>No, what God commanded was not genocide.</a:t>
            </a:r>
            <a:endParaRPr sz="28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2" name="Google Shape;54;p13">
            <a:extLst>
              <a:ext uri="{FF2B5EF4-FFF2-40B4-BE49-F238E27FC236}">
                <a16:creationId xmlns:a16="http://schemas.microsoft.com/office/drawing/2014/main" id="{09AE9067-D68E-50C6-34F1-991EBC0A84E8}"/>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56" name="Google Shape;156;p3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49009"/>
            </a:pPr>
            <a:r>
              <a:rPr lang="en"/>
              <a:t>Did God command genocide?</a:t>
            </a:r>
            <a:endParaRPr sz="2992" i="1"/>
          </a:p>
          <a:p>
            <a:pPr>
              <a:buSzPct val="39285"/>
            </a:pPr>
            <a:endParaRPr/>
          </a:p>
        </p:txBody>
      </p:sp>
      <p:sp>
        <p:nvSpPr>
          <p:cNvPr id="157" name="Google Shape;157;p3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92500" lnSpcReduction="10000"/>
          </a:bodyPr>
          <a:lstStyle/>
          <a:p>
            <a:pPr indent="-482588">
              <a:buSzPts val="2100"/>
            </a:pPr>
            <a:r>
              <a:rPr lang="en" sz="2800"/>
              <a:t>Yes, but he was wrong to do so.</a:t>
            </a:r>
            <a:endParaRPr sz="2800"/>
          </a:p>
          <a:p>
            <a:pPr lvl="1" indent="-482588">
              <a:buSzPts val="2100"/>
            </a:pPr>
            <a:r>
              <a:rPr lang="en" sz="2800"/>
              <a:t>God is capricious, immoral, and untrustworthy.</a:t>
            </a:r>
            <a:endParaRPr sz="2800"/>
          </a:p>
          <a:p>
            <a:pPr lvl="1" indent="-482588">
              <a:buSzPts val="2100"/>
            </a:pPr>
            <a:r>
              <a:rPr lang="en" sz="2800"/>
              <a:t>It was a different God (Marcionism).</a:t>
            </a:r>
            <a:endParaRPr sz="2800"/>
          </a:p>
          <a:p>
            <a:pPr lvl="1" indent="-482588">
              <a:buSzPts val="2100"/>
            </a:pPr>
            <a:r>
              <a:rPr lang="en" sz="2800"/>
              <a:t>God has “grown” since then.</a:t>
            </a:r>
            <a:endParaRPr sz="2800"/>
          </a:p>
          <a:p>
            <a:pPr indent="-482588">
              <a:spcBef>
                <a:spcPts val="1333"/>
              </a:spcBef>
              <a:buSzPts val="2100"/>
            </a:pPr>
            <a:r>
              <a:rPr lang="en" sz="2800"/>
              <a:t>Yes, but only as a test.</a:t>
            </a:r>
            <a:endParaRPr sz="2800"/>
          </a:p>
          <a:p>
            <a:pPr indent="-482588">
              <a:spcBef>
                <a:spcPts val="1333"/>
              </a:spcBef>
              <a:buClr>
                <a:schemeClr val="accent6"/>
              </a:buClr>
              <a:buSzPts val="2100"/>
            </a:pPr>
            <a:r>
              <a:rPr lang="en" sz="2800">
                <a:solidFill>
                  <a:schemeClr val="accent6"/>
                </a:solidFill>
              </a:rPr>
              <a:t>Yes, and Israel was right to obey.</a:t>
            </a:r>
            <a:endParaRPr sz="2800">
              <a:solidFill>
                <a:schemeClr val="accent6"/>
              </a:solidFill>
            </a:endParaRPr>
          </a:p>
          <a:p>
            <a:pPr indent="-482588">
              <a:spcBef>
                <a:spcPts val="1333"/>
              </a:spcBef>
              <a:buSzPts val="2100"/>
            </a:pPr>
            <a:r>
              <a:rPr lang="en" sz="2800"/>
              <a:t>No, the human authors only thought/claimed that he did.</a:t>
            </a:r>
            <a:endParaRPr sz="2800"/>
          </a:p>
          <a:p>
            <a:pPr indent="-482588">
              <a:spcBef>
                <a:spcPts val="1333"/>
              </a:spcBef>
              <a:spcAft>
                <a:spcPts val="1333"/>
              </a:spcAft>
              <a:buSzPts val="2100"/>
            </a:pPr>
            <a:r>
              <a:rPr lang="en" sz="2800"/>
              <a:t>No, what God commanded was not genocide.</a:t>
            </a:r>
            <a:endParaRPr sz="28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3833100"/>
            <a:ext cx="12192000" cy="3532800"/>
          </a:xfrm>
          <a:prstGeom prst="rect">
            <a:avLst/>
          </a:prstGeom>
        </p:spPr>
        <p:txBody>
          <a:bodyPr spcFirstLastPara="1" wrap="square" lIns="121900" tIns="121900" rIns="121900" bIns="121900" anchor="b" anchorCtr="0">
            <a:normAutofit/>
          </a:bodyPr>
          <a:lstStyle/>
          <a:p>
            <a:pPr algn="l"/>
            <a:r>
              <a:rPr lang="en" sz="21333" dirty="0">
                <a:solidFill>
                  <a:srgbClr val="191919"/>
                </a:solidFill>
                <a:latin typeface="Syncopate"/>
                <a:ea typeface="Syncopate"/>
                <a:cs typeface="Syncopate"/>
                <a:sym typeface="Syncopate"/>
              </a:rPr>
              <a:t>J</a:t>
            </a:r>
            <a:r>
              <a:rPr lang="en" sz="13333" dirty="0">
                <a:solidFill>
                  <a:srgbClr val="191919"/>
                </a:solidFill>
                <a:latin typeface="Syncopate"/>
                <a:ea typeface="Syncopate"/>
                <a:cs typeface="Syncopate"/>
                <a:sym typeface="Syncopate"/>
              </a:rPr>
              <a:t>OSHUA</a:t>
            </a:r>
            <a:endParaRPr sz="13333" dirty="0">
              <a:solidFill>
                <a:srgbClr val="191919"/>
              </a:solidFill>
              <a:latin typeface="Syncopate"/>
              <a:ea typeface="Syncopate"/>
              <a:cs typeface="Syncopate"/>
              <a:sym typeface="Syncopate"/>
            </a:endParaRPr>
          </a:p>
        </p:txBody>
      </p:sp>
      <p:sp>
        <p:nvSpPr>
          <p:cNvPr id="55" name="Google Shape;55;p13"/>
          <p:cNvSpPr/>
          <p:nvPr/>
        </p:nvSpPr>
        <p:spPr>
          <a:xfrm>
            <a:off x="2207600" y="608800"/>
            <a:ext cx="7776800" cy="4624400"/>
          </a:xfrm>
          <a:prstGeom prst="horizontalScroll">
            <a:avLst>
              <a:gd name="adj" fmla="val 12500"/>
            </a:avLst>
          </a:prstGeom>
          <a:solidFill>
            <a:srgbClr val="000000"/>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7466" b="1" kern="0">
                <a:solidFill>
                  <a:srgbClr val="FFFFFF"/>
                </a:solidFill>
                <a:latin typeface="Ephesis"/>
                <a:ea typeface="Ephesis"/>
                <a:cs typeface="Ephesis"/>
                <a:sym typeface="Ephesis"/>
              </a:rPr>
              <a:t>The Book of Joshua</a:t>
            </a:r>
            <a:endParaRPr sz="7466" b="1" kern="0">
              <a:solidFill>
                <a:srgbClr val="FFFFFF"/>
              </a:solidFill>
              <a:latin typeface="Ephesis"/>
              <a:ea typeface="Ephesis"/>
              <a:cs typeface="Ephesis"/>
              <a:sym typeface="Ephesis"/>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Google Shape;54;p13">
            <a:extLst>
              <a:ext uri="{FF2B5EF4-FFF2-40B4-BE49-F238E27FC236}">
                <a16:creationId xmlns:a16="http://schemas.microsoft.com/office/drawing/2014/main" id="{BC69BD0E-9B16-94DD-800A-3F15CDDE6471}"/>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62" name="Google Shape;162;p3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49009"/>
            </a:pPr>
            <a:r>
              <a:rPr lang="en"/>
              <a:t>Did God command genocide?</a:t>
            </a:r>
            <a:endParaRPr sz="2992" i="1"/>
          </a:p>
          <a:p>
            <a:pPr>
              <a:buSzPct val="39285"/>
            </a:pPr>
            <a:endParaRPr/>
          </a:p>
        </p:txBody>
      </p:sp>
      <p:sp>
        <p:nvSpPr>
          <p:cNvPr id="163" name="Google Shape;163;p3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92500" lnSpcReduction="10000"/>
          </a:bodyPr>
          <a:lstStyle/>
          <a:p>
            <a:pPr indent="-482588">
              <a:buSzPts val="2100"/>
            </a:pPr>
            <a:r>
              <a:rPr lang="en" sz="2800"/>
              <a:t>Yes, but he was wrong to do so.</a:t>
            </a:r>
            <a:endParaRPr sz="2800"/>
          </a:p>
          <a:p>
            <a:pPr lvl="1" indent="-482588">
              <a:buSzPts val="2100"/>
            </a:pPr>
            <a:r>
              <a:rPr lang="en" sz="2800"/>
              <a:t>God is capricious, immoral, and untrustworthy.</a:t>
            </a:r>
            <a:endParaRPr sz="2800"/>
          </a:p>
          <a:p>
            <a:pPr lvl="1" indent="-482588">
              <a:buSzPts val="2100"/>
            </a:pPr>
            <a:r>
              <a:rPr lang="en" sz="2800"/>
              <a:t>It was a different God (Marcionism).</a:t>
            </a:r>
            <a:endParaRPr sz="2800"/>
          </a:p>
          <a:p>
            <a:pPr lvl="1" indent="-482588">
              <a:buSzPts val="2100"/>
            </a:pPr>
            <a:r>
              <a:rPr lang="en" sz="2800"/>
              <a:t>God has “grown” since then.</a:t>
            </a:r>
            <a:endParaRPr sz="2800"/>
          </a:p>
          <a:p>
            <a:pPr indent="-482588">
              <a:spcBef>
                <a:spcPts val="1333"/>
              </a:spcBef>
              <a:buSzPts val="2100"/>
            </a:pPr>
            <a:r>
              <a:rPr lang="en" sz="2800"/>
              <a:t>Yes, but only as a test.</a:t>
            </a:r>
            <a:endParaRPr sz="2800"/>
          </a:p>
          <a:p>
            <a:pPr indent="-482588">
              <a:spcBef>
                <a:spcPts val="1333"/>
              </a:spcBef>
              <a:buSzPts val="2100"/>
            </a:pPr>
            <a:r>
              <a:rPr lang="en" sz="2800"/>
              <a:t>Yes, and Israel was right to obey.</a:t>
            </a:r>
            <a:endParaRPr sz="2800"/>
          </a:p>
          <a:p>
            <a:pPr indent="-482588">
              <a:spcBef>
                <a:spcPts val="1333"/>
              </a:spcBef>
              <a:buClr>
                <a:schemeClr val="accent6"/>
              </a:buClr>
              <a:buSzPts val="2100"/>
            </a:pPr>
            <a:r>
              <a:rPr lang="en" sz="2800">
                <a:solidFill>
                  <a:schemeClr val="accent6"/>
                </a:solidFill>
              </a:rPr>
              <a:t>No, the human authors only thought/claimed that he did.</a:t>
            </a:r>
            <a:endParaRPr sz="2800">
              <a:solidFill>
                <a:schemeClr val="accent6"/>
              </a:solidFill>
            </a:endParaRPr>
          </a:p>
          <a:p>
            <a:pPr indent="-482588">
              <a:spcBef>
                <a:spcPts val="1333"/>
              </a:spcBef>
              <a:spcAft>
                <a:spcPts val="1333"/>
              </a:spcAft>
              <a:buSzPts val="2100"/>
            </a:pPr>
            <a:r>
              <a:rPr lang="en" sz="2800"/>
              <a:t>No, what God commanded was not genocide.</a:t>
            </a:r>
            <a:endParaRPr sz="28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Google Shape;54;p13">
            <a:extLst>
              <a:ext uri="{FF2B5EF4-FFF2-40B4-BE49-F238E27FC236}">
                <a16:creationId xmlns:a16="http://schemas.microsoft.com/office/drawing/2014/main" id="{0D8D9FC3-1FC3-CE75-40A9-8873E0505D1C}"/>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68" name="Google Shape;168;p3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49009"/>
            </a:pPr>
            <a:r>
              <a:rPr lang="en"/>
              <a:t>Did God command genocide?</a:t>
            </a:r>
            <a:endParaRPr sz="2992" i="1"/>
          </a:p>
          <a:p>
            <a:pPr>
              <a:buSzPct val="39285"/>
            </a:pPr>
            <a:endParaRPr/>
          </a:p>
        </p:txBody>
      </p:sp>
      <p:sp>
        <p:nvSpPr>
          <p:cNvPr id="169" name="Google Shape;169;p3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fontScale="92500" lnSpcReduction="10000"/>
          </a:bodyPr>
          <a:lstStyle/>
          <a:p>
            <a:pPr indent="-482588">
              <a:buSzPts val="2100"/>
            </a:pPr>
            <a:r>
              <a:rPr lang="en" sz="2800"/>
              <a:t>Yes, but he was wrong to do so.</a:t>
            </a:r>
            <a:endParaRPr sz="2800"/>
          </a:p>
          <a:p>
            <a:pPr lvl="1" indent="-482588">
              <a:buSzPts val="2100"/>
            </a:pPr>
            <a:r>
              <a:rPr lang="en" sz="2800"/>
              <a:t>God is capricious, immoral, and untrustworthy.</a:t>
            </a:r>
            <a:endParaRPr sz="2800"/>
          </a:p>
          <a:p>
            <a:pPr lvl="1" indent="-482588">
              <a:buSzPts val="2100"/>
            </a:pPr>
            <a:r>
              <a:rPr lang="en" sz="2800"/>
              <a:t>It was a different God (Marcionism).</a:t>
            </a:r>
            <a:endParaRPr sz="2800"/>
          </a:p>
          <a:p>
            <a:pPr lvl="1" indent="-482588">
              <a:buSzPts val="2100"/>
            </a:pPr>
            <a:r>
              <a:rPr lang="en" sz="2800"/>
              <a:t>God has “grown” since then.</a:t>
            </a:r>
            <a:endParaRPr sz="2800"/>
          </a:p>
          <a:p>
            <a:pPr indent="-482588">
              <a:spcBef>
                <a:spcPts val="1333"/>
              </a:spcBef>
              <a:buSzPts val="2100"/>
            </a:pPr>
            <a:r>
              <a:rPr lang="en" sz="2800"/>
              <a:t>Yes, but only as a test.</a:t>
            </a:r>
            <a:endParaRPr sz="2800"/>
          </a:p>
          <a:p>
            <a:pPr indent="-482588">
              <a:spcBef>
                <a:spcPts val="1333"/>
              </a:spcBef>
              <a:buSzPts val="2100"/>
            </a:pPr>
            <a:r>
              <a:rPr lang="en" sz="2800"/>
              <a:t>Yes, and Israel was right to obey.</a:t>
            </a:r>
            <a:endParaRPr sz="2800"/>
          </a:p>
          <a:p>
            <a:pPr indent="-482588">
              <a:spcBef>
                <a:spcPts val="1333"/>
              </a:spcBef>
              <a:buSzPts val="2100"/>
            </a:pPr>
            <a:r>
              <a:rPr lang="en" sz="2800"/>
              <a:t>No, the human authors only thought/claimed that he did.</a:t>
            </a:r>
            <a:endParaRPr sz="2800"/>
          </a:p>
          <a:p>
            <a:pPr indent="-482588">
              <a:spcBef>
                <a:spcPts val="1333"/>
              </a:spcBef>
              <a:spcAft>
                <a:spcPts val="1333"/>
              </a:spcAft>
              <a:buClr>
                <a:schemeClr val="accent6"/>
              </a:buClr>
              <a:buSzPts val="2100"/>
            </a:pPr>
            <a:r>
              <a:rPr lang="en" sz="2800">
                <a:solidFill>
                  <a:schemeClr val="accent6"/>
                </a:solidFill>
              </a:rPr>
              <a:t>No, what God commanded was not genocide.</a:t>
            </a:r>
            <a:endParaRPr sz="2800">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2" name="Google Shape;54;p13">
            <a:extLst>
              <a:ext uri="{FF2B5EF4-FFF2-40B4-BE49-F238E27FC236}">
                <a16:creationId xmlns:a16="http://schemas.microsoft.com/office/drawing/2014/main" id="{2039DA7E-D77F-EF09-2275-31DCF9EF1530}"/>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74" name="Google Shape;174;p33"/>
          <p:cNvSpPr txBox="1">
            <a:spLocks noGrp="1"/>
          </p:cNvSpPr>
          <p:nvPr>
            <p:ph type="title"/>
          </p:nvPr>
        </p:nvSpPr>
        <p:spPr>
          <a:xfrm>
            <a:off x="415600" y="288567"/>
            <a:ext cx="11360800" cy="763600"/>
          </a:xfrm>
          <a:prstGeom prst="rect">
            <a:avLst/>
          </a:prstGeom>
        </p:spPr>
        <p:txBody>
          <a:bodyPr spcFirstLastPara="1" wrap="square" lIns="121900" tIns="121900" rIns="121900" bIns="121900" anchor="t" anchorCtr="0">
            <a:normAutofit fontScale="90000"/>
          </a:bodyPr>
          <a:lstStyle/>
          <a:p>
            <a:pPr>
              <a:buSzPct val="49009"/>
            </a:pPr>
            <a:r>
              <a:rPr lang="en" u="sng"/>
              <a:t>Corporate Capital Punishment</a:t>
            </a:r>
            <a:endParaRPr sz="2992" i="1" u="sng"/>
          </a:p>
          <a:p>
            <a:pPr>
              <a:buSzPct val="39285"/>
            </a:pPr>
            <a:endParaRPr/>
          </a:p>
        </p:txBody>
      </p:sp>
      <p:sp>
        <p:nvSpPr>
          <p:cNvPr id="175" name="Google Shape;175;p33"/>
          <p:cNvSpPr txBox="1">
            <a:spLocks noGrp="1"/>
          </p:cNvSpPr>
          <p:nvPr>
            <p:ph type="body" idx="1"/>
          </p:nvPr>
        </p:nvSpPr>
        <p:spPr>
          <a:xfrm>
            <a:off x="415600" y="1351567"/>
            <a:ext cx="11360800" cy="5205200"/>
          </a:xfrm>
          <a:prstGeom prst="rect">
            <a:avLst/>
          </a:prstGeom>
        </p:spPr>
        <p:txBody>
          <a:bodyPr spcFirstLastPara="1" wrap="square" lIns="121900" tIns="121900" rIns="121900" bIns="121900" anchor="t" anchorCtr="0">
            <a:normAutofit fontScale="92500"/>
          </a:bodyPr>
          <a:lstStyle/>
          <a:p>
            <a:pPr marL="0" indent="0">
              <a:buNone/>
            </a:pPr>
            <a:r>
              <a:rPr lang="en" sz="2800" i="1"/>
              <a:t>Gen 15:16</a:t>
            </a:r>
            <a:br>
              <a:rPr lang="en" sz="2800"/>
            </a:br>
            <a:r>
              <a:rPr lang="en" sz="2800"/>
              <a:t>“They shall come back here in the fourth generation, for the iniquity of the Amorites is not yet complete.”</a:t>
            </a:r>
            <a:endParaRPr sz="2800"/>
          </a:p>
          <a:p>
            <a:pPr marL="0" indent="0">
              <a:spcBef>
                <a:spcPts val="1333"/>
              </a:spcBef>
              <a:buNone/>
            </a:pPr>
            <a:r>
              <a:rPr lang="en" sz="2800" i="1"/>
              <a:t>Lev 18:24-25</a:t>
            </a:r>
            <a:br>
              <a:rPr lang="en" sz="2800"/>
            </a:br>
            <a:r>
              <a:rPr lang="en" sz="2800"/>
              <a:t>“By all these the nations I am driving out before you have become unclean, and the land became unclean, so that I punished its iniquity, and the land vomited out its inhabitants.”</a:t>
            </a:r>
            <a:endParaRPr sz="2800"/>
          </a:p>
          <a:p>
            <a:pPr marL="0" indent="0">
              <a:spcBef>
                <a:spcPts val="1333"/>
              </a:spcBef>
              <a:spcAft>
                <a:spcPts val="1333"/>
              </a:spcAft>
              <a:buNone/>
            </a:pPr>
            <a:r>
              <a:rPr lang="en" sz="2800" i="1"/>
              <a:t>Deut 9:4</a:t>
            </a:r>
            <a:br>
              <a:rPr lang="en" sz="2800"/>
            </a:br>
            <a:r>
              <a:rPr lang="en" sz="2800"/>
              <a:t>“It is because of the wickedness of these nations that the LORD is driving them out before you.”</a:t>
            </a:r>
            <a:endParaRPr sz="280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Google Shape;54;p13">
            <a:extLst>
              <a:ext uri="{FF2B5EF4-FFF2-40B4-BE49-F238E27FC236}">
                <a16:creationId xmlns:a16="http://schemas.microsoft.com/office/drawing/2014/main" id="{E7111079-DBD0-532A-C237-24FBBE623377}"/>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415600" y="184533"/>
            <a:ext cx="11360800" cy="763600"/>
          </a:xfrm>
          <a:prstGeom prst="rect">
            <a:avLst/>
          </a:prstGeom>
        </p:spPr>
        <p:txBody>
          <a:bodyPr spcFirstLastPara="1" wrap="square" lIns="121900" tIns="121900" rIns="121900" bIns="121900" anchor="t" anchorCtr="0">
            <a:normAutofit fontScale="90000"/>
          </a:bodyPr>
          <a:lstStyle/>
          <a:p>
            <a:pPr>
              <a:buSzPct val="39285"/>
            </a:pPr>
            <a:r>
              <a:rPr lang="en" u="sng"/>
              <a:t>Did God command genocide?</a:t>
            </a:r>
            <a:endParaRPr u="sng"/>
          </a:p>
        </p:txBody>
      </p:sp>
      <p:sp>
        <p:nvSpPr>
          <p:cNvPr id="185" name="Google Shape;185;p35"/>
          <p:cNvSpPr txBox="1">
            <a:spLocks noGrp="1"/>
          </p:cNvSpPr>
          <p:nvPr>
            <p:ph type="body" idx="1"/>
          </p:nvPr>
        </p:nvSpPr>
        <p:spPr>
          <a:xfrm>
            <a:off x="1042767" y="948133"/>
            <a:ext cx="10733600" cy="5736000"/>
          </a:xfrm>
          <a:prstGeom prst="rect">
            <a:avLst/>
          </a:prstGeom>
        </p:spPr>
        <p:txBody>
          <a:bodyPr spcFirstLastPara="1" wrap="square" lIns="121900" tIns="121900" rIns="121900" bIns="121900" anchor="t" anchorCtr="0">
            <a:normAutofit/>
          </a:bodyPr>
          <a:lstStyle/>
          <a:p>
            <a:pPr marL="0" indent="0">
              <a:buNone/>
            </a:pPr>
            <a:r>
              <a:rPr lang="en" sz="2133">
                <a:solidFill>
                  <a:srgbClr val="0000FF"/>
                </a:solidFill>
              </a:rPr>
              <a:t>https://trinity-evangelical-church.org/sermons-main/</a:t>
            </a:r>
            <a:endParaRPr sz="2133">
              <a:solidFill>
                <a:srgbClr val="0000FF"/>
              </a:solidFill>
            </a:endParaRPr>
          </a:p>
          <a:p>
            <a:pPr marL="0" indent="0">
              <a:spcBef>
                <a:spcPts val="1333"/>
              </a:spcBef>
              <a:buNone/>
            </a:pPr>
            <a:endParaRPr sz="2533">
              <a:solidFill>
                <a:srgbClr val="0000FF"/>
              </a:solidFill>
            </a:endParaRPr>
          </a:p>
          <a:p>
            <a:pPr marL="0" indent="0">
              <a:spcBef>
                <a:spcPts val="1333"/>
              </a:spcBef>
              <a:buNone/>
            </a:pPr>
            <a:endParaRPr sz="2533">
              <a:solidFill>
                <a:srgbClr val="0000FF"/>
              </a:solidFill>
            </a:endParaRPr>
          </a:p>
          <a:p>
            <a:pPr marL="0" indent="0">
              <a:spcBef>
                <a:spcPts val="1333"/>
              </a:spcBef>
              <a:buNone/>
            </a:pPr>
            <a:endParaRPr sz="2533">
              <a:solidFill>
                <a:srgbClr val="0000FF"/>
              </a:solidFill>
            </a:endParaRPr>
          </a:p>
          <a:p>
            <a:pPr marL="0" indent="0">
              <a:spcBef>
                <a:spcPts val="1333"/>
              </a:spcBef>
              <a:buNone/>
            </a:pPr>
            <a:endParaRPr sz="3067">
              <a:solidFill>
                <a:srgbClr val="0000FF"/>
              </a:solidFill>
            </a:endParaRPr>
          </a:p>
          <a:p>
            <a:pPr marL="0" indent="0">
              <a:spcBef>
                <a:spcPts val="1333"/>
              </a:spcBef>
              <a:buNone/>
            </a:pPr>
            <a:r>
              <a:rPr lang="en" sz="2133">
                <a:solidFill>
                  <a:srgbClr val="0000FF"/>
                </a:solidFill>
              </a:rPr>
              <a:t>https://trinity-evangelical-church.org/sermons-main/sermons_2021</a:t>
            </a:r>
            <a:endParaRPr sz="2133">
              <a:solidFill>
                <a:srgbClr val="0000FF"/>
              </a:solidFill>
            </a:endParaRPr>
          </a:p>
          <a:p>
            <a:pPr marL="0" indent="0">
              <a:spcBef>
                <a:spcPts val="1333"/>
              </a:spcBef>
              <a:buNone/>
            </a:pPr>
            <a:endParaRPr sz="2133">
              <a:solidFill>
                <a:srgbClr val="0000FF"/>
              </a:solidFill>
            </a:endParaRPr>
          </a:p>
          <a:p>
            <a:pPr marL="0" indent="0">
              <a:spcBef>
                <a:spcPts val="1333"/>
              </a:spcBef>
              <a:buNone/>
            </a:pPr>
            <a:endParaRPr sz="2133">
              <a:solidFill>
                <a:srgbClr val="0000FF"/>
              </a:solidFill>
            </a:endParaRPr>
          </a:p>
          <a:p>
            <a:pPr marL="0" indent="0">
              <a:spcBef>
                <a:spcPts val="1333"/>
              </a:spcBef>
              <a:spcAft>
                <a:spcPts val="1333"/>
              </a:spcAft>
              <a:buNone/>
            </a:pPr>
            <a:r>
              <a:rPr lang="en" sz="2133">
                <a:solidFill>
                  <a:srgbClr val="0000FF"/>
                </a:solidFill>
              </a:rPr>
              <a:t>https://trinity-evangelical-church.org/sermons-main/sermons_2023</a:t>
            </a:r>
            <a:endParaRPr sz="2133">
              <a:solidFill>
                <a:srgbClr val="0000FF"/>
              </a:solidFill>
            </a:endParaRPr>
          </a:p>
        </p:txBody>
      </p:sp>
      <p:grpSp>
        <p:nvGrpSpPr>
          <p:cNvPr id="186" name="Google Shape;186;p35"/>
          <p:cNvGrpSpPr/>
          <p:nvPr/>
        </p:nvGrpSpPr>
        <p:grpSpPr>
          <a:xfrm>
            <a:off x="1143733" y="1445683"/>
            <a:ext cx="9142616" cy="5324884"/>
            <a:chOff x="400600" y="1084262"/>
            <a:chExt cx="6856962" cy="3993663"/>
          </a:xfrm>
        </p:grpSpPr>
        <p:pic>
          <p:nvPicPr>
            <p:cNvPr id="187" name="Google Shape;187;p35"/>
            <p:cNvPicPr preferRelativeResize="0"/>
            <p:nvPr/>
          </p:nvPicPr>
          <p:blipFill>
            <a:blip r:embed="rId3">
              <a:alphaModFix/>
            </a:blip>
            <a:stretch>
              <a:fillRect/>
            </a:stretch>
          </p:blipFill>
          <p:spPr>
            <a:xfrm>
              <a:off x="782074" y="2462725"/>
              <a:ext cx="6423556" cy="572700"/>
            </a:xfrm>
            <a:prstGeom prst="rect">
              <a:avLst/>
            </a:prstGeom>
            <a:noFill/>
            <a:ln>
              <a:noFill/>
            </a:ln>
          </p:spPr>
        </p:pic>
        <p:pic>
          <p:nvPicPr>
            <p:cNvPr id="188" name="Google Shape;188;p35"/>
            <p:cNvPicPr preferRelativeResize="0"/>
            <p:nvPr/>
          </p:nvPicPr>
          <p:blipFill>
            <a:blip r:embed="rId4">
              <a:alphaModFix/>
            </a:blip>
            <a:stretch>
              <a:fillRect/>
            </a:stretch>
          </p:blipFill>
          <p:spPr>
            <a:xfrm>
              <a:off x="513475" y="1084262"/>
              <a:ext cx="3418049" cy="1426175"/>
            </a:xfrm>
            <a:prstGeom prst="rect">
              <a:avLst/>
            </a:prstGeom>
            <a:noFill/>
            <a:ln>
              <a:noFill/>
            </a:ln>
          </p:spPr>
        </p:pic>
        <p:pic>
          <p:nvPicPr>
            <p:cNvPr id="189" name="Google Shape;189;p35"/>
            <p:cNvPicPr preferRelativeResize="0"/>
            <p:nvPr/>
          </p:nvPicPr>
          <p:blipFill>
            <a:blip r:embed="rId5">
              <a:alphaModFix/>
            </a:blip>
            <a:stretch>
              <a:fillRect/>
            </a:stretch>
          </p:blipFill>
          <p:spPr>
            <a:xfrm>
              <a:off x="400600" y="3371975"/>
              <a:ext cx="6712999" cy="838000"/>
            </a:xfrm>
            <a:prstGeom prst="rect">
              <a:avLst/>
            </a:prstGeom>
            <a:noFill/>
            <a:ln>
              <a:noFill/>
            </a:ln>
          </p:spPr>
        </p:pic>
        <p:pic>
          <p:nvPicPr>
            <p:cNvPr id="190" name="Google Shape;190;p35"/>
            <p:cNvPicPr preferRelativeResize="0"/>
            <p:nvPr/>
          </p:nvPicPr>
          <p:blipFill>
            <a:blip r:embed="rId6">
              <a:alphaModFix/>
            </a:blip>
            <a:stretch>
              <a:fillRect/>
            </a:stretch>
          </p:blipFill>
          <p:spPr>
            <a:xfrm>
              <a:off x="425338" y="4619950"/>
              <a:ext cx="6832225" cy="4579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 name="Google Shape;54;p13">
            <a:extLst>
              <a:ext uri="{FF2B5EF4-FFF2-40B4-BE49-F238E27FC236}">
                <a16:creationId xmlns:a16="http://schemas.microsoft.com/office/drawing/2014/main" id="{EB0A1C19-BB89-52CC-0EDE-413F69C4269A}"/>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195" name="Google Shape;195;p36"/>
          <p:cNvSpPr txBox="1">
            <a:spLocks noGrp="1"/>
          </p:cNvSpPr>
          <p:nvPr>
            <p:ph type="title"/>
          </p:nvPr>
        </p:nvSpPr>
        <p:spPr>
          <a:xfrm>
            <a:off x="415600" y="186967"/>
            <a:ext cx="11360800" cy="763600"/>
          </a:xfrm>
          <a:prstGeom prst="rect">
            <a:avLst/>
          </a:prstGeom>
        </p:spPr>
        <p:txBody>
          <a:bodyPr spcFirstLastPara="1" wrap="square" lIns="121900" tIns="121900" rIns="121900" bIns="121900" anchor="t" anchorCtr="0">
            <a:normAutofit fontScale="90000"/>
          </a:bodyPr>
          <a:lstStyle/>
          <a:p>
            <a:pPr>
              <a:buSzPct val="49009"/>
            </a:pPr>
            <a:r>
              <a:rPr lang="en" u="sng"/>
              <a:t>Theological Things to Think about</a:t>
            </a:r>
            <a:endParaRPr sz="2992" u="sng"/>
          </a:p>
          <a:p>
            <a:pPr>
              <a:buSzPct val="39285"/>
            </a:pPr>
            <a:endParaRPr/>
          </a:p>
        </p:txBody>
      </p:sp>
      <p:sp>
        <p:nvSpPr>
          <p:cNvPr id="196" name="Google Shape;196;p36"/>
          <p:cNvSpPr txBox="1">
            <a:spLocks noGrp="1"/>
          </p:cNvSpPr>
          <p:nvPr>
            <p:ph type="body" idx="1"/>
          </p:nvPr>
        </p:nvSpPr>
        <p:spPr>
          <a:xfrm>
            <a:off x="415600" y="1084300"/>
            <a:ext cx="11360800" cy="5007600"/>
          </a:xfrm>
          <a:prstGeom prst="rect">
            <a:avLst/>
          </a:prstGeom>
        </p:spPr>
        <p:txBody>
          <a:bodyPr spcFirstLastPara="1" wrap="square" lIns="121900" tIns="121900" rIns="121900" bIns="121900" anchor="t" anchorCtr="0">
            <a:normAutofit/>
          </a:bodyPr>
          <a:lstStyle/>
          <a:p>
            <a:pPr indent="-491054">
              <a:lnSpc>
                <a:spcPct val="200000"/>
              </a:lnSpc>
              <a:buSzPts val="2200"/>
              <a:buAutoNum type="romanUcPeriod"/>
            </a:pPr>
            <a:r>
              <a:rPr lang="en" sz="2933"/>
              <a:t>God’s People, in God’s Place, under God’s Rule and blessing.</a:t>
            </a:r>
            <a:endParaRPr sz="2933"/>
          </a:p>
          <a:p>
            <a:pPr indent="-491054">
              <a:lnSpc>
                <a:spcPct val="200000"/>
              </a:lnSpc>
              <a:buSzPts val="2200"/>
              <a:buAutoNum type="romanUcPeriod" startAt="2"/>
            </a:pPr>
            <a:r>
              <a:rPr lang="en" sz="2933"/>
              <a:t>God keeps his promises.</a:t>
            </a:r>
            <a:endParaRPr sz="2933"/>
          </a:p>
          <a:p>
            <a:pPr indent="-491054">
              <a:lnSpc>
                <a:spcPct val="200000"/>
              </a:lnSpc>
              <a:buSzPts val="2200"/>
              <a:buAutoNum type="romanUcPeriod" startAt="2"/>
            </a:pPr>
            <a:r>
              <a:rPr lang="en" sz="2933"/>
              <a:t>There are promises yet to be realized.</a:t>
            </a:r>
            <a:endParaRPr sz="2933"/>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Google Shape;54;p13">
            <a:extLst>
              <a:ext uri="{FF2B5EF4-FFF2-40B4-BE49-F238E27FC236}">
                <a16:creationId xmlns:a16="http://schemas.microsoft.com/office/drawing/2014/main" id="{66EBF228-6406-1845-C41B-F7748784C8C9}"/>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201" name="Google Shape;201;p37"/>
          <p:cNvSpPr txBox="1">
            <a:spLocks noGrp="1"/>
          </p:cNvSpPr>
          <p:nvPr>
            <p:ph type="title"/>
          </p:nvPr>
        </p:nvSpPr>
        <p:spPr>
          <a:xfrm>
            <a:off x="415600" y="186967"/>
            <a:ext cx="11360800" cy="763600"/>
          </a:xfrm>
          <a:prstGeom prst="rect">
            <a:avLst/>
          </a:prstGeom>
        </p:spPr>
        <p:txBody>
          <a:bodyPr spcFirstLastPara="1" wrap="square" lIns="121900" tIns="121900" rIns="121900" bIns="121900" anchor="t" anchorCtr="0">
            <a:normAutofit fontScale="90000"/>
          </a:bodyPr>
          <a:lstStyle/>
          <a:p>
            <a:pPr>
              <a:buSzPct val="49009"/>
            </a:pPr>
            <a:r>
              <a:rPr lang="en" u="sng"/>
              <a:t>God’s People in God’s Place</a:t>
            </a:r>
            <a:endParaRPr sz="2992" u="sng"/>
          </a:p>
          <a:p>
            <a:pPr>
              <a:buSzPct val="39285"/>
            </a:pPr>
            <a:endParaRPr/>
          </a:p>
        </p:txBody>
      </p:sp>
      <p:sp>
        <p:nvSpPr>
          <p:cNvPr id="202" name="Google Shape;202;p37"/>
          <p:cNvSpPr txBox="1">
            <a:spLocks noGrp="1"/>
          </p:cNvSpPr>
          <p:nvPr>
            <p:ph type="body" idx="1"/>
          </p:nvPr>
        </p:nvSpPr>
        <p:spPr>
          <a:xfrm>
            <a:off x="415600" y="1084300"/>
            <a:ext cx="11360800" cy="5007600"/>
          </a:xfrm>
          <a:prstGeom prst="rect">
            <a:avLst/>
          </a:prstGeom>
        </p:spPr>
        <p:txBody>
          <a:bodyPr spcFirstLastPara="1" wrap="square" lIns="121900" tIns="121900" rIns="121900" bIns="121900" anchor="t" anchorCtr="0">
            <a:normAutofit fontScale="92500" lnSpcReduction="10000"/>
          </a:bodyPr>
          <a:lstStyle/>
          <a:p>
            <a:pPr marL="0" indent="0">
              <a:buNone/>
            </a:pPr>
            <a:r>
              <a:rPr lang="en" i="1"/>
              <a:t>Gen 12:7</a:t>
            </a:r>
            <a:br>
              <a:rPr lang="en"/>
            </a:br>
            <a:r>
              <a:rPr lang="en"/>
              <a:t>“To your offspring I will give this land.”</a:t>
            </a:r>
            <a:endParaRPr/>
          </a:p>
          <a:p>
            <a:pPr marL="0" indent="0">
              <a:spcBef>
                <a:spcPts val="1600"/>
              </a:spcBef>
              <a:buNone/>
            </a:pPr>
            <a:r>
              <a:rPr lang="en" i="1"/>
              <a:t>Gen 13:15</a:t>
            </a:r>
            <a:br>
              <a:rPr lang="en"/>
            </a:br>
            <a:r>
              <a:rPr lang="en"/>
              <a:t>“All the land that you see I will give to you and to your offspring forever.”</a:t>
            </a:r>
            <a:endParaRPr/>
          </a:p>
          <a:p>
            <a:pPr marL="0" indent="0">
              <a:spcBef>
                <a:spcPts val="1600"/>
              </a:spcBef>
              <a:buNone/>
            </a:pPr>
            <a:r>
              <a:rPr lang="en" i="1"/>
              <a:t>Gen 15:18</a:t>
            </a:r>
            <a:br>
              <a:rPr lang="en"/>
            </a:br>
            <a:r>
              <a:rPr lang="en"/>
              <a:t>“To your offspring I give this land.”</a:t>
            </a:r>
            <a:endParaRPr/>
          </a:p>
          <a:p>
            <a:pPr marL="0" indent="0">
              <a:spcBef>
                <a:spcPts val="1600"/>
              </a:spcBef>
              <a:buNone/>
            </a:pPr>
            <a:r>
              <a:rPr lang="en" i="1"/>
              <a:t>Gen 17:8</a:t>
            </a:r>
            <a:br>
              <a:rPr lang="en"/>
            </a:br>
            <a:r>
              <a:rPr lang="en"/>
              <a:t>“I will give to you and to your offspring after you the land of your sojournings, all the land of Canaan, for an everlasting possession.”</a:t>
            </a:r>
            <a:endParaRPr/>
          </a:p>
          <a:p>
            <a:pPr marL="0" indent="0">
              <a:spcBef>
                <a:spcPts val="1600"/>
              </a:spcBef>
              <a:spcAft>
                <a:spcPts val="1600"/>
              </a:spcAft>
              <a:buNone/>
            </a:pPr>
            <a:r>
              <a:rPr lang="en" i="1"/>
              <a:t>Gen 26:3-4, Gen 28:4, Gen 28:13, Gen 35:12, Gen 48:4, Ex 3:8, Ex 6:8, Ex 32:13</a:t>
            </a:r>
            <a:endParaRPr i="1"/>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 name="Google Shape;54;p13">
            <a:extLst>
              <a:ext uri="{FF2B5EF4-FFF2-40B4-BE49-F238E27FC236}">
                <a16:creationId xmlns:a16="http://schemas.microsoft.com/office/drawing/2014/main" id="{A00EFAD8-1D6B-715F-9BFD-FEF66F537438}"/>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207" name="Google Shape;207;p38"/>
          <p:cNvSpPr txBox="1">
            <a:spLocks noGrp="1"/>
          </p:cNvSpPr>
          <p:nvPr>
            <p:ph type="title"/>
          </p:nvPr>
        </p:nvSpPr>
        <p:spPr>
          <a:xfrm>
            <a:off x="415600" y="186967"/>
            <a:ext cx="11360800" cy="763600"/>
          </a:xfrm>
          <a:prstGeom prst="rect">
            <a:avLst/>
          </a:prstGeom>
        </p:spPr>
        <p:txBody>
          <a:bodyPr spcFirstLastPara="1" wrap="square" lIns="121900" tIns="121900" rIns="121900" bIns="121900" anchor="t" anchorCtr="0">
            <a:normAutofit fontScale="90000"/>
          </a:bodyPr>
          <a:lstStyle/>
          <a:p>
            <a:pPr>
              <a:buSzPct val="49009"/>
            </a:pPr>
            <a:r>
              <a:rPr lang="en" u="sng"/>
              <a:t>Theological Things to Think about</a:t>
            </a:r>
            <a:endParaRPr sz="2992" u="sng"/>
          </a:p>
          <a:p>
            <a:pPr>
              <a:buSzPct val="39285"/>
            </a:pPr>
            <a:endParaRPr/>
          </a:p>
        </p:txBody>
      </p:sp>
      <p:sp>
        <p:nvSpPr>
          <p:cNvPr id="208" name="Google Shape;208;p38"/>
          <p:cNvSpPr txBox="1">
            <a:spLocks noGrp="1"/>
          </p:cNvSpPr>
          <p:nvPr>
            <p:ph type="body" idx="1"/>
          </p:nvPr>
        </p:nvSpPr>
        <p:spPr>
          <a:xfrm>
            <a:off x="415600" y="1084300"/>
            <a:ext cx="11360800" cy="5007600"/>
          </a:xfrm>
          <a:prstGeom prst="rect">
            <a:avLst/>
          </a:prstGeom>
        </p:spPr>
        <p:txBody>
          <a:bodyPr spcFirstLastPara="1" wrap="square" lIns="121900" tIns="121900" rIns="121900" bIns="121900" anchor="t" anchorCtr="0">
            <a:normAutofit/>
          </a:bodyPr>
          <a:lstStyle/>
          <a:p>
            <a:pPr indent="-491054">
              <a:lnSpc>
                <a:spcPct val="200000"/>
              </a:lnSpc>
              <a:buSzPts val="2200"/>
              <a:buAutoNum type="romanUcPeriod"/>
            </a:pPr>
            <a:r>
              <a:rPr lang="en" sz="2933"/>
              <a:t>God’s People, in God’s Place, under God’s Rule and blessing.</a:t>
            </a:r>
            <a:endParaRPr sz="2933"/>
          </a:p>
          <a:p>
            <a:pPr indent="-491054">
              <a:lnSpc>
                <a:spcPct val="200000"/>
              </a:lnSpc>
              <a:buSzPts val="2200"/>
              <a:buAutoNum type="romanUcPeriod" startAt="2"/>
            </a:pPr>
            <a:r>
              <a:rPr lang="en" sz="2933"/>
              <a:t>God keeps his promises.</a:t>
            </a:r>
            <a:endParaRPr sz="2933"/>
          </a:p>
          <a:p>
            <a:pPr indent="-491054">
              <a:lnSpc>
                <a:spcPct val="200000"/>
              </a:lnSpc>
              <a:buSzPts val="2200"/>
              <a:buAutoNum type="romanUcPeriod" startAt="2"/>
            </a:pPr>
            <a:r>
              <a:rPr lang="en" sz="2933"/>
              <a:t>There are promises yet to be realized.</a:t>
            </a:r>
            <a:endParaRPr sz="2933"/>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 name="Google Shape;54;p13">
            <a:extLst>
              <a:ext uri="{FF2B5EF4-FFF2-40B4-BE49-F238E27FC236}">
                <a16:creationId xmlns:a16="http://schemas.microsoft.com/office/drawing/2014/main" id="{54C1AF09-E023-163F-B5CF-C2F0B66047E3}"/>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213" name="Google Shape;213;p39"/>
          <p:cNvSpPr txBox="1">
            <a:spLocks noGrp="1"/>
          </p:cNvSpPr>
          <p:nvPr>
            <p:ph type="title"/>
          </p:nvPr>
        </p:nvSpPr>
        <p:spPr>
          <a:xfrm>
            <a:off x="415600" y="186967"/>
            <a:ext cx="11360800" cy="763600"/>
          </a:xfrm>
          <a:prstGeom prst="rect">
            <a:avLst/>
          </a:prstGeom>
        </p:spPr>
        <p:txBody>
          <a:bodyPr spcFirstLastPara="1" wrap="square" lIns="121900" tIns="121900" rIns="121900" bIns="121900" anchor="t" anchorCtr="0">
            <a:normAutofit fontScale="90000"/>
          </a:bodyPr>
          <a:lstStyle/>
          <a:p>
            <a:pPr>
              <a:buSzPct val="49009"/>
            </a:pPr>
            <a:r>
              <a:rPr lang="en" u="sng"/>
              <a:t>God’s People in God’s Place</a:t>
            </a:r>
            <a:endParaRPr sz="2992" u="sng"/>
          </a:p>
          <a:p>
            <a:pPr>
              <a:buSzPct val="39285"/>
            </a:pPr>
            <a:endParaRPr/>
          </a:p>
        </p:txBody>
      </p:sp>
      <p:sp>
        <p:nvSpPr>
          <p:cNvPr id="214" name="Google Shape;214;p39"/>
          <p:cNvSpPr txBox="1">
            <a:spLocks noGrp="1"/>
          </p:cNvSpPr>
          <p:nvPr>
            <p:ph type="body" idx="1"/>
          </p:nvPr>
        </p:nvSpPr>
        <p:spPr>
          <a:xfrm>
            <a:off x="415600" y="1084300"/>
            <a:ext cx="11360800" cy="5472000"/>
          </a:xfrm>
          <a:prstGeom prst="rect">
            <a:avLst/>
          </a:prstGeom>
        </p:spPr>
        <p:txBody>
          <a:bodyPr spcFirstLastPara="1" wrap="square" lIns="121900" tIns="121900" rIns="121900" bIns="121900" anchor="t" anchorCtr="0">
            <a:normAutofit fontScale="85000" lnSpcReduction="10000"/>
          </a:bodyPr>
          <a:lstStyle/>
          <a:p>
            <a:pPr marL="0" indent="0">
              <a:buNone/>
            </a:pPr>
            <a:r>
              <a:rPr lang="en" i="1">
                <a:solidFill>
                  <a:schemeClr val="dk1"/>
                </a:solidFill>
              </a:rPr>
              <a:t>Rev 21:2-3</a:t>
            </a:r>
            <a:br>
              <a:rPr lang="en">
                <a:solidFill>
                  <a:schemeClr val="dk1"/>
                </a:solidFill>
              </a:rPr>
            </a:br>
            <a:r>
              <a:rPr lang="en">
                <a:solidFill>
                  <a:schemeClr val="dk1"/>
                </a:solidFill>
              </a:rPr>
              <a:t>I saw the holy city, new Jerusalem, coming down out of heaven from God…and I heard a loud voice from the throne saying, “Behold, the dwelling place of God is with man. He will dwell with them, and they will be his people, and God himself will be with them as their God.”</a:t>
            </a:r>
            <a:endParaRPr>
              <a:solidFill>
                <a:schemeClr val="dk1"/>
              </a:solidFill>
            </a:endParaRPr>
          </a:p>
          <a:p>
            <a:pPr marL="0" indent="0">
              <a:spcBef>
                <a:spcPts val="1600"/>
              </a:spcBef>
              <a:buNone/>
            </a:pPr>
            <a:r>
              <a:rPr lang="en" i="1"/>
              <a:t>Heb 11:10</a:t>
            </a:r>
            <a:br>
              <a:rPr lang="en"/>
            </a:br>
            <a:r>
              <a:rPr lang="en"/>
              <a:t>“He was looking forward to the city with foundations, whose architect and builder is God.”</a:t>
            </a:r>
            <a:endParaRPr/>
          </a:p>
          <a:p>
            <a:pPr marL="0" indent="0">
              <a:spcBef>
                <a:spcPts val="1600"/>
              </a:spcBef>
              <a:buNone/>
            </a:pPr>
            <a:r>
              <a:rPr lang="en" i="1"/>
              <a:t>Heb 11:13</a:t>
            </a:r>
            <a:br>
              <a:rPr lang="en"/>
            </a:br>
            <a:r>
              <a:rPr lang="en"/>
              <a:t>“All these people were still living by faith when they died.  They did not receive the things promised; they only saw them and welcomed them from a distance.”</a:t>
            </a:r>
            <a:endParaRPr/>
          </a:p>
          <a:p>
            <a:pPr marL="0" indent="0">
              <a:spcBef>
                <a:spcPts val="1600"/>
              </a:spcBef>
              <a:spcAft>
                <a:spcPts val="1600"/>
              </a:spcAft>
              <a:buNone/>
            </a:pPr>
            <a:r>
              <a:rPr lang="en" i="1"/>
              <a:t>Heb 11:16</a:t>
            </a:r>
            <a:br>
              <a:rPr lang="en"/>
            </a:br>
            <a:r>
              <a:rPr lang="en"/>
              <a:t>“Instead, they were longing for a better country--a heavenly one.  Therefore God is not ashamed to be called their God, for he has prepared a city for them.”</a:t>
            </a:r>
            <a:endParaRPr i="1"/>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Google Shape;54;p13">
            <a:extLst>
              <a:ext uri="{FF2B5EF4-FFF2-40B4-BE49-F238E27FC236}">
                <a16:creationId xmlns:a16="http://schemas.microsoft.com/office/drawing/2014/main" id="{0D8A68FF-ED97-CE99-F393-C9D2EDC28BDA}"/>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219" name="Google Shape;219;p40"/>
          <p:cNvSpPr txBox="1">
            <a:spLocks noGrp="1"/>
          </p:cNvSpPr>
          <p:nvPr>
            <p:ph type="body" idx="1"/>
          </p:nvPr>
        </p:nvSpPr>
        <p:spPr>
          <a:xfrm>
            <a:off x="415600" y="1084300"/>
            <a:ext cx="11360800" cy="5472000"/>
          </a:xfrm>
          <a:prstGeom prst="rect">
            <a:avLst/>
          </a:prstGeom>
        </p:spPr>
        <p:txBody>
          <a:bodyPr spcFirstLastPara="1" wrap="square" lIns="121900" tIns="121900" rIns="121900" bIns="121900" anchor="t" anchorCtr="0">
            <a:normAutofit/>
          </a:bodyPr>
          <a:lstStyle/>
          <a:p>
            <a:pPr marL="0" indent="0" algn="ctr">
              <a:buNone/>
            </a:pPr>
            <a:r>
              <a:rPr lang="en" sz="3867">
                <a:solidFill>
                  <a:schemeClr val="dk1"/>
                </a:solidFill>
              </a:rPr>
              <a:t>You know with all your heart and soul that</a:t>
            </a:r>
            <a:br>
              <a:rPr lang="en" sz="3867">
                <a:solidFill>
                  <a:schemeClr val="dk1"/>
                </a:solidFill>
              </a:rPr>
            </a:br>
            <a:r>
              <a:rPr lang="en" sz="3867" b="1">
                <a:solidFill>
                  <a:schemeClr val="dk1"/>
                </a:solidFill>
              </a:rPr>
              <a:t>not one of all the good promises</a:t>
            </a:r>
            <a:br>
              <a:rPr lang="en" sz="3867" b="1">
                <a:solidFill>
                  <a:schemeClr val="dk1"/>
                </a:solidFill>
              </a:rPr>
            </a:br>
            <a:r>
              <a:rPr lang="en" sz="3867" b="1">
                <a:solidFill>
                  <a:schemeClr val="dk1"/>
                </a:solidFill>
              </a:rPr>
              <a:t>the LORD your God gave you has failed</a:t>
            </a:r>
            <a:r>
              <a:rPr lang="en" sz="3867">
                <a:solidFill>
                  <a:schemeClr val="dk1"/>
                </a:solidFill>
              </a:rPr>
              <a:t>.</a:t>
            </a:r>
            <a:br>
              <a:rPr lang="en" sz="3867">
                <a:solidFill>
                  <a:schemeClr val="dk1"/>
                </a:solidFill>
              </a:rPr>
            </a:br>
            <a:r>
              <a:rPr lang="en" sz="3867">
                <a:solidFill>
                  <a:schemeClr val="dk1"/>
                </a:solidFill>
              </a:rPr>
              <a:t>Every promise has been fulfilled; </a:t>
            </a:r>
            <a:br>
              <a:rPr lang="en" sz="3867">
                <a:solidFill>
                  <a:schemeClr val="dk1"/>
                </a:solidFill>
              </a:rPr>
            </a:br>
            <a:r>
              <a:rPr lang="en" sz="3867">
                <a:solidFill>
                  <a:schemeClr val="dk1"/>
                </a:solidFill>
              </a:rPr>
              <a:t>not one has failed.</a:t>
            </a:r>
            <a:endParaRPr sz="3867">
              <a:solidFill>
                <a:schemeClr val="dk1"/>
              </a:solidFill>
            </a:endParaRPr>
          </a:p>
          <a:p>
            <a:pPr marL="0" indent="0" algn="ctr">
              <a:spcBef>
                <a:spcPts val="1600"/>
              </a:spcBef>
              <a:spcAft>
                <a:spcPts val="1600"/>
              </a:spcAft>
              <a:buNone/>
            </a:pPr>
            <a:r>
              <a:rPr lang="en" sz="3867" i="1">
                <a:solidFill>
                  <a:schemeClr val="dk1"/>
                </a:solidFill>
              </a:rPr>
              <a:t>(Joshua 23:14)</a:t>
            </a:r>
            <a:endParaRPr sz="3867">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39285"/>
            </a:pPr>
            <a:r>
              <a:rPr lang="en" u="sng"/>
              <a:t>Sermon Outline</a:t>
            </a:r>
            <a:endParaRPr u="sng"/>
          </a:p>
        </p:txBody>
      </p:sp>
      <p:sp>
        <p:nvSpPr>
          <p:cNvPr id="2" name="Google Shape;54;p13">
            <a:extLst>
              <a:ext uri="{FF2B5EF4-FFF2-40B4-BE49-F238E27FC236}">
                <a16:creationId xmlns:a16="http://schemas.microsoft.com/office/drawing/2014/main" id="{9A2AE8B5-D5AA-20D2-9AB1-A4E98628FEF9}"/>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61" name="Google Shape;61;p14"/>
          <p:cNvSpPr txBox="1">
            <a:spLocks noGrp="1"/>
          </p:cNvSpPr>
          <p:nvPr>
            <p:ph type="body" idx="1"/>
          </p:nvPr>
        </p:nvSpPr>
        <p:spPr>
          <a:xfrm>
            <a:off x="1090200" y="1536633"/>
            <a:ext cx="10686400" cy="4555200"/>
          </a:xfrm>
          <a:prstGeom prst="rect">
            <a:avLst/>
          </a:prstGeom>
        </p:spPr>
        <p:txBody>
          <a:bodyPr spcFirstLastPara="1" wrap="square" lIns="121900" tIns="121900" rIns="121900" bIns="121900" anchor="t" anchorCtr="0">
            <a:normAutofit/>
          </a:bodyPr>
          <a:lstStyle/>
          <a:p>
            <a:pPr indent="-1219170">
              <a:lnSpc>
                <a:spcPct val="200000"/>
              </a:lnSpc>
              <a:buSzPts val="3300"/>
              <a:buAutoNum type="romanUcPeriod"/>
            </a:pPr>
            <a:r>
              <a:rPr lang="en" sz="4667" b="1" dirty="0">
                <a:latin typeface="Century" panose="02040604050505020304" pitchFamily="18" charset="0"/>
                <a:ea typeface="Tahoma" panose="020B0604030504040204" pitchFamily="34" charset="0"/>
                <a:cs typeface="Tahoma" panose="020B0604030504040204" pitchFamily="34" charset="0"/>
              </a:rPr>
              <a:t>F</a:t>
            </a:r>
            <a:r>
              <a:rPr lang="en" sz="4400" dirty="0">
                <a:latin typeface="Century" panose="02040604050505020304" pitchFamily="18" charset="0"/>
                <a:ea typeface="Tahoma" panose="020B0604030504040204" pitchFamily="34" charset="0"/>
                <a:cs typeface="Tahoma" panose="020B0604030504040204" pitchFamily="34" charset="0"/>
              </a:rPr>
              <a:t>un </a:t>
            </a:r>
            <a:r>
              <a:rPr lang="en" sz="4667" b="1" dirty="0">
                <a:latin typeface="Century" panose="02040604050505020304" pitchFamily="18" charset="0"/>
                <a:ea typeface="Tahoma" panose="020B0604030504040204" pitchFamily="34" charset="0"/>
                <a:cs typeface="Tahoma" panose="020B0604030504040204" pitchFamily="34" charset="0"/>
              </a:rPr>
              <a:t>F</a:t>
            </a:r>
            <a:r>
              <a:rPr lang="en" sz="4400" dirty="0">
                <a:latin typeface="Century" panose="02040604050505020304" pitchFamily="18" charset="0"/>
                <a:ea typeface="Tahoma" panose="020B0604030504040204" pitchFamily="34" charset="0"/>
                <a:cs typeface="Tahoma" panose="020B0604030504040204" pitchFamily="34" charset="0"/>
              </a:rPr>
              <a:t>acts to not </a:t>
            </a:r>
            <a:r>
              <a:rPr lang="en" sz="4667" b="1" dirty="0">
                <a:latin typeface="Century" panose="02040604050505020304" pitchFamily="18" charset="0"/>
                <a:ea typeface="Tahoma" panose="020B0604030504040204" pitchFamily="34" charset="0"/>
                <a:cs typeface="Tahoma" panose="020B0604030504040204" pitchFamily="34" charset="0"/>
              </a:rPr>
              <a:t>F</a:t>
            </a:r>
            <a:r>
              <a:rPr lang="en" sz="4400" dirty="0">
                <a:latin typeface="Century" panose="02040604050505020304" pitchFamily="18" charset="0"/>
                <a:ea typeface="Tahoma" panose="020B0604030504040204" pitchFamily="34" charset="0"/>
                <a:cs typeface="Tahoma" panose="020B0604030504040204" pitchFamily="34" charset="0"/>
              </a:rPr>
              <a:t>orget</a:t>
            </a:r>
            <a:endParaRPr sz="4400" dirty="0">
              <a:latin typeface="Century" panose="02040604050505020304" pitchFamily="18" charset="0"/>
              <a:ea typeface="Tahoma" panose="020B0604030504040204" pitchFamily="34" charset="0"/>
              <a:cs typeface="Tahoma" panose="020B0604030504040204" pitchFamily="34" charset="0"/>
            </a:endParaRPr>
          </a:p>
          <a:p>
            <a:pPr indent="-1219170">
              <a:lnSpc>
                <a:spcPct val="200000"/>
              </a:lnSpc>
              <a:buSzPts val="3300"/>
              <a:buAutoNum type="romanUcPeriod"/>
            </a:pPr>
            <a:r>
              <a:rPr lang="en" sz="4667" b="1" dirty="0">
                <a:latin typeface="Century" panose="02040604050505020304" pitchFamily="18" charset="0"/>
                <a:ea typeface="Tahoma" panose="020B0604030504040204" pitchFamily="34" charset="0"/>
                <a:cs typeface="Tahoma" panose="020B0604030504040204" pitchFamily="34" charset="0"/>
              </a:rPr>
              <a:t>I</a:t>
            </a:r>
            <a:r>
              <a:rPr lang="en" sz="4400" dirty="0">
                <a:latin typeface="Century" panose="02040604050505020304" pitchFamily="18" charset="0"/>
                <a:ea typeface="Tahoma" panose="020B0604030504040204" pitchFamily="34" charset="0"/>
                <a:cs typeface="Tahoma" panose="020B0604030504040204" pitchFamily="34" charset="0"/>
              </a:rPr>
              <a:t>nterpretive </a:t>
            </a:r>
            <a:r>
              <a:rPr lang="en" sz="4667" b="1" dirty="0">
                <a:latin typeface="Century" panose="02040604050505020304" pitchFamily="18" charset="0"/>
                <a:ea typeface="Tahoma" panose="020B0604030504040204" pitchFamily="34" charset="0"/>
                <a:cs typeface="Tahoma" panose="020B0604030504040204" pitchFamily="34" charset="0"/>
              </a:rPr>
              <a:t>I</a:t>
            </a:r>
            <a:r>
              <a:rPr lang="en" sz="4400" dirty="0">
                <a:latin typeface="Century" panose="02040604050505020304" pitchFamily="18" charset="0"/>
                <a:ea typeface="Tahoma" panose="020B0604030504040204" pitchFamily="34" charset="0"/>
                <a:cs typeface="Tahoma" panose="020B0604030504040204" pitchFamily="34" charset="0"/>
              </a:rPr>
              <a:t>ssues to </a:t>
            </a:r>
            <a:r>
              <a:rPr lang="en" sz="4667" b="1" dirty="0">
                <a:latin typeface="Century" panose="02040604050505020304" pitchFamily="18" charset="0"/>
                <a:ea typeface="Tahoma" panose="020B0604030504040204" pitchFamily="34" charset="0"/>
                <a:cs typeface="Tahoma" panose="020B0604030504040204" pitchFamily="34" charset="0"/>
              </a:rPr>
              <a:t>I</a:t>
            </a:r>
            <a:r>
              <a:rPr lang="en" sz="4400" dirty="0">
                <a:latin typeface="Century" panose="02040604050505020304" pitchFamily="18" charset="0"/>
                <a:ea typeface="Tahoma" panose="020B0604030504040204" pitchFamily="34" charset="0"/>
                <a:cs typeface="Tahoma" panose="020B0604030504040204" pitchFamily="34" charset="0"/>
              </a:rPr>
              <a:t>nvestigate</a:t>
            </a:r>
            <a:endParaRPr sz="4400" dirty="0">
              <a:latin typeface="Century" panose="02040604050505020304" pitchFamily="18" charset="0"/>
              <a:ea typeface="Tahoma" panose="020B0604030504040204" pitchFamily="34" charset="0"/>
              <a:cs typeface="Tahoma" panose="020B0604030504040204" pitchFamily="34" charset="0"/>
            </a:endParaRPr>
          </a:p>
          <a:p>
            <a:pPr indent="-1219170">
              <a:lnSpc>
                <a:spcPct val="200000"/>
              </a:lnSpc>
              <a:buSzPts val="3300"/>
              <a:buAutoNum type="romanUcPeriod"/>
            </a:pPr>
            <a:r>
              <a:rPr lang="en" sz="4667" b="1" dirty="0">
                <a:latin typeface="Century" panose="02040604050505020304" pitchFamily="18" charset="0"/>
                <a:ea typeface="Tahoma" panose="020B0604030504040204" pitchFamily="34" charset="0"/>
                <a:cs typeface="Tahoma" panose="020B0604030504040204" pitchFamily="34" charset="0"/>
              </a:rPr>
              <a:t>T</a:t>
            </a:r>
            <a:r>
              <a:rPr lang="en" sz="4400" dirty="0">
                <a:latin typeface="Century" panose="02040604050505020304" pitchFamily="18" charset="0"/>
                <a:ea typeface="Tahoma" panose="020B0604030504040204" pitchFamily="34" charset="0"/>
                <a:cs typeface="Tahoma" panose="020B0604030504040204" pitchFamily="34" charset="0"/>
              </a:rPr>
              <a:t>heological </a:t>
            </a:r>
            <a:r>
              <a:rPr lang="en" sz="4667" b="1" dirty="0">
                <a:latin typeface="Century" panose="02040604050505020304" pitchFamily="18" charset="0"/>
                <a:ea typeface="Tahoma" panose="020B0604030504040204" pitchFamily="34" charset="0"/>
                <a:cs typeface="Tahoma" panose="020B0604030504040204" pitchFamily="34" charset="0"/>
              </a:rPr>
              <a:t>T</a:t>
            </a:r>
            <a:r>
              <a:rPr lang="en" sz="4400" dirty="0">
                <a:latin typeface="Century" panose="02040604050505020304" pitchFamily="18" charset="0"/>
                <a:ea typeface="Tahoma" panose="020B0604030504040204" pitchFamily="34" charset="0"/>
                <a:cs typeface="Tahoma" panose="020B0604030504040204" pitchFamily="34" charset="0"/>
              </a:rPr>
              <a:t>hings to </a:t>
            </a:r>
            <a:r>
              <a:rPr lang="en" sz="4667" b="1" dirty="0">
                <a:latin typeface="Century" panose="02040604050505020304" pitchFamily="18" charset="0"/>
                <a:ea typeface="Tahoma" panose="020B0604030504040204" pitchFamily="34" charset="0"/>
                <a:cs typeface="Tahoma" panose="020B0604030504040204" pitchFamily="34" charset="0"/>
              </a:rPr>
              <a:t>T</a:t>
            </a:r>
            <a:r>
              <a:rPr lang="en" sz="4400" dirty="0">
                <a:latin typeface="Century" panose="02040604050505020304" pitchFamily="18" charset="0"/>
                <a:ea typeface="Tahoma" panose="020B0604030504040204" pitchFamily="34" charset="0"/>
                <a:cs typeface="Tahoma" panose="020B0604030504040204" pitchFamily="34" charset="0"/>
              </a:rPr>
              <a:t>hink about</a:t>
            </a:r>
            <a:endParaRPr sz="4400" dirty="0">
              <a:latin typeface="Century" panose="02040604050505020304" pitchFamily="18"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30770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3395207" y="-405384"/>
            <a:ext cx="5401588" cy="76687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r>
              <a:rPr lang="en" u="sng" dirty="0"/>
              <a:t>Fun Facts to not Forget</a:t>
            </a:r>
            <a:endParaRPr u="sng" dirty="0"/>
          </a:p>
        </p:txBody>
      </p:sp>
      <p:sp>
        <p:nvSpPr>
          <p:cNvPr id="72" name="Google Shape;72;p1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indent="-482588">
              <a:buSzPts val="2100"/>
              <a:buAutoNum type="romanUcPeriod"/>
            </a:pPr>
            <a:r>
              <a:rPr lang="en" sz="2800"/>
              <a:t>Joshua:  Taking Possession of the Promised Land (Chapters 1-24)</a:t>
            </a:r>
            <a:endParaRPr sz="2800"/>
          </a:p>
          <a:p>
            <a:pPr marL="0" indent="0">
              <a:spcBef>
                <a:spcPts val="1600"/>
              </a:spcBef>
              <a:buNone/>
            </a:pPr>
            <a:endParaRPr sz="2800"/>
          </a:p>
          <a:p>
            <a:pPr marL="0" indent="0">
              <a:spcBef>
                <a:spcPts val="1600"/>
              </a:spcBef>
              <a:spcAft>
                <a:spcPts val="1600"/>
              </a:spcAft>
              <a:buNone/>
            </a:pPr>
            <a:endParaRPr sz="2800"/>
          </a:p>
        </p:txBody>
      </p:sp>
      <p:sp>
        <p:nvSpPr>
          <p:cNvPr id="2" name="Google Shape;54;p13">
            <a:extLst>
              <a:ext uri="{FF2B5EF4-FFF2-40B4-BE49-F238E27FC236}">
                <a16:creationId xmlns:a16="http://schemas.microsoft.com/office/drawing/2014/main" id="{11DD3FF4-CC89-E0EC-E0A7-7E95BEDBFFD7}"/>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dirty="0">
                <a:solidFill>
                  <a:srgbClr val="1B1B1B"/>
                </a:solidFill>
                <a:latin typeface="Syncopate"/>
                <a:ea typeface="Syncopate"/>
                <a:cs typeface="Syncopate"/>
                <a:sym typeface="Syncopate"/>
              </a:rPr>
              <a:t>J</a:t>
            </a:r>
            <a:r>
              <a:rPr lang="en-US" sz="13333" kern="0" dirty="0">
                <a:solidFill>
                  <a:srgbClr val="1B1B1B"/>
                </a:solidFill>
                <a:latin typeface="Syncopate"/>
                <a:ea typeface="Syncopate"/>
                <a:cs typeface="Syncopate"/>
                <a:sym typeface="Syncopate"/>
              </a:rPr>
              <a:t>OSHUA</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39285"/>
            </a:pPr>
            <a:r>
              <a:rPr lang="en" u="sng"/>
              <a:t>Fun Facts to not Forget</a:t>
            </a:r>
            <a:endParaRPr u="sng"/>
          </a:p>
        </p:txBody>
      </p:sp>
      <p:sp>
        <p:nvSpPr>
          <p:cNvPr id="78" name="Google Shape;78;p1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indent="-558786">
              <a:buSzPts val="3000"/>
              <a:buAutoNum type="romanUcPeriod"/>
            </a:pPr>
            <a:r>
              <a:rPr lang="en" sz="4000"/>
              <a:t>Subduing the Land (Chapters 1-12)</a:t>
            </a:r>
            <a:endParaRPr sz="4000"/>
          </a:p>
          <a:p>
            <a:pPr indent="-558786">
              <a:spcBef>
                <a:spcPts val="1333"/>
              </a:spcBef>
              <a:buSzPts val="3000"/>
              <a:buAutoNum type="romanUcPeriod"/>
            </a:pPr>
            <a:r>
              <a:rPr lang="en" sz="4000"/>
              <a:t>Inhabiting the Land (Chapters 13-24)</a:t>
            </a:r>
            <a:endParaRPr sz="4000"/>
          </a:p>
          <a:p>
            <a:pPr marL="0" indent="0">
              <a:spcBef>
                <a:spcPts val="1600"/>
              </a:spcBef>
              <a:spcAft>
                <a:spcPts val="1600"/>
              </a:spcAft>
              <a:buClr>
                <a:schemeClr val="dk1"/>
              </a:buClr>
              <a:buSzPts val="1100"/>
              <a:buNone/>
            </a:pPr>
            <a:endParaRPr sz="4000"/>
          </a:p>
        </p:txBody>
      </p:sp>
      <p:sp>
        <p:nvSpPr>
          <p:cNvPr id="2" name="Google Shape;54;p13">
            <a:extLst>
              <a:ext uri="{FF2B5EF4-FFF2-40B4-BE49-F238E27FC236}">
                <a16:creationId xmlns:a16="http://schemas.microsoft.com/office/drawing/2014/main" id="{BDB7661B-13FC-D483-E838-9DB681959DAB}"/>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Google Shape;54;p13">
            <a:extLst>
              <a:ext uri="{FF2B5EF4-FFF2-40B4-BE49-F238E27FC236}">
                <a16:creationId xmlns:a16="http://schemas.microsoft.com/office/drawing/2014/main" id="{07713883-5495-08F2-7321-B39DDB63D013}"/>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83" name="Google Shape;83;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fontScale="90000"/>
          </a:bodyPr>
          <a:lstStyle/>
          <a:p>
            <a:pPr>
              <a:buSzPct val="39285"/>
            </a:pPr>
            <a:r>
              <a:rPr lang="en" u="sng"/>
              <a:t>Fun Facts to not Forget</a:t>
            </a:r>
            <a:endParaRPr u="sng"/>
          </a:p>
        </p:txBody>
      </p:sp>
      <p:sp>
        <p:nvSpPr>
          <p:cNvPr id="84" name="Google Shape;84;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p>
            <a:pPr indent="-524920">
              <a:buSzPts val="2600"/>
              <a:buAutoNum type="romanUcPeriod"/>
            </a:pPr>
            <a:r>
              <a:rPr lang="en" sz="3467"/>
              <a:t>Subduing the Land (Chapters 1-12)</a:t>
            </a:r>
            <a:endParaRPr sz="3467"/>
          </a:p>
          <a:p>
            <a:pPr lvl="1" indent="-491054">
              <a:buClr>
                <a:schemeClr val="dk1"/>
              </a:buClr>
              <a:buSzPts val="2200"/>
              <a:buAutoNum type="alphaUcPeriod"/>
            </a:pPr>
            <a:r>
              <a:rPr lang="en" sz="2933">
                <a:solidFill>
                  <a:schemeClr val="dk1"/>
                </a:solidFill>
              </a:rPr>
              <a:t>Preparation for Conquest (Chapters 1-5)</a:t>
            </a:r>
            <a:endParaRPr sz="2933">
              <a:solidFill>
                <a:schemeClr val="dk1"/>
              </a:solidFill>
            </a:endParaRPr>
          </a:p>
          <a:p>
            <a:pPr lvl="1" indent="-491054">
              <a:buClr>
                <a:schemeClr val="dk1"/>
              </a:buClr>
              <a:buSzPts val="2200"/>
              <a:buAutoNum type="alphaUcPeriod"/>
            </a:pPr>
            <a:r>
              <a:rPr lang="en" sz="2933">
                <a:solidFill>
                  <a:schemeClr val="dk1"/>
                </a:solidFill>
              </a:rPr>
              <a:t>The Battles of Conquest (Chapters 6-12)</a:t>
            </a:r>
            <a:endParaRPr sz="2933">
              <a:solidFill>
                <a:schemeClr val="dk1"/>
              </a:solidFill>
            </a:endParaRPr>
          </a:p>
          <a:p>
            <a:pPr indent="-524920">
              <a:spcBef>
                <a:spcPts val="1333"/>
              </a:spcBef>
              <a:buSzPts val="2600"/>
              <a:buAutoNum type="romanUcPeriod"/>
            </a:pPr>
            <a:r>
              <a:rPr lang="en" sz="3467"/>
              <a:t>Inhabiting the Land (Chapters 13-24)</a:t>
            </a:r>
            <a:endParaRPr sz="3467"/>
          </a:p>
          <a:p>
            <a:pPr lvl="1" indent="-491054">
              <a:buSzPts val="2200"/>
              <a:buAutoNum type="alphaUcPeriod"/>
            </a:pPr>
            <a:r>
              <a:rPr lang="en" sz="2933"/>
              <a:t>Dividing the Land (Chapters 13-22)</a:t>
            </a:r>
            <a:endParaRPr sz="2933"/>
          </a:p>
          <a:p>
            <a:pPr lvl="1" indent="-491054">
              <a:buSzPts val="2200"/>
              <a:buAutoNum type="alphaUcPeriod"/>
            </a:pPr>
            <a:r>
              <a:rPr lang="en" sz="2933"/>
              <a:t>Joshua’s Benediction (Chapters 23-24)</a:t>
            </a:r>
            <a:endParaRPr sz="2933"/>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Google Shape;54;p13">
            <a:extLst>
              <a:ext uri="{FF2B5EF4-FFF2-40B4-BE49-F238E27FC236}">
                <a16:creationId xmlns:a16="http://schemas.microsoft.com/office/drawing/2014/main" id="{7850CCCA-D7FE-CAE1-BFF4-1B21E64F2BB3}"/>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89" name="Google Shape;89;p19"/>
          <p:cNvSpPr txBox="1">
            <a:spLocks noGrp="1"/>
          </p:cNvSpPr>
          <p:nvPr>
            <p:ph type="title"/>
          </p:nvPr>
        </p:nvSpPr>
        <p:spPr>
          <a:xfrm>
            <a:off x="415600" y="326100"/>
            <a:ext cx="11360800" cy="1267200"/>
          </a:xfrm>
          <a:prstGeom prst="rect">
            <a:avLst/>
          </a:prstGeom>
        </p:spPr>
        <p:txBody>
          <a:bodyPr spcFirstLastPara="1" wrap="square" lIns="121900" tIns="121900" rIns="121900" bIns="121900" anchor="t" anchorCtr="0">
            <a:normAutofit fontScale="90000"/>
          </a:bodyPr>
          <a:lstStyle/>
          <a:p>
            <a:pPr marL="609585" indent="-502907">
              <a:lnSpc>
                <a:spcPct val="115000"/>
              </a:lnSpc>
              <a:buSzPct val="100000"/>
              <a:buAutoNum type="romanUcPeriod"/>
            </a:pPr>
            <a:r>
              <a:rPr lang="en" sz="3467"/>
              <a:t>Subduing the Land (Chapters 1-12)</a:t>
            </a:r>
            <a:endParaRPr sz="3467"/>
          </a:p>
          <a:p>
            <a:pPr marL="1219170" lvl="1" indent="-472428">
              <a:lnSpc>
                <a:spcPct val="115000"/>
              </a:lnSpc>
              <a:buSzPct val="100000"/>
              <a:buAutoNum type="alphaUcPeriod"/>
            </a:pPr>
            <a:r>
              <a:rPr lang="en" sz="2933" b="1" u="sng"/>
              <a:t>Preparation for Conquest </a:t>
            </a:r>
            <a:r>
              <a:rPr lang="en" sz="2933"/>
              <a:t>(Chapters 1-5)</a:t>
            </a:r>
            <a:endParaRPr sz="2933"/>
          </a:p>
          <a:p>
            <a:pPr>
              <a:spcBef>
                <a:spcPts val="1600"/>
              </a:spcBef>
            </a:pPr>
            <a:endParaRPr/>
          </a:p>
        </p:txBody>
      </p:sp>
      <p:sp>
        <p:nvSpPr>
          <p:cNvPr id="90" name="Google Shape;90;p19"/>
          <p:cNvSpPr txBox="1">
            <a:spLocks noGrp="1"/>
          </p:cNvSpPr>
          <p:nvPr>
            <p:ph type="body" idx="1"/>
          </p:nvPr>
        </p:nvSpPr>
        <p:spPr>
          <a:xfrm>
            <a:off x="1043567" y="1924233"/>
            <a:ext cx="10732800" cy="4167600"/>
          </a:xfrm>
          <a:prstGeom prst="rect">
            <a:avLst/>
          </a:prstGeom>
        </p:spPr>
        <p:txBody>
          <a:bodyPr spcFirstLastPara="1" wrap="square" lIns="121900" tIns="121900" rIns="121900" bIns="121900" anchor="t" anchorCtr="0">
            <a:normAutofit/>
          </a:bodyPr>
          <a:lstStyle/>
          <a:p>
            <a:pPr lvl="1" indent="-533387">
              <a:buSzPts val="2700"/>
              <a:buAutoNum type="arabicPeriod"/>
            </a:pPr>
            <a:r>
              <a:rPr lang="en" sz="3600"/>
              <a:t>Instructions </a:t>
            </a:r>
            <a:r>
              <a:rPr lang="en" sz="2667"/>
              <a:t>(Chapter 1)</a:t>
            </a:r>
            <a:endParaRPr sz="2667"/>
          </a:p>
          <a:p>
            <a:pPr lvl="1" indent="-533387">
              <a:buSzPts val="2700"/>
              <a:buAutoNum type="arabicPeriod"/>
            </a:pPr>
            <a:r>
              <a:rPr lang="en" sz="3600"/>
              <a:t>Two Spies </a:t>
            </a:r>
            <a:r>
              <a:rPr lang="en" sz="2667"/>
              <a:t>(Chapter 2)</a:t>
            </a:r>
            <a:endParaRPr sz="2667"/>
          </a:p>
          <a:p>
            <a:pPr lvl="1" indent="-533387">
              <a:buSzPts val="2700"/>
              <a:buAutoNum type="arabicPeriod"/>
            </a:pPr>
            <a:r>
              <a:rPr lang="en" sz="3600"/>
              <a:t>Crossing the Jordan </a:t>
            </a:r>
            <a:r>
              <a:rPr lang="en" sz="2667"/>
              <a:t>(Chapters 3-4)</a:t>
            </a:r>
            <a:endParaRPr sz="2667"/>
          </a:p>
          <a:p>
            <a:pPr lvl="1" indent="-533387">
              <a:buClr>
                <a:schemeClr val="dk1"/>
              </a:buClr>
              <a:buSzPts val="2700"/>
              <a:buAutoNum type="arabicPeriod"/>
            </a:pPr>
            <a:r>
              <a:rPr lang="en" sz="3600">
                <a:solidFill>
                  <a:schemeClr val="dk1"/>
                </a:solidFill>
              </a:rPr>
              <a:t>Circumcision </a:t>
            </a:r>
            <a:r>
              <a:rPr lang="en" sz="2667">
                <a:solidFill>
                  <a:schemeClr val="dk1"/>
                </a:solidFill>
              </a:rPr>
              <a:t>(Chapter 5)</a:t>
            </a:r>
            <a:endParaRPr sz="2667">
              <a:solidFill>
                <a:schemeClr val="dk1"/>
              </a:solidFill>
            </a:endParaRPr>
          </a:p>
          <a:p>
            <a:pPr lvl="1" indent="-533387">
              <a:buSzPts val="2700"/>
              <a:buAutoNum type="arabicPeriod"/>
            </a:pPr>
            <a:r>
              <a:rPr lang="en" sz="3600"/>
              <a:t>Passover </a:t>
            </a:r>
            <a:r>
              <a:rPr lang="en" sz="2667"/>
              <a:t>(Chapter 5)</a:t>
            </a:r>
            <a:endParaRPr sz="2667"/>
          </a:p>
          <a:p>
            <a:pPr lvl="1" indent="-533387">
              <a:buSzPts val="2700"/>
              <a:buAutoNum type="arabicPeriod"/>
            </a:pPr>
            <a:r>
              <a:rPr lang="en" sz="3600"/>
              <a:t>The Commander of the Lord’s Army </a:t>
            </a:r>
            <a:r>
              <a:rPr lang="en" sz="2667"/>
              <a:t>(Chapter 5)</a:t>
            </a:r>
            <a:endParaRPr sz="2667"/>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Google Shape;54;p13">
            <a:extLst>
              <a:ext uri="{FF2B5EF4-FFF2-40B4-BE49-F238E27FC236}">
                <a16:creationId xmlns:a16="http://schemas.microsoft.com/office/drawing/2014/main" id="{E635D954-93EC-EBF2-779F-D91DB887935D}"/>
              </a:ext>
            </a:extLst>
          </p:cNvPr>
          <p:cNvSpPr txBox="1">
            <a:spLocks/>
          </p:cNvSpPr>
          <p:nvPr/>
        </p:nvSpPr>
        <p:spPr>
          <a:xfrm>
            <a:off x="0" y="3833100"/>
            <a:ext cx="12192000" cy="3532800"/>
          </a:xfrm>
          <a:prstGeom prst="rect">
            <a:avLst/>
          </a:prstGeom>
          <a:noFill/>
          <a:ln>
            <a:noFill/>
          </a:ln>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FFFFFF"/>
              </a:buClr>
            </a:pPr>
            <a:r>
              <a:rPr lang="en-US" sz="21333" kern="0">
                <a:solidFill>
                  <a:srgbClr val="1B1B1B"/>
                </a:solidFill>
                <a:latin typeface="Syncopate"/>
                <a:ea typeface="Syncopate"/>
                <a:cs typeface="Syncopate"/>
                <a:sym typeface="Syncopate"/>
              </a:rPr>
              <a:t>J</a:t>
            </a:r>
            <a:r>
              <a:rPr lang="en-US" sz="13333" kern="0">
                <a:solidFill>
                  <a:srgbClr val="1B1B1B"/>
                </a:solidFill>
                <a:latin typeface="Syncopate"/>
                <a:ea typeface="Syncopate"/>
                <a:cs typeface="Syncopate"/>
                <a:sym typeface="Syncopate"/>
              </a:rPr>
              <a:t>OSHUA</a:t>
            </a:r>
            <a:endParaRPr lang="en-US" sz="13333" kern="0" dirty="0">
              <a:solidFill>
                <a:srgbClr val="1B1B1B"/>
              </a:solidFill>
              <a:latin typeface="Syncopate"/>
              <a:ea typeface="Syncopate"/>
              <a:cs typeface="Syncopate"/>
              <a:sym typeface="Syncopate"/>
            </a:endParaRPr>
          </a:p>
        </p:txBody>
      </p:sp>
      <p:sp>
        <p:nvSpPr>
          <p:cNvPr id="95" name="Google Shape;95;p20"/>
          <p:cNvSpPr txBox="1">
            <a:spLocks noGrp="1"/>
          </p:cNvSpPr>
          <p:nvPr>
            <p:ph type="title"/>
          </p:nvPr>
        </p:nvSpPr>
        <p:spPr>
          <a:xfrm>
            <a:off x="415600" y="320700"/>
            <a:ext cx="11360800" cy="1298000"/>
          </a:xfrm>
          <a:prstGeom prst="rect">
            <a:avLst/>
          </a:prstGeom>
        </p:spPr>
        <p:txBody>
          <a:bodyPr spcFirstLastPara="1" wrap="square" lIns="121900" tIns="121900" rIns="121900" bIns="121900" anchor="t" anchorCtr="0">
            <a:normAutofit fontScale="90000"/>
          </a:bodyPr>
          <a:lstStyle/>
          <a:p>
            <a:pPr marL="609585" indent="-502907">
              <a:lnSpc>
                <a:spcPct val="115000"/>
              </a:lnSpc>
              <a:buSzPct val="100000"/>
              <a:buAutoNum type="romanUcPeriod"/>
            </a:pPr>
            <a:r>
              <a:rPr lang="en" sz="3467"/>
              <a:t>Subduing the Land (Chapters 1-12)</a:t>
            </a:r>
            <a:endParaRPr sz="3467"/>
          </a:p>
          <a:p>
            <a:pPr marL="1219170" lvl="1" indent="-472428">
              <a:lnSpc>
                <a:spcPct val="115000"/>
              </a:lnSpc>
              <a:buSzPct val="100000"/>
              <a:buAutoNum type="alphaUcPeriod" startAt="2"/>
            </a:pPr>
            <a:r>
              <a:rPr lang="en" sz="2933"/>
              <a:t>The Battles of Conquest (Chapters 6-12)</a:t>
            </a:r>
            <a:endParaRPr sz="2933"/>
          </a:p>
          <a:p>
            <a:pPr>
              <a:spcBef>
                <a:spcPts val="1333"/>
              </a:spcBef>
            </a:pPr>
            <a:endParaRPr/>
          </a:p>
        </p:txBody>
      </p:sp>
      <p:sp>
        <p:nvSpPr>
          <p:cNvPr id="96" name="Google Shape;96;p20"/>
          <p:cNvSpPr txBox="1">
            <a:spLocks noGrp="1"/>
          </p:cNvSpPr>
          <p:nvPr>
            <p:ph type="body" idx="1"/>
          </p:nvPr>
        </p:nvSpPr>
        <p:spPr>
          <a:xfrm>
            <a:off x="415600" y="1618700"/>
            <a:ext cx="11360800" cy="4887200"/>
          </a:xfrm>
          <a:prstGeom prst="rect">
            <a:avLst/>
          </a:prstGeom>
        </p:spPr>
        <p:txBody>
          <a:bodyPr spcFirstLastPara="1" wrap="square" lIns="121900" tIns="121900" rIns="121900" bIns="121900" anchor="t" anchorCtr="0">
            <a:normAutofit lnSpcReduction="10000"/>
          </a:bodyPr>
          <a:lstStyle/>
          <a:p>
            <a:pPr marL="1219170" indent="0">
              <a:buNone/>
            </a:pPr>
            <a:r>
              <a:rPr lang="en" u="sng" dirty="0"/>
              <a:t>Four Military Campaigns</a:t>
            </a:r>
            <a:endParaRPr u="sng" dirty="0"/>
          </a:p>
          <a:p>
            <a:pPr lvl="2" indent="-457189">
              <a:spcBef>
                <a:spcPts val="1333"/>
              </a:spcBef>
              <a:buSzPts val="1800"/>
              <a:buAutoNum type="arabicPeriod"/>
            </a:pPr>
            <a:r>
              <a:rPr lang="en" sz="2400" b="1" dirty="0"/>
              <a:t>Jericho </a:t>
            </a:r>
            <a:r>
              <a:rPr lang="en" sz="2400" dirty="0"/>
              <a:t>(Chapter 6)</a:t>
            </a:r>
            <a:endParaRPr sz="2400" dirty="0"/>
          </a:p>
          <a:p>
            <a:pPr marL="1828754" indent="0">
              <a:spcBef>
                <a:spcPts val="1333"/>
              </a:spcBef>
              <a:buNone/>
            </a:pPr>
            <a:r>
              <a:rPr lang="en" i="1" dirty="0"/>
              <a:t>The problem with Achan (Chapter 7)</a:t>
            </a:r>
            <a:endParaRPr i="1" dirty="0"/>
          </a:p>
          <a:p>
            <a:pPr lvl="2" indent="-457189">
              <a:spcBef>
                <a:spcPts val="1333"/>
              </a:spcBef>
              <a:buSzPts val="1800"/>
              <a:buFont typeface="+mj-lt"/>
              <a:buAutoNum type="arabicPeriod" startAt="2"/>
            </a:pPr>
            <a:r>
              <a:rPr lang="en" sz="2400" b="1" dirty="0"/>
              <a:t>Ai </a:t>
            </a:r>
            <a:r>
              <a:rPr lang="en" sz="2400" dirty="0"/>
              <a:t>(Chapter 8)</a:t>
            </a:r>
            <a:endParaRPr sz="2400" dirty="0"/>
          </a:p>
          <a:p>
            <a:pPr marL="1828754" indent="0">
              <a:spcBef>
                <a:spcPts val="1333"/>
              </a:spcBef>
              <a:buNone/>
            </a:pPr>
            <a:r>
              <a:rPr lang="en" i="1" dirty="0"/>
              <a:t>The problem with Gibeon (Chapter 9)</a:t>
            </a:r>
            <a:endParaRPr i="1" dirty="0"/>
          </a:p>
          <a:p>
            <a:pPr lvl="2" indent="-457189">
              <a:spcBef>
                <a:spcPts val="1333"/>
              </a:spcBef>
              <a:buSzPts val="1800"/>
              <a:buFont typeface="+mj-lt"/>
              <a:buAutoNum type="arabicPeriod" startAt="3"/>
            </a:pPr>
            <a:r>
              <a:rPr lang="en" sz="2400" b="1" dirty="0"/>
              <a:t>Southern coalition</a:t>
            </a:r>
            <a:r>
              <a:rPr lang="en" sz="2400" dirty="0"/>
              <a:t> (Chapter 10)</a:t>
            </a:r>
            <a:endParaRPr sz="2400" dirty="0"/>
          </a:p>
          <a:p>
            <a:pPr lvl="2" indent="-457189">
              <a:spcBef>
                <a:spcPts val="1333"/>
              </a:spcBef>
              <a:buSzPts val="1800"/>
              <a:buAutoNum type="arabicPeriod" startAt="3"/>
            </a:pPr>
            <a:r>
              <a:rPr lang="en" sz="2400" b="1" dirty="0"/>
              <a:t>Northern coalition</a:t>
            </a:r>
            <a:r>
              <a:rPr lang="en" sz="2400" dirty="0"/>
              <a:t> (Chapter 11)</a:t>
            </a:r>
            <a:endParaRPr sz="2400" dirty="0"/>
          </a:p>
          <a:p>
            <a:pPr marL="1828754" indent="0">
              <a:buNone/>
            </a:pPr>
            <a:endParaRPr dirty="0"/>
          </a:p>
          <a:p>
            <a:pPr marL="1219170" indent="0">
              <a:spcBef>
                <a:spcPts val="1333"/>
              </a:spcBef>
              <a:buNone/>
            </a:pPr>
            <a:r>
              <a:rPr lang="en" dirty="0"/>
              <a:t>Summary (Chapter 12)</a:t>
            </a:r>
            <a:endParaRPr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imple Dark">
  <a:themeElements>
    <a:clrScheme name="Simple Dark">
      <a:dk1>
        <a:srgbClr val="FFFFFF"/>
      </a:dk1>
      <a:lt1>
        <a:srgbClr val="212121"/>
      </a:lt1>
      <a:dk2>
        <a:srgbClr val="303030"/>
      </a:dk2>
      <a:lt2>
        <a:srgbClr val="FFFFFF"/>
      </a:lt2>
      <a:accent1>
        <a:srgbClr val="009688"/>
      </a:accent1>
      <a:accent2>
        <a:srgbClr val="FFFFFF"/>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30008</TotalTime>
  <Words>2015</Words>
  <Application>Microsoft Office PowerPoint</Application>
  <PresentationFormat>Widescreen</PresentationFormat>
  <Paragraphs>204</Paragraphs>
  <Slides>30</Slides>
  <Notes>28</Notes>
  <HiddenSlides>0</HiddenSlides>
  <MMClips>0</MMClips>
  <ScaleCrop>false</ScaleCrop>
  <HeadingPairs>
    <vt:vector size="8" baseType="variant">
      <vt:variant>
        <vt:lpstr>Fonts Used</vt:lpstr>
      </vt:variant>
      <vt:variant>
        <vt:i4>5</vt:i4>
      </vt:variant>
      <vt:variant>
        <vt:lpstr>Theme</vt:lpstr>
      </vt:variant>
      <vt:variant>
        <vt:i4>10</vt:i4>
      </vt:variant>
      <vt:variant>
        <vt:lpstr>Slide Titles</vt:lpstr>
      </vt:variant>
      <vt:variant>
        <vt:i4>30</vt:i4>
      </vt:variant>
      <vt:variant>
        <vt:lpstr>Custom Shows</vt:lpstr>
      </vt:variant>
      <vt:variant>
        <vt:i4>1</vt:i4>
      </vt:variant>
    </vt:vector>
  </HeadingPairs>
  <TitlesOfParts>
    <vt:vector size="46" baseType="lpstr">
      <vt:lpstr>Arial</vt:lpstr>
      <vt:lpstr>Calibri</vt:lpstr>
      <vt:lpstr>Century</vt:lpstr>
      <vt:lpstr>Ephesis</vt:lpstr>
      <vt:lpstr>Syncopate</vt:lpstr>
      <vt:lpstr>1_WJB1</vt:lpstr>
      <vt:lpstr>7_WJB1</vt:lpstr>
      <vt:lpstr>WJB1</vt:lpstr>
      <vt:lpstr>8_WJB1</vt:lpstr>
      <vt:lpstr>9_WJB1</vt:lpstr>
      <vt:lpstr>10_WJB1</vt:lpstr>
      <vt:lpstr>11_WJB1</vt:lpstr>
      <vt:lpstr>12_WJB1</vt:lpstr>
      <vt:lpstr>13_WJB1</vt:lpstr>
      <vt:lpstr>Simple Dark</vt:lpstr>
      <vt:lpstr>PowerPoint Presentation</vt:lpstr>
      <vt:lpstr>JOSHUA</vt:lpstr>
      <vt:lpstr>Sermon Outline</vt:lpstr>
      <vt:lpstr>PowerPoint Presentation</vt:lpstr>
      <vt:lpstr>Fun Facts to not Forget</vt:lpstr>
      <vt:lpstr>Fun Facts to not Forget</vt:lpstr>
      <vt:lpstr>Fun Facts to not Forget</vt:lpstr>
      <vt:lpstr>Subduing the Land (Chapters 1-12) Preparation for Conquest (Chapters 1-5) </vt:lpstr>
      <vt:lpstr>Subduing the Land (Chapters 1-12) The Battles of Conquest (Chapters 6-12) </vt:lpstr>
      <vt:lpstr>II. Inhabiting the Land (Chapters 13-24)</vt:lpstr>
      <vt:lpstr>Interpretive Issues to Investigate </vt:lpstr>
      <vt:lpstr>“devoted to destruction”</vt:lpstr>
      <vt:lpstr>“devoted to destruction”?</vt:lpstr>
      <vt:lpstr>Did God command genocide? </vt:lpstr>
      <vt:lpstr>Did God command genocide? </vt:lpstr>
      <vt:lpstr>Did God command genocide? </vt:lpstr>
      <vt:lpstr>Did God command genocide? </vt:lpstr>
      <vt:lpstr>Did God command genocide? </vt:lpstr>
      <vt:lpstr>Did God command genocide? </vt:lpstr>
      <vt:lpstr>Did God command genocide? </vt:lpstr>
      <vt:lpstr>Did God command genocide? </vt:lpstr>
      <vt:lpstr>Corporate Capital Punishment </vt:lpstr>
      <vt:lpstr>PowerPoint Presentation</vt:lpstr>
      <vt:lpstr>Did God command genocide?</vt:lpstr>
      <vt:lpstr>Theological Things to Think about </vt:lpstr>
      <vt:lpstr>God’s People in God’s Place </vt:lpstr>
      <vt:lpstr>Theological Things to Think about </vt:lpstr>
      <vt:lpstr>God’s People in God’s Place </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1770</cp:revision>
  <cp:lastPrinted>2024-09-15T12:12:55Z</cp:lastPrinted>
  <dcterms:created xsi:type="dcterms:W3CDTF">2021-01-08T23:52:50Z</dcterms:created>
  <dcterms:modified xsi:type="dcterms:W3CDTF">2024-09-17T19:07:38Z</dcterms:modified>
</cp:coreProperties>
</file>