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4" r:id="rId3"/>
    <p:sldId id="257" r:id="rId4"/>
    <p:sldId id="258" r:id="rId5"/>
    <p:sldId id="263" r:id="rId6"/>
    <p:sldId id="259" r:id="rId7"/>
    <p:sldId id="266" r:id="rId8"/>
    <p:sldId id="267" r:id="rId9"/>
    <p:sldId id="280" r:id="rId10"/>
    <p:sldId id="270" r:id="rId11"/>
    <p:sldId id="276" r:id="rId12"/>
    <p:sldId id="272" r:id="rId13"/>
    <p:sldId id="277" r:id="rId14"/>
    <p:sldId id="278" r:id="rId15"/>
    <p:sldId id="281" r:id="rId16"/>
    <p:sldId id="27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1BB"/>
    <a:srgbClr val="FF6873"/>
    <a:srgbClr val="942929"/>
    <a:srgbClr val="FFA900"/>
    <a:srgbClr val="000000"/>
    <a:srgbClr val="1200FF"/>
    <a:srgbClr val="23201F"/>
    <a:srgbClr val="CFCFCD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/>
    <p:restoredTop sz="94667"/>
  </p:normalViewPr>
  <p:slideViewPr>
    <p:cSldViewPr snapToGrid="0">
      <p:cViewPr varScale="1">
        <p:scale>
          <a:sx n="85" d="100"/>
          <a:sy n="85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3909-A063-36DB-032A-C9A177BF8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D72C-3E55-0A83-27FA-AF300B241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C097D-0F13-3B66-0638-9F43D195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B607B-DAD0-FD3E-EBBC-AB773267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D97C-DE59-6FD6-4020-8E0E9FCC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F3F8-9C29-D9DC-2645-485AD857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4C743-3B4D-7890-37CC-E37BEA76D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5C020-CA1E-0B39-6701-25541853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DC1F3-EDAF-AFB6-B6A6-C8E5A80F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6DDD-2DEA-E9FF-F40D-F7CC420B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BBF80-7D7B-F721-6DA3-6CE5AA619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83B86-62D0-0621-F321-825A3CC6C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DDB5-A1BC-0EDF-B588-8A916282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DCC1-9D21-70EF-A948-55B67120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394B9-EF3A-2E3D-22C7-CD808617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1231-7835-44A4-C0A7-CA4938AD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F17D-269F-AD71-622A-36986A03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C952-4627-524D-7113-AD726EC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AD1B-F970-2FC4-A1E8-A5634EE8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53FF5-FB5C-0B21-D372-CA236AE8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829D-76C4-0778-DA11-75B7DA75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C5C8-C175-CE4C-F161-659EFAC7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8D11-5718-D477-84C6-0FA625F4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2761-B289-BD6D-05F9-F1232805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53EF2-A82F-E93D-3873-1ED772F7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8343-6864-1D0A-E0C2-67534129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480E-E0FC-2276-7043-3B6974A08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13EA3-DFC0-F186-C72C-6ABEC340D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9F78-DBB3-7649-4555-62F60B15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743B-D500-9799-2C71-34F8824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B5DD-37F7-DCE3-25BA-7548DB0F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455B-2E98-2D01-8D4C-F9BD446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2AC10-577C-B5BA-942F-1B2D3252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FAEA-8EC0-C9C7-4273-C250AB73E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7B080-7B53-56FA-5AD2-7FE50F985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19A6A-519E-BD9E-7904-94B716C33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C8D65-C226-1F8A-0B6D-76BFDF0A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D93D4-3E93-501F-20E4-2215B844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844EE-C6D3-8EF1-EBB7-91A06DD8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586-949A-28A6-623B-FCC11034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F05E7-4014-7769-7DCE-A3E0BA8A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B4D42-36AB-9C43-7764-BC79B2F3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71785-FD6C-1449-6C36-EEDE75E1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4D70E8-5BA2-245A-E834-0E3C87D0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A91E7-9AEB-A57A-37DF-89E63C1A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83368-F26D-B6C3-A70A-ED2B6F39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EB5C-E10B-E473-DDAF-4FFF94E9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80D8-E55A-B9FB-30F5-FC7F74EF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5FEBF-1F05-53A4-0572-E5BA5D709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81550-4B3C-B0C8-24E6-FA440B9B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9935D-0996-C028-6FBD-4C4435BA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08563-9795-FB8E-33B4-9CEEE98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FE94-B4A5-A231-C9A5-1B9220D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0F5D4-0ADA-77ED-2659-B339598E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FE5A-0F6A-E032-C987-49DFEE2B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FF8E7-2EC3-F8FA-1CFA-4209072D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5D347-2114-4C03-E089-2E78949B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D089E-983E-288A-CAA1-3F4F02D0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845A2-A957-894F-53DE-7F5F3C1C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ACF09-59DD-C713-174D-C9D57F37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BEA3-4FA2-95BE-6776-7E9A5C60C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08CA-546C-534E-9A26-C9E2568FA9F1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2F10-29F6-3DCF-5435-3B6B66A02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8D8C-DBCF-E541-DA97-D67CA293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E075-E4F0-3F40-9C0E-684196AAA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20617-B2F1-3AE9-01B6-2BACCE3F96B1}"/>
              </a:ext>
            </a:extLst>
          </p:cNvPr>
          <p:cNvSpPr txBox="1"/>
          <p:nvPr/>
        </p:nvSpPr>
        <p:spPr>
          <a:xfrm>
            <a:off x="4582885" y="5481344"/>
            <a:ext cx="32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</p:spTree>
    <p:extLst>
      <p:ext uri="{BB962C8B-B14F-4D97-AF65-F5344CB8AC3E}">
        <p14:creationId xmlns:p14="http://schemas.microsoft.com/office/powerpoint/2010/main" val="16968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66" y="420070"/>
            <a:ext cx="401151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2" y="1946795"/>
            <a:ext cx="10782296" cy="2167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77"/>
              </a:rPr>
              <a:t>Context:</a:t>
            </a:r>
          </a:p>
          <a:p>
            <a:pPr marL="0" indent="0">
              <a:buNone/>
            </a:pP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Baskerville Old Face" panose="02020602080505020303" pitchFamily="18" charset="77"/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Immediately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 following </a:t>
            </a:r>
            <a: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Joshua 23-24</a:t>
            </a:r>
            <a:endParaRPr lang="en-US" sz="4800" b="1" dirty="0">
              <a:solidFill>
                <a:schemeClr val="bg1"/>
              </a:solidFill>
              <a:latin typeface="Baskerville Old Face" panose="02020602080505020303" pitchFamily="18" charset="77"/>
              <a:cs typeface="Lucida Grande" panose="020B0600040502020204" pitchFamily="34" charset="0"/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EB3B7D-9732-C810-AA99-0FC699A62A72}"/>
              </a:ext>
            </a:extLst>
          </p:cNvPr>
          <p:cNvSpPr/>
          <p:nvPr/>
        </p:nvSpPr>
        <p:spPr>
          <a:xfrm>
            <a:off x="9435051" y="2866066"/>
            <a:ext cx="704850" cy="3087261"/>
          </a:xfrm>
          <a:prstGeom prst="roundRect">
            <a:avLst>
              <a:gd name="adj" fmla="val 19760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8958DA-5236-769D-A86A-24EC690DB481}"/>
              </a:ext>
            </a:extLst>
          </p:cNvPr>
          <p:cNvSpPr/>
          <p:nvPr/>
        </p:nvSpPr>
        <p:spPr>
          <a:xfrm>
            <a:off x="10367967" y="2867680"/>
            <a:ext cx="1119181" cy="3087261"/>
          </a:xfrm>
          <a:prstGeom prst="roundRect">
            <a:avLst>
              <a:gd name="adj" fmla="val 13063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814167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745633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66" y="420070"/>
            <a:ext cx="401151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2" y="1946795"/>
            <a:ext cx="10782296" cy="2167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77"/>
              </a:rPr>
              <a:t>1:1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  After the death of </a:t>
            </a: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77"/>
              </a:rPr>
              <a:t>Joshua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77"/>
              </a:rPr>
              <a:t>, the Israelites asked the Lord, “Who of us is to go up first to fight against the Canaanites?”</a:t>
            </a:r>
            <a:endParaRPr lang="en-US" sz="4000" b="1" dirty="0">
              <a:solidFill>
                <a:schemeClr val="bg1"/>
              </a:solidFill>
              <a:latin typeface="Baskerville Old Face" panose="02020602080505020303" pitchFamily="18" charset="77"/>
              <a:cs typeface="Lucida Grande" panose="020B0600040502020204" pitchFamily="34" charset="0"/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EB3B7D-9732-C810-AA99-0FC699A62A72}"/>
              </a:ext>
            </a:extLst>
          </p:cNvPr>
          <p:cNvSpPr/>
          <p:nvPr/>
        </p:nvSpPr>
        <p:spPr>
          <a:xfrm>
            <a:off x="9435051" y="2866066"/>
            <a:ext cx="704850" cy="3087261"/>
          </a:xfrm>
          <a:prstGeom prst="roundRect">
            <a:avLst>
              <a:gd name="adj" fmla="val 19760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8958DA-5236-769D-A86A-24EC690DB481}"/>
              </a:ext>
            </a:extLst>
          </p:cNvPr>
          <p:cNvSpPr/>
          <p:nvPr/>
        </p:nvSpPr>
        <p:spPr>
          <a:xfrm>
            <a:off x="10367967" y="2867680"/>
            <a:ext cx="1119181" cy="3087261"/>
          </a:xfrm>
          <a:prstGeom prst="roundRect">
            <a:avLst>
              <a:gd name="adj" fmla="val 13063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814167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745633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3C03C8-5008-1442-0675-71B18F5F5433}"/>
              </a:ext>
            </a:extLst>
          </p:cNvPr>
          <p:cNvSpPr txBox="1">
            <a:spLocks/>
          </p:cNvSpPr>
          <p:nvPr/>
        </p:nvSpPr>
        <p:spPr>
          <a:xfrm>
            <a:off x="704851" y="4121969"/>
            <a:ext cx="10782296" cy="2167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2:6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 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Joshua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had dismissed the Israelites, they went to take possession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77"/>
                <a:ea typeface="Times New Roman" panose="02020603050405020304" pitchFamily="18" charset="0"/>
                <a:cs typeface="+mn-cs"/>
              </a:rPr>
              <a:t>of the land, each to their own inheritance.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Old Face" panose="02020602080505020303" pitchFamily="18" charset="77"/>
              <a:ea typeface="+mn-ea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1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37" y="308114"/>
            <a:ext cx="39107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9" y="1661107"/>
            <a:ext cx="1618595" cy="929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1:1-2:5</a:t>
            </a:r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C559FD-BF4D-7938-C97D-C1DECEE9054D}"/>
              </a:ext>
            </a:extLst>
          </p:cNvPr>
          <p:cNvSpPr/>
          <p:nvPr/>
        </p:nvSpPr>
        <p:spPr>
          <a:xfrm>
            <a:off x="762001" y="3061046"/>
            <a:ext cx="704850" cy="3398953"/>
          </a:xfrm>
          <a:prstGeom prst="roundRect">
            <a:avLst>
              <a:gd name="adj" fmla="val 1976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B93BDF-8FF8-ABA4-A6D5-110DB4F813CE}"/>
              </a:ext>
            </a:extLst>
          </p:cNvPr>
          <p:cNvSpPr/>
          <p:nvPr/>
        </p:nvSpPr>
        <p:spPr>
          <a:xfrm>
            <a:off x="1697204" y="3061046"/>
            <a:ext cx="7180495" cy="3398953"/>
          </a:xfrm>
          <a:prstGeom prst="roundRect">
            <a:avLst>
              <a:gd name="adj" fmla="val 573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A2CC7C-B99A-462F-4D55-3FA73691ABFD}"/>
              </a:ext>
            </a:extLst>
          </p:cNvPr>
          <p:cNvSpPr/>
          <p:nvPr/>
        </p:nvSpPr>
        <p:spPr>
          <a:xfrm>
            <a:off x="9183296" y="3061046"/>
            <a:ext cx="2458461" cy="3398953"/>
          </a:xfrm>
          <a:prstGeom prst="roundRect">
            <a:avLst>
              <a:gd name="adj" fmla="val 8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6831C-5DF0-083C-DFEC-C285965E4C12}"/>
              </a:ext>
            </a:extLst>
          </p:cNvPr>
          <p:cNvSpPr txBox="1"/>
          <p:nvPr/>
        </p:nvSpPr>
        <p:spPr>
          <a:xfrm rot="16200000">
            <a:off x="-444657" y="4343066"/>
            <a:ext cx="30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raming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Book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C7D11-4E91-C597-D773-E105E4C805E3}"/>
              </a:ext>
            </a:extLst>
          </p:cNvPr>
          <p:cNvSpPr txBox="1"/>
          <p:nvPr/>
        </p:nvSpPr>
        <p:spPr>
          <a:xfrm rot="16200000">
            <a:off x="9138709" y="4124528"/>
            <a:ext cx="25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 Terrible Stories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717917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Ch.17-21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649383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2:6-Ch.16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528CA5C-508D-3E12-B228-CB46F177933A}"/>
              </a:ext>
            </a:extLst>
          </p:cNvPr>
          <p:cNvSpPr txBox="1">
            <a:spLocks/>
          </p:cNvSpPr>
          <p:nvPr/>
        </p:nvSpPr>
        <p:spPr>
          <a:xfrm>
            <a:off x="446683" y="2024866"/>
            <a:ext cx="146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CADEMY ENGRAVED LET PLAIN:1.0" panose="02000000000000000000" pitchFamily="2" charset="0"/>
              </a:rPr>
              <a:t>F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5CAE257-272B-881D-3946-515348432EFA}"/>
              </a:ext>
            </a:extLst>
          </p:cNvPr>
          <p:cNvSpPr txBox="1">
            <a:spLocks/>
          </p:cNvSpPr>
          <p:nvPr/>
        </p:nvSpPr>
        <p:spPr>
          <a:xfrm>
            <a:off x="9704064" y="2065857"/>
            <a:ext cx="146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CADEMY ENGRAVED LET PLAIN:1.0" panose="02000000000000000000" pitchFamily="2" charset="0"/>
              </a:rPr>
              <a:t>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404C8D-9285-D4AF-9D6E-795362C28D19}"/>
              </a:ext>
            </a:extLst>
          </p:cNvPr>
          <p:cNvSpPr txBox="1">
            <a:spLocks/>
          </p:cNvSpPr>
          <p:nvPr/>
        </p:nvSpPr>
        <p:spPr>
          <a:xfrm>
            <a:off x="4593298" y="2065856"/>
            <a:ext cx="146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CADEMY ENGRAVED LET PLAIN:1.0" panose="02000000000000000000" pitchFamily="2" charset="0"/>
              </a:rPr>
              <a:t>J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7C45304-D0C8-F863-0DCE-F6355BBB3B97}"/>
              </a:ext>
            </a:extLst>
          </p:cNvPr>
          <p:cNvSpPr txBox="1">
            <a:spLocks/>
          </p:cNvSpPr>
          <p:nvPr/>
        </p:nvSpPr>
        <p:spPr>
          <a:xfrm>
            <a:off x="3332099" y="4151385"/>
            <a:ext cx="39107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u="sng" dirty="0">
                <a:latin typeface="ACADEMY ENGRAVED LET PLAIN:1.0" panose="02000000000000000000" pitchFamily="2" charset="0"/>
              </a:rPr>
              <a:t>J</a:t>
            </a:r>
            <a:r>
              <a:rPr lang="en-US" sz="6600" b="1" dirty="0">
                <a:latin typeface="ACADEMY ENGRAVED LET PLAIN:1.0" panose="02000000000000000000" pitchFamily="2" charset="0"/>
              </a:rPr>
              <a:t>udges</a:t>
            </a:r>
          </a:p>
        </p:txBody>
      </p:sp>
    </p:spTree>
    <p:extLst>
      <p:ext uri="{BB962C8B-B14F-4D97-AF65-F5344CB8AC3E}">
        <p14:creationId xmlns:p14="http://schemas.microsoft.com/office/powerpoint/2010/main" val="1007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/>
      <p:bldP spid="13" grpId="0"/>
      <p:bldP spid="17" grpId="0"/>
      <p:bldP spid="18" grpId="0"/>
      <p:bldP spid="22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37" y="308114"/>
            <a:ext cx="39107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9" y="1661107"/>
            <a:ext cx="1618595" cy="929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1:1-2:5</a:t>
            </a:r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C559FD-BF4D-7938-C97D-C1DECEE9054D}"/>
              </a:ext>
            </a:extLst>
          </p:cNvPr>
          <p:cNvSpPr/>
          <p:nvPr/>
        </p:nvSpPr>
        <p:spPr>
          <a:xfrm>
            <a:off x="762001" y="3061046"/>
            <a:ext cx="704850" cy="3398953"/>
          </a:xfrm>
          <a:prstGeom prst="roundRect">
            <a:avLst>
              <a:gd name="adj" fmla="val 1976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B93BDF-8FF8-ABA4-A6D5-110DB4F813CE}"/>
              </a:ext>
            </a:extLst>
          </p:cNvPr>
          <p:cNvSpPr/>
          <p:nvPr/>
        </p:nvSpPr>
        <p:spPr>
          <a:xfrm>
            <a:off x="1697204" y="3061046"/>
            <a:ext cx="7180495" cy="3398953"/>
          </a:xfrm>
          <a:prstGeom prst="roundRect">
            <a:avLst>
              <a:gd name="adj" fmla="val 573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A2CC7C-B99A-462F-4D55-3FA73691ABFD}"/>
              </a:ext>
            </a:extLst>
          </p:cNvPr>
          <p:cNvSpPr/>
          <p:nvPr/>
        </p:nvSpPr>
        <p:spPr>
          <a:xfrm>
            <a:off x="9183296" y="3061046"/>
            <a:ext cx="2458461" cy="3398953"/>
          </a:xfrm>
          <a:prstGeom prst="roundRect">
            <a:avLst>
              <a:gd name="adj" fmla="val 8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6831C-5DF0-083C-DFEC-C285965E4C12}"/>
              </a:ext>
            </a:extLst>
          </p:cNvPr>
          <p:cNvSpPr txBox="1"/>
          <p:nvPr/>
        </p:nvSpPr>
        <p:spPr>
          <a:xfrm rot="16200000">
            <a:off x="-444657" y="4343066"/>
            <a:ext cx="30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raming the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C7D11-4E91-C597-D773-E105E4C805E3}"/>
              </a:ext>
            </a:extLst>
          </p:cNvPr>
          <p:cNvSpPr txBox="1"/>
          <p:nvPr/>
        </p:nvSpPr>
        <p:spPr>
          <a:xfrm rot="16200000">
            <a:off x="9138709" y="4124528"/>
            <a:ext cx="25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 Terrible Stories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717917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Ch.17-21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649383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2:6-Ch.16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7C45304-D0C8-F863-0DCE-F6355BBB3B97}"/>
              </a:ext>
            </a:extLst>
          </p:cNvPr>
          <p:cNvSpPr txBox="1">
            <a:spLocks/>
          </p:cNvSpPr>
          <p:nvPr/>
        </p:nvSpPr>
        <p:spPr>
          <a:xfrm>
            <a:off x="3332099" y="4151385"/>
            <a:ext cx="39107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j-ea"/>
                <a:cs typeface="+mj-cs"/>
              </a:rPr>
              <a:t>J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j-ea"/>
                <a:cs typeface="+mj-cs"/>
              </a:rPr>
              <a:t>udges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C0E755-7762-E3CF-911A-4A787FD6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9859" y="1430069"/>
            <a:ext cx="12008467" cy="54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66" y="420070"/>
            <a:ext cx="401151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2" y="1871845"/>
            <a:ext cx="10782296" cy="47088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kern="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kern="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Benjamites, however, did not drive out the Jebusites…</a:t>
            </a:r>
            <a:endParaRPr lang="en-US" sz="3200" kern="100" dirty="0">
              <a:solidFill>
                <a:schemeClr val="bg1"/>
              </a:solidFill>
              <a:effectLst/>
              <a:latin typeface="Baskerville Old Face" panose="020206020805050203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kern="10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Manasseh did not drive out the people… for the Canaanites were determined to live in that land. </a:t>
            </a: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3200" kern="10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When Israel became strong, they pressed the Canaanites into forced labor but never drove them out completely.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US" sz="3200" kern="10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Nor did Ephraim drive out the Canaanites…(they) continued to live among them. </a:t>
            </a: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sz="3200" kern="10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Neither did Zebulun… </a:t>
            </a: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31 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Nor did Asher… </a:t>
            </a: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US" sz="3200" kern="100" baseline="300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Neither did Naphtali…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34 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The Amorites confined the Danites to the hill country, not allowing them to come down into the plain.</a:t>
            </a: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  <a:latin typeface="Baskerville Old Face" panose="02020602080505020303" pitchFamily="18" charset="77"/>
              <a:cs typeface="Lucida Grande" panose="020B0600040502020204" pitchFamily="34" charset="0"/>
            </a:endParaRP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EB3B7D-9732-C810-AA99-0FC699A62A72}"/>
              </a:ext>
            </a:extLst>
          </p:cNvPr>
          <p:cNvSpPr/>
          <p:nvPr/>
        </p:nvSpPr>
        <p:spPr>
          <a:xfrm>
            <a:off x="9435051" y="2866066"/>
            <a:ext cx="704850" cy="3087261"/>
          </a:xfrm>
          <a:prstGeom prst="roundRect">
            <a:avLst>
              <a:gd name="adj" fmla="val 19760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8958DA-5236-769D-A86A-24EC690DB481}"/>
              </a:ext>
            </a:extLst>
          </p:cNvPr>
          <p:cNvSpPr/>
          <p:nvPr/>
        </p:nvSpPr>
        <p:spPr>
          <a:xfrm>
            <a:off x="10367967" y="2867680"/>
            <a:ext cx="1119181" cy="3087261"/>
          </a:xfrm>
          <a:prstGeom prst="roundRect">
            <a:avLst>
              <a:gd name="adj" fmla="val 13063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814167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745633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37" y="308114"/>
            <a:ext cx="39107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timeline of judges with colorful squares&#10;&#10;Description automatically generated">
            <a:extLst>
              <a:ext uri="{FF2B5EF4-FFF2-40B4-BE49-F238E27FC236}">
                <a16:creationId xmlns:a16="http://schemas.microsoft.com/office/drawing/2014/main" id="{7D85D713-0046-B959-AB3F-6AB94F057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" t="19230" r="3337" b="8932"/>
          <a:stretch/>
        </p:blipFill>
        <p:spPr>
          <a:xfrm>
            <a:off x="397562" y="2025570"/>
            <a:ext cx="11529038" cy="43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37" y="308114"/>
            <a:ext cx="39107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53EF-09FB-0A45-2009-CB27989F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9" y="1813511"/>
            <a:ext cx="1618595" cy="929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1:1-2:5</a:t>
            </a:r>
            <a:endParaRPr lang="en-US" dirty="0"/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C559FD-BF4D-7938-C97D-C1DECEE9054D}"/>
              </a:ext>
            </a:extLst>
          </p:cNvPr>
          <p:cNvSpPr/>
          <p:nvPr/>
        </p:nvSpPr>
        <p:spPr>
          <a:xfrm>
            <a:off x="762001" y="2605088"/>
            <a:ext cx="704850" cy="3571875"/>
          </a:xfrm>
          <a:prstGeom prst="roundRect">
            <a:avLst>
              <a:gd name="adj" fmla="val 1976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B93BDF-8FF8-ABA4-A6D5-110DB4F813CE}"/>
              </a:ext>
            </a:extLst>
          </p:cNvPr>
          <p:cNvSpPr/>
          <p:nvPr/>
        </p:nvSpPr>
        <p:spPr>
          <a:xfrm>
            <a:off x="1736956" y="2605088"/>
            <a:ext cx="7180495" cy="3571875"/>
          </a:xfrm>
          <a:prstGeom prst="roundRect">
            <a:avLst>
              <a:gd name="adj" fmla="val 573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A2CC7C-B99A-462F-4D55-3FA73691ABFD}"/>
              </a:ext>
            </a:extLst>
          </p:cNvPr>
          <p:cNvSpPr/>
          <p:nvPr/>
        </p:nvSpPr>
        <p:spPr>
          <a:xfrm>
            <a:off x="9209664" y="2623760"/>
            <a:ext cx="2458461" cy="3571875"/>
          </a:xfrm>
          <a:prstGeom prst="roundRect">
            <a:avLst>
              <a:gd name="adj" fmla="val 88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6831C-5DF0-083C-DFEC-C285965E4C12}"/>
              </a:ext>
            </a:extLst>
          </p:cNvPr>
          <p:cNvSpPr txBox="1"/>
          <p:nvPr/>
        </p:nvSpPr>
        <p:spPr>
          <a:xfrm rot="16200000">
            <a:off x="-444657" y="3972951"/>
            <a:ext cx="30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Framing the 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3C476-98EA-7BD1-5EC4-17096D0B3A02}"/>
              </a:ext>
            </a:extLst>
          </p:cNvPr>
          <p:cNvSpPr txBox="1"/>
          <p:nvPr/>
        </p:nvSpPr>
        <p:spPr>
          <a:xfrm>
            <a:off x="1990028" y="2905780"/>
            <a:ext cx="1618594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Othniel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Shamgar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Deborah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9D6C1-1E6F-D535-CE5C-206BF52EAAED}"/>
              </a:ext>
            </a:extLst>
          </p:cNvPr>
          <p:cNvSpPr txBox="1"/>
          <p:nvPr/>
        </p:nvSpPr>
        <p:spPr>
          <a:xfrm>
            <a:off x="3854662" y="3408298"/>
            <a:ext cx="142218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Gideon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7AC23-E176-69E1-6453-3FB640BF042F}"/>
              </a:ext>
            </a:extLst>
          </p:cNvPr>
          <p:cNvSpPr txBox="1"/>
          <p:nvPr/>
        </p:nvSpPr>
        <p:spPr>
          <a:xfrm>
            <a:off x="5517967" y="3882017"/>
            <a:ext cx="1618593" cy="1815882"/>
          </a:xfrm>
          <a:prstGeom prst="rect">
            <a:avLst/>
          </a:prstGeom>
          <a:solidFill>
            <a:srgbClr val="FFA9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Jephthah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DA0C6-A0CD-7C1C-ADCA-774B5851BF98}"/>
              </a:ext>
            </a:extLst>
          </p:cNvPr>
          <p:cNvSpPr txBox="1"/>
          <p:nvPr/>
        </p:nvSpPr>
        <p:spPr>
          <a:xfrm>
            <a:off x="7349102" y="4721662"/>
            <a:ext cx="1381503" cy="523220"/>
          </a:xfrm>
          <a:prstGeom prst="rect">
            <a:avLst/>
          </a:prstGeom>
          <a:solidFill>
            <a:srgbClr val="FF687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C7D11-4E91-C597-D773-E105E4C805E3}"/>
              </a:ext>
            </a:extLst>
          </p:cNvPr>
          <p:cNvSpPr txBox="1"/>
          <p:nvPr/>
        </p:nvSpPr>
        <p:spPr>
          <a:xfrm rot="16200000">
            <a:off x="8264266" y="3737214"/>
            <a:ext cx="30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Micah’s Idols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E5EC-ECAE-1D5F-8ABA-AEDBCE182B41}"/>
              </a:ext>
            </a:extLst>
          </p:cNvPr>
          <p:cNvSpPr txBox="1"/>
          <p:nvPr/>
        </p:nvSpPr>
        <p:spPr>
          <a:xfrm rot="16200000">
            <a:off x="9369403" y="3495315"/>
            <a:ext cx="3087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Levite &amp; His Concubine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EB3B7D-9732-C810-AA99-0FC699A62A72}"/>
              </a:ext>
            </a:extLst>
          </p:cNvPr>
          <p:cNvSpPr/>
          <p:nvPr/>
        </p:nvSpPr>
        <p:spPr>
          <a:xfrm>
            <a:off x="9435051" y="2866066"/>
            <a:ext cx="704850" cy="3087261"/>
          </a:xfrm>
          <a:prstGeom prst="roundRect">
            <a:avLst>
              <a:gd name="adj" fmla="val 19760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8958DA-5236-769D-A86A-24EC690DB481}"/>
              </a:ext>
            </a:extLst>
          </p:cNvPr>
          <p:cNvSpPr/>
          <p:nvPr/>
        </p:nvSpPr>
        <p:spPr>
          <a:xfrm>
            <a:off x="10367967" y="2867680"/>
            <a:ext cx="1119181" cy="3087261"/>
          </a:xfrm>
          <a:prstGeom prst="roundRect">
            <a:avLst>
              <a:gd name="adj" fmla="val 13063"/>
            </a:avLst>
          </a:prstGeom>
          <a:noFill/>
          <a:ln>
            <a:solidFill>
              <a:srgbClr val="94292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047519-B5EA-92A6-E7AE-A91E29D7ABE2}"/>
              </a:ext>
            </a:extLst>
          </p:cNvPr>
          <p:cNvSpPr txBox="1">
            <a:spLocks/>
          </p:cNvSpPr>
          <p:nvPr/>
        </p:nvSpPr>
        <p:spPr>
          <a:xfrm>
            <a:off x="9546286" y="1870321"/>
            <a:ext cx="1980505" cy="92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Ch.17-21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FB519E-C0EC-D863-2585-4935C71EF1EF}"/>
              </a:ext>
            </a:extLst>
          </p:cNvPr>
          <p:cNvSpPr txBox="1">
            <a:spLocks/>
          </p:cNvSpPr>
          <p:nvPr/>
        </p:nvSpPr>
        <p:spPr>
          <a:xfrm>
            <a:off x="4240700" y="1801787"/>
            <a:ext cx="2720747" cy="65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ADEMY ENGRAVED LET PLAIN:1.0" panose="02000000000000000000" pitchFamily="2" charset="0"/>
                <a:ea typeface="+mn-ea"/>
                <a:cs typeface="+mn-cs"/>
              </a:rPr>
              <a:t>2:6-Ch.16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20617-B2F1-3AE9-01B6-2BACCE3F96B1}"/>
              </a:ext>
            </a:extLst>
          </p:cNvPr>
          <p:cNvSpPr txBox="1"/>
          <p:nvPr/>
        </p:nvSpPr>
        <p:spPr>
          <a:xfrm>
            <a:off x="4582885" y="5481344"/>
            <a:ext cx="32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</p:spTree>
    <p:extLst>
      <p:ext uri="{BB962C8B-B14F-4D97-AF65-F5344CB8AC3E}">
        <p14:creationId xmlns:p14="http://schemas.microsoft.com/office/powerpoint/2010/main" val="31459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D7A3-9667-C3E1-43F5-852E40B7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9DFB-9C51-D339-A434-698BF573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he Book Of Judges - YouTube">
            <a:extLst>
              <a:ext uri="{FF2B5EF4-FFF2-40B4-BE49-F238E27FC236}">
                <a16:creationId xmlns:a16="http://schemas.microsoft.com/office/drawing/2014/main" id="{96887A1A-BE06-B056-AD60-CA1A2C358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Introduction to the Book of Judges - Emmanuel Cedar ParkEmmanuel Cedar  Park">
            <a:extLst>
              <a:ext uri="{FF2B5EF4-FFF2-40B4-BE49-F238E27FC236}">
                <a16:creationId xmlns:a16="http://schemas.microsoft.com/office/drawing/2014/main" id="{6B52BFD2-0C4A-5DE0-250F-91887CB8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12192000" cy="4064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4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 of Judges | St. Margaret Mary Church">
            <a:extLst>
              <a:ext uri="{FF2B5EF4-FFF2-40B4-BE49-F238E27FC236}">
                <a16:creationId xmlns:a16="http://schemas.microsoft.com/office/drawing/2014/main" id="{53BEB1A1-7B52-AC90-31F4-2EA7BD77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1" y="852616"/>
            <a:ext cx="10524659" cy="52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Book of Judges">
            <a:extLst>
              <a:ext uri="{FF2B5EF4-FFF2-40B4-BE49-F238E27FC236}">
                <a16:creationId xmlns:a16="http://schemas.microsoft.com/office/drawing/2014/main" id="{A63000E5-4FFB-9D13-9F9F-968864A1A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/>
          <a:stretch/>
        </p:blipFill>
        <p:spPr bwMode="auto">
          <a:xfrm>
            <a:off x="381189" y="780767"/>
            <a:ext cx="11489530" cy="52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4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ters to the King | The 66 Books of the Bible">
            <a:extLst>
              <a:ext uri="{FF2B5EF4-FFF2-40B4-BE49-F238E27FC236}">
                <a16:creationId xmlns:a16="http://schemas.microsoft.com/office/drawing/2014/main" id="{543899BC-E940-A7EB-D660-7FA0CA51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9" y="273393"/>
            <a:ext cx="8414951" cy="63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A5DFB-4058-5EF8-FB13-49A585D7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77" y="3206750"/>
            <a:ext cx="4458558" cy="44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0549F-9092-C742-A5E9-37C968F363CE}"/>
              </a:ext>
            </a:extLst>
          </p:cNvPr>
          <p:cNvSpPr txBox="1"/>
          <p:nvPr/>
        </p:nvSpPr>
        <p:spPr>
          <a:xfrm>
            <a:off x="5081271" y="3321989"/>
            <a:ext cx="376881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CFCFC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Times New Roman" panose="02020603050405020304" pitchFamily="18" charset="0"/>
              </a:rPr>
              <a:t>Compromise</a:t>
            </a:r>
          </a:p>
          <a:p>
            <a:pPr algn="r"/>
            <a:r>
              <a:rPr lang="en-US" sz="4000" dirty="0">
                <a:solidFill>
                  <a:srgbClr val="CFCFC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77"/>
                <a:cs typeface="Times New Roman" panose="02020603050405020304" pitchFamily="18" charset="0"/>
              </a:rPr>
              <a:t>&amp; Tragedy</a:t>
            </a:r>
          </a:p>
        </p:txBody>
      </p:sp>
    </p:spTree>
    <p:extLst>
      <p:ext uri="{BB962C8B-B14F-4D97-AF65-F5344CB8AC3E}">
        <p14:creationId xmlns:p14="http://schemas.microsoft.com/office/powerpoint/2010/main" val="344090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06BEC-698B-4C38-FEFC-B0284F3A9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146" y="354530"/>
            <a:ext cx="9277564" cy="64149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94639-FEE5-839A-F9C1-1D7410D6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46" y="354530"/>
            <a:ext cx="901700" cy="1155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2F19FD-155C-FBD7-E36F-761F66F3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254" y="1858624"/>
            <a:ext cx="919950" cy="555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80B0F9-D7AD-A900-60C1-44740ACA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195" y="3301856"/>
            <a:ext cx="1646577" cy="478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7C18B2-8FCD-F073-39E9-F3019C158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818" y="5011229"/>
            <a:ext cx="1994189" cy="554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27B408-D6F1-5A56-8429-29E0F00E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94" y="2873197"/>
            <a:ext cx="919950" cy="555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A001C-75AA-FA02-37E3-63383299B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37567">
            <a:off x="3746340" y="1730990"/>
            <a:ext cx="996321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AAF34-8270-05E9-CEEA-DBC11642B6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03" t="-9298" r="-3018" b="9296"/>
          <a:stretch/>
        </p:blipFill>
        <p:spPr>
          <a:xfrm rot="19837567">
            <a:off x="4212828" y="588788"/>
            <a:ext cx="1161673" cy="1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F9826-E863-0296-B252-CD91349E65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03" t="-9298" r="-3018" b="9296"/>
          <a:stretch/>
        </p:blipFill>
        <p:spPr>
          <a:xfrm rot="17067523">
            <a:off x="4001470" y="1138092"/>
            <a:ext cx="1161673" cy="177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49C83-BEF1-7CB5-38E1-DC4CC67DA2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9303" t="-9298" r="-3018" b="9296"/>
          <a:stretch/>
        </p:blipFill>
        <p:spPr>
          <a:xfrm rot="2849950">
            <a:off x="4092226" y="1269944"/>
            <a:ext cx="1161673" cy="177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E87B0-24F3-793A-359F-890CF24C3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347" y="1601807"/>
            <a:ext cx="511113" cy="179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F99A9-2FE1-ED63-FC03-9EE4898E6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16317">
            <a:off x="5416169" y="1547426"/>
            <a:ext cx="511113" cy="179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E551F-02C1-1DB8-2F8A-948A25C8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06029">
            <a:off x="5835681" y="1453260"/>
            <a:ext cx="440485" cy="121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C2E89A-26FD-D114-95F1-35754785D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86998">
            <a:off x="6208435" y="946211"/>
            <a:ext cx="511113" cy="179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0A5442-FE32-DAAC-7110-70ECB485EF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14394">
            <a:off x="6080498" y="527613"/>
            <a:ext cx="511113" cy="179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4ADCB-3142-317C-0909-B0AFB3503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0056">
            <a:off x="5287727" y="264887"/>
            <a:ext cx="511113" cy="179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E331D6-4C9D-FBAF-0384-E4CF75188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38026">
            <a:off x="5798875" y="285020"/>
            <a:ext cx="511113" cy="1792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4C0D7B-C8B7-BFBC-2780-8E10896A3A94}"/>
              </a:ext>
            </a:extLst>
          </p:cNvPr>
          <p:cNvSpPr/>
          <p:nvPr/>
        </p:nvSpPr>
        <p:spPr>
          <a:xfrm>
            <a:off x="5045075" y="166215"/>
            <a:ext cx="1485900" cy="1883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41F8307-BB0D-08BD-DD1E-EB62CD593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521" y="4862493"/>
            <a:ext cx="1833224" cy="523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F41B1B-0BE7-4D33-4068-44A8ECA272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103" y="4856572"/>
            <a:ext cx="200423" cy="554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7D3B40-9A99-9DE4-C716-EE16A2EAF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5027" y="4854631"/>
            <a:ext cx="208601" cy="5330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75C5BA-A107-B680-DE9F-A34E0BCCB1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9398" y="4855406"/>
            <a:ext cx="399820" cy="5330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2BF285-E65D-8598-73B5-458B504104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4988" y="4830415"/>
            <a:ext cx="233254" cy="546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1E95BD-8A75-04AC-9B46-7CE329A8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258" y="4856025"/>
            <a:ext cx="1833225" cy="5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D316A-C04C-ABFA-1E33-B5F03EF41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544" y="375399"/>
            <a:ext cx="9619415" cy="6202401"/>
          </a:xfrm>
        </p:spPr>
      </p:pic>
    </p:spTree>
    <p:extLst>
      <p:ext uri="{BB962C8B-B14F-4D97-AF65-F5344CB8AC3E}">
        <p14:creationId xmlns:p14="http://schemas.microsoft.com/office/powerpoint/2010/main" val="202126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EC-44C7-881A-4839-3A0E34A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537" y="308114"/>
            <a:ext cx="391070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CADEMY ENGRAVED LET PLAIN:1.0" panose="02000000000000000000" pitchFamily="2" charset="0"/>
              </a:rPr>
              <a:t>Judges</a:t>
            </a:r>
          </a:p>
        </p:txBody>
      </p:sp>
      <p:pic>
        <p:nvPicPr>
          <p:cNvPr id="4" name="Picture 4" descr="Free Online Seminary Course | Old Testament History">
            <a:extLst>
              <a:ext uri="{FF2B5EF4-FFF2-40B4-BE49-F238E27FC236}">
                <a16:creationId xmlns:a16="http://schemas.microsoft.com/office/drawing/2014/main" id="{4D2A07B0-C591-C269-8002-821C45C6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16" y="-16329"/>
            <a:ext cx="3265023" cy="18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BC: Books of the Bible Poster (Poster) | Answers in Genesis">
            <a:extLst>
              <a:ext uri="{FF2B5EF4-FFF2-40B4-BE49-F238E27FC236}">
                <a16:creationId xmlns:a16="http://schemas.microsoft.com/office/drawing/2014/main" id="{7A9481EE-83BC-B4FB-D60A-891C0B59B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3333" r="15449" b="59245"/>
          <a:stretch/>
        </p:blipFill>
        <p:spPr bwMode="auto">
          <a:xfrm>
            <a:off x="1385040" y="2336138"/>
            <a:ext cx="8943181" cy="27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239</Words>
  <Application>Microsoft Macintosh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ACADEMY ENGRAVED LET PLAIN:1.0</vt:lpstr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Judges</vt:lpstr>
      <vt:lpstr>Judges</vt:lpstr>
      <vt:lpstr>Judges</vt:lpstr>
      <vt:lpstr>Judges</vt:lpstr>
      <vt:lpstr>Judges</vt:lpstr>
      <vt:lpstr>Judges 1</vt:lpstr>
      <vt:lpstr>Judges</vt:lpstr>
      <vt:lpstr>Judges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Microsoft Office User</dc:creator>
  <cp:lastModifiedBy>David Stevens</cp:lastModifiedBy>
  <cp:revision>53</cp:revision>
  <dcterms:created xsi:type="dcterms:W3CDTF">2024-08-14T16:53:59Z</dcterms:created>
  <dcterms:modified xsi:type="dcterms:W3CDTF">2024-09-22T03:37:37Z</dcterms:modified>
</cp:coreProperties>
</file>