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42" r:id="rId5"/>
    <p:sldMasterId id="2147483958" r:id="rId6"/>
    <p:sldMasterId id="2147483967" r:id="rId7"/>
    <p:sldMasterId id="2147483996" r:id="rId8"/>
    <p:sldMasterId id="2147484001" r:id="rId9"/>
    <p:sldMasterId id="2147484019" r:id="rId10"/>
  </p:sldMasterIdLst>
  <p:notesMasterIdLst>
    <p:notesMasterId r:id="rId38"/>
  </p:notesMasterIdLst>
  <p:handoutMasterIdLst>
    <p:handoutMasterId r:id="rId39"/>
  </p:handoutMasterIdLst>
  <p:sldIdLst>
    <p:sldId id="6910" r:id="rId11"/>
    <p:sldId id="6911"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82" r:id="rId28"/>
    <p:sldId id="273" r:id="rId29"/>
    <p:sldId id="281" r:id="rId30"/>
    <p:sldId id="274" r:id="rId31"/>
    <p:sldId id="275" r:id="rId32"/>
    <p:sldId id="276" r:id="rId33"/>
    <p:sldId id="277" r:id="rId34"/>
    <p:sldId id="278" r:id="rId35"/>
    <p:sldId id="279" r:id="rId36"/>
    <p:sldId id="280" r:id="rId37"/>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62" autoAdjust="0"/>
    <p:restoredTop sz="94965" autoAdjust="0"/>
  </p:normalViewPr>
  <p:slideViewPr>
    <p:cSldViewPr>
      <p:cViewPr varScale="1">
        <p:scale>
          <a:sx n="83" d="100"/>
          <a:sy n="83" d="100"/>
        </p:scale>
        <p:origin x="72" y="2419"/>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936"/>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9/29/2024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9/29/2024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9/29/2024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9/29/2024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9/29/2024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9/29/2024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9/29/2024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9/29/2024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9183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52257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8253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29899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3532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77641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727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190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1930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9/29/2024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98974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9/29/2024</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879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9/29/2024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9/29/2024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9/29/2024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9/29/2024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9/29/2024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9/29/2024</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20940881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9/29/2024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1F88-3A86-9225-8F9F-B87B7AE5B7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1886BA-3424-2BE7-9B9B-8F01C8A84ABA}"/>
              </a:ext>
            </a:extLst>
          </p:cNvPr>
          <p:cNvSpPr>
            <a:spLocks noGrp="1"/>
          </p:cNvSpPr>
          <p:nvPr>
            <p:ph type="subTitle" idx="1"/>
          </p:nvPr>
        </p:nvSpPr>
        <p:spPr/>
        <p:txBody>
          <a:bodyPr/>
          <a:lstStyle/>
          <a:p>
            <a:endParaRPr lang="en-US"/>
          </a:p>
        </p:txBody>
      </p:sp>
      <p:pic>
        <p:nvPicPr>
          <p:cNvPr id="1028" name="Picture 4" descr="Free Online Seminary Course | Old Testament History">
            <a:extLst>
              <a:ext uri="{FF2B5EF4-FFF2-40B4-BE49-F238E27FC236}">
                <a16:creationId xmlns:a16="http://schemas.microsoft.com/office/drawing/2014/main" id="{92C09635-0017-4C32-C86C-F378FEC3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7"/>
            <a:ext cx="12192000" cy="6872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620617-B2F1-3AE9-01B6-2BACCE3F96B1}"/>
              </a:ext>
            </a:extLst>
          </p:cNvPr>
          <p:cNvSpPr txBox="1"/>
          <p:nvPr/>
        </p:nvSpPr>
        <p:spPr>
          <a:xfrm>
            <a:off x="4582885" y="5469621"/>
            <a:ext cx="326571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pple Chancery" charset="0"/>
                <a:ea typeface="Apple Chancery" charset="0"/>
                <a:cs typeface="Apple Chancery" charset="0"/>
              </a:rPr>
              <a:t>Ruth</a:t>
            </a:r>
          </a:p>
        </p:txBody>
      </p:sp>
    </p:spTree>
    <p:extLst>
      <p:ext uri="{BB962C8B-B14F-4D97-AF65-F5344CB8AC3E}">
        <p14:creationId xmlns:p14="http://schemas.microsoft.com/office/powerpoint/2010/main" val="181160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636676" y="0"/>
            <a:ext cx="4918648" cy="6858000"/>
          </a:xfrm>
          <a:prstGeom prst="rect">
            <a:avLst/>
          </a:prstGeom>
        </p:spPr>
      </p:pic>
    </p:spTree>
    <p:extLst>
      <p:ext uri="{BB962C8B-B14F-4D97-AF65-F5344CB8AC3E}">
        <p14:creationId xmlns:p14="http://schemas.microsoft.com/office/powerpoint/2010/main" val="176651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0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7601" y="1540934"/>
            <a:ext cx="102108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Garamond" charset="0"/>
                <a:ea typeface="Garamond" charset="0"/>
                <a:cs typeface="Garamond" charset="0"/>
              </a:rPr>
              <a:t>go’el</a:t>
            </a: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 redeemer, kinsman-redeemer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Tree>
    <p:extLst>
      <p:ext uri="{BB962C8B-B14F-4D97-AF65-F5344CB8AC3E}">
        <p14:creationId xmlns:p14="http://schemas.microsoft.com/office/powerpoint/2010/main" val="119594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7601" y="1540934"/>
            <a:ext cx="10210800"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Garamond" charset="0"/>
                <a:ea typeface="Garamond" charset="0"/>
                <a:cs typeface="Garamond" charset="0"/>
              </a:rPr>
              <a:t>go’el</a:t>
            </a: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 redeemer, kinsman-redeemer</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avenge death of a murdered relative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Tree>
    <p:extLst>
      <p:ext uri="{BB962C8B-B14F-4D97-AF65-F5344CB8AC3E}">
        <p14:creationId xmlns:p14="http://schemas.microsoft.com/office/powerpoint/2010/main" val="82006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7601" y="1540934"/>
            <a:ext cx="1021080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Garamond" charset="0"/>
                <a:ea typeface="Garamond" charset="0"/>
                <a:cs typeface="Garamond" charset="0"/>
              </a:rPr>
              <a:t>go’el</a:t>
            </a: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 redeemer, kinsman-redeemer</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avenge death of a murdered relative</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redeem an enslaved relative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Tree>
    <p:extLst>
      <p:ext uri="{BB962C8B-B14F-4D97-AF65-F5344CB8AC3E}">
        <p14:creationId xmlns:p14="http://schemas.microsoft.com/office/powerpoint/2010/main" val="8599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7601" y="1540934"/>
            <a:ext cx="102108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Garamond" charset="0"/>
                <a:ea typeface="Garamond" charset="0"/>
                <a:cs typeface="Garamond" charset="0"/>
              </a:rPr>
              <a:t>go’el</a:t>
            </a: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 redeemer, kinsman-redeemer</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avenge death of a murdered relative</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redeem an enslaved relative</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provide an heir for a brother through levirate marriage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Tree>
    <p:extLst>
      <p:ext uri="{BB962C8B-B14F-4D97-AF65-F5344CB8AC3E}">
        <p14:creationId xmlns:p14="http://schemas.microsoft.com/office/powerpoint/2010/main" val="175090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7601" y="1540934"/>
            <a:ext cx="10210800" cy="390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Garamond" charset="0"/>
                <a:ea typeface="Garamond" charset="0"/>
                <a:cs typeface="Garamond" charset="0"/>
              </a:rPr>
              <a:t>go’el</a:t>
            </a: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 redeemer, kinsman-redeemer</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avenge death of a murdered relative</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redeem an enslaved relative</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provide an heir for a brother through levirate marriage</a:t>
            </a:r>
          </a:p>
          <a:p>
            <a:pPr marL="571500" marR="0" lvl="0" indent="-571500" algn="l" defTabSz="914400" rtl="0" eaLnBrk="1" fontAlgn="auto" latinLnBrk="0" hangingPunct="1">
              <a:lnSpc>
                <a:spcPct val="100000"/>
              </a:lnSpc>
              <a:spcBef>
                <a:spcPts val="0"/>
              </a:spcBef>
              <a:spcAft>
                <a:spcPts val="0"/>
              </a:spcAft>
              <a:buClrTx/>
              <a:buSzTx/>
              <a:buFont typeface="Arial" charset="0"/>
              <a:buChar char="•"/>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buy back a forfeited inheritance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Tree>
    <p:extLst>
      <p:ext uri="{BB962C8B-B14F-4D97-AF65-F5344CB8AC3E}">
        <p14:creationId xmlns:p14="http://schemas.microsoft.com/office/powerpoint/2010/main" val="285347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8266" y="1840581"/>
            <a:ext cx="10481734"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white"/>
                </a:solidFill>
                <a:effectLst/>
                <a:uLnTx/>
                <a:uFillTx/>
                <a:latin typeface="Garamond" charset="0"/>
                <a:ea typeface="Garamond" charset="0"/>
                <a:cs typeface="Garamond" charset="0"/>
              </a:rPr>
              <a:t>23 </a:t>
            </a: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The land must not be sold permanently, because the land is mine and you reside in my land as foreigners and strangers. </a:t>
            </a:r>
            <a:r>
              <a:rPr kumimoji="0" lang="en-US" sz="3200" b="1" i="0" u="none" strike="noStrike" kern="1200" cap="none" spc="0" normalizeH="0" baseline="30000" noProof="0" dirty="0">
                <a:ln>
                  <a:noFill/>
                </a:ln>
                <a:solidFill>
                  <a:prstClr val="white"/>
                </a:solidFill>
                <a:effectLst/>
                <a:uLnTx/>
                <a:uFillTx/>
                <a:latin typeface="Garamond" charset="0"/>
                <a:ea typeface="Garamond" charset="0"/>
                <a:cs typeface="Garamond" charset="0"/>
              </a:rPr>
              <a:t>24 </a:t>
            </a: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Throughout the land that you hold as a possession, you must provide for the redemption of the 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white"/>
                </a:solidFill>
                <a:effectLst/>
                <a:uLnTx/>
                <a:uFillTx/>
                <a:latin typeface="Garamond" charset="0"/>
                <a:ea typeface="Garamond" charset="0"/>
                <a:cs typeface="Garamond" charset="0"/>
              </a:rPr>
              <a:t>25 </a:t>
            </a: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If one of your fellow Israelites becomes poor and sells some of their property, their nearest relative is to come and redeem what they have sold. </a:t>
            </a:r>
          </a:p>
        </p:txBody>
      </p:sp>
    </p:spTree>
    <p:extLst>
      <p:ext uri="{BB962C8B-B14F-4D97-AF65-F5344CB8AC3E}">
        <p14:creationId xmlns:p14="http://schemas.microsoft.com/office/powerpoint/2010/main" val="284889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453466" y="1891282"/>
            <a:ext cx="3941226" cy="4729651"/>
          </a:xfrm>
        </p:spPr>
        <p:txBody>
          <a:bodyPr numCol="1">
            <a:noAutofit/>
          </a:bodyPr>
          <a:lstStyle/>
          <a:p>
            <a:pPr marL="0" indent="0" algn="ctr">
              <a:buNone/>
            </a:pPr>
            <a:r>
              <a:rPr lang="en-US" sz="3600" b="1" dirty="0">
                <a:solidFill>
                  <a:schemeClr val="bg1"/>
                </a:solidFill>
                <a:latin typeface="Garamond" charset="0"/>
                <a:ea typeface="Garamond" charset="0"/>
                <a:cs typeface="Garamond" charset="0"/>
              </a:rPr>
              <a:t>Ruth</a:t>
            </a:r>
          </a:p>
          <a:p>
            <a:pPr marL="0" indent="0" algn="ctr">
              <a:buNone/>
            </a:pPr>
            <a:r>
              <a:rPr lang="en-US" dirty="0">
                <a:solidFill>
                  <a:schemeClr val="bg1"/>
                </a:solidFill>
                <a:latin typeface="Garamond" charset="0"/>
                <a:ea typeface="Garamond" charset="0"/>
                <a:cs typeface="Garamond" charset="0"/>
              </a:rPr>
              <a:t>clings to Naomi </a:t>
            </a:r>
            <a:r>
              <a:rPr lang="en-US" sz="2000" dirty="0">
                <a:solidFill>
                  <a:schemeClr val="bg1"/>
                </a:solidFill>
                <a:latin typeface="Garamond" charset="0"/>
                <a:ea typeface="Garamond" charset="0"/>
                <a:cs typeface="Garamond" charset="0"/>
              </a:rPr>
              <a:t>&amp;</a:t>
            </a:r>
            <a:r>
              <a:rPr lang="en-US" dirty="0">
                <a:solidFill>
                  <a:schemeClr val="bg1"/>
                </a:solidFill>
                <a:latin typeface="Garamond" charset="0"/>
                <a:ea typeface="Garamond" charset="0"/>
                <a:cs typeface="Garamond" charset="0"/>
              </a:rPr>
              <a:t> her God</a:t>
            </a:r>
          </a:p>
          <a:p>
            <a:pPr marL="0" indent="0" algn="ctr">
              <a:buNone/>
            </a:pPr>
            <a:r>
              <a:rPr lang="en-US" dirty="0">
                <a:solidFill>
                  <a:schemeClr val="bg1"/>
                </a:solidFill>
                <a:latin typeface="Garamond" charset="0"/>
                <a:ea typeface="Garamond" charset="0"/>
                <a:cs typeface="Garamond" charset="0"/>
              </a:rPr>
              <a:t>is redeemed by Boaz</a:t>
            </a:r>
          </a:p>
          <a:p>
            <a:pPr marL="0" indent="0" algn="ctr">
              <a:buNone/>
            </a:pPr>
            <a:r>
              <a:rPr lang="en-US" sz="3600" b="1" dirty="0">
                <a:solidFill>
                  <a:schemeClr val="bg1"/>
                </a:solidFill>
                <a:latin typeface="Garamond" charset="0"/>
                <a:ea typeface="Garamond" charset="0"/>
                <a:cs typeface="Garamond" charset="0"/>
              </a:rPr>
              <a:t>Boaz</a:t>
            </a:r>
          </a:p>
          <a:p>
            <a:pPr marL="0" indent="0" algn="ctr">
              <a:buNone/>
            </a:pPr>
            <a:r>
              <a:rPr lang="en-US" dirty="0">
                <a:solidFill>
                  <a:schemeClr val="bg1"/>
                </a:solidFill>
                <a:latin typeface="Garamond" charset="0"/>
                <a:ea typeface="Garamond" charset="0"/>
                <a:cs typeface="Garamond" charset="0"/>
              </a:rPr>
              <a:t>chooses redemption</a:t>
            </a:r>
          </a:p>
        </p:txBody>
      </p:sp>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Parallels</a:t>
            </a:r>
          </a:p>
        </p:txBody>
      </p:sp>
      <p:cxnSp>
        <p:nvCxnSpPr>
          <p:cNvPr id="7" name="Straight Connector 6"/>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453466" y="1840581"/>
            <a:ext cx="1" cy="4041813"/>
          </a:xfrm>
          <a:prstGeom prst="line">
            <a:avLst/>
          </a:prstGeom>
          <a:ln w="28575">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44" name="Content Placeholder 4"/>
          <p:cNvSpPr txBox="1">
            <a:spLocks/>
          </p:cNvSpPr>
          <p:nvPr/>
        </p:nvSpPr>
        <p:spPr>
          <a:xfrm>
            <a:off x="304800" y="1891282"/>
            <a:ext cx="4148666" cy="461111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white"/>
                </a:solidFill>
                <a:effectLst/>
                <a:uLnTx/>
                <a:uFillTx/>
                <a:latin typeface="Garamond" charset="0"/>
                <a:ea typeface="Garamond" charset="0"/>
                <a:cs typeface="Garamond" charset="0"/>
              </a:rPr>
              <a:t>Orpah</a:t>
            </a: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rPr>
              <a:t>returns to family and Moabite gods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rPr>
              <a:t>unnamed kinsman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rPr>
              <a:t>considers redemption too costly</a:t>
            </a:r>
          </a:p>
        </p:txBody>
      </p:sp>
      <p:cxnSp>
        <p:nvCxnSpPr>
          <p:cNvPr id="10" name="Straight Connector 9"/>
          <p:cNvCxnSpPr/>
          <p:nvPr/>
        </p:nvCxnSpPr>
        <p:spPr>
          <a:xfrm flipV="1">
            <a:off x="8458194" y="1891282"/>
            <a:ext cx="1" cy="4041813"/>
          </a:xfrm>
          <a:prstGeom prst="line">
            <a:avLst/>
          </a:prstGeom>
          <a:ln w="28575">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8521697" y="1891282"/>
            <a:ext cx="3500970" cy="472965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Tree>
    <p:extLst>
      <p:ext uri="{BB962C8B-B14F-4D97-AF65-F5344CB8AC3E}">
        <p14:creationId xmlns:p14="http://schemas.microsoft.com/office/powerpoint/2010/main" val="63613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pic>
        <p:nvPicPr>
          <p:cNvPr id="2050" name="Picture 2" descr="ABC: Books of the Bible Poster (Poster) | Answers in Genesis">
            <a:extLst>
              <a:ext uri="{FF2B5EF4-FFF2-40B4-BE49-F238E27FC236}">
                <a16:creationId xmlns:a16="http://schemas.microsoft.com/office/drawing/2014/main" id="{E4E97445-4968-6CB0-2195-A60FF031D0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33" b="1622"/>
          <a:stretch/>
        </p:blipFill>
        <p:spPr bwMode="auto">
          <a:xfrm>
            <a:off x="1657350" y="729046"/>
            <a:ext cx="8877300" cy="5832389"/>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a:extLst>
              <a:ext uri="{FF2B5EF4-FFF2-40B4-BE49-F238E27FC236}">
                <a16:creationId xmlns:a16="http://schemas.microsoft.com/office/drawing/2014/main" id="{FC90A6B4-A2E1-761C-6C8B-EA3395C8780B}"/>
              </a:ext>
            </a:extLst>
          </p:cNvPr>
          <p:cNvSpPr/>
          <p:nvPr/>
        </p:nvSpPr>
        <p:spPr>
          <a:xfrm>
            <a:off x="5067883" y="284743"/>
            <a:ext cx="284205" cy="556051"/>
          </a:xfrm>
          <a:prstGeom prst="downArrow">
            <a:avLst/>
          </a:prstGeom>
          <a:solidFill>
            <a:schemeClr val="bg1"/>
          </a:solidFill>
          <a:ln>
            <a:solidFill>
              <a:srgbClr val="9F5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49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453466" y="1891282"/>
            <a:ext cx="3941226" cy="4729651"/>
          </a:xfrm>
        </p:spPr>
        <p:txBody>
          <a:bodyPr numCol="1">
            <a:noAutofit/>
          </a:bodyPr>
          <a:lstStyle/>
          <a:p>
            <a:pPr marL="0" indent="0" algn="ctr">
              <a:buNone/>
            </a:pPr>
            <a:r>
              <a:rPr lang="en-US" sz="3600" b="1" dirty="0">
                <a:solidFill>
                  <a:schemeClr val="bg1"/>
                </a:solidFill>
                <a:latin typeface="Garamond" charset="0"/>
                <a:ea typeface="Garamond" charset="0"/>
                <a:cs typeface="Garamond" charset="0"/>
              </a:rPr>
              <a:t>Ruth</a:t>
            </a:r>
          </a:p>
          <a:p>
            <a:pPr marL="0" indent="0" algn="ctr">
              <a:buNone/>
            </a:pPr>
            <a:r>
              <a:rPr lang="en-US" dirty="0">
                <a:solidFill>
                  <a:schemeClr val="bg1"/>
                </a:solidFill>
                <a:latin typeface="Garamond" charset="0"/>
                <a:ea typeface="Garamond" charset="0"/>
                <a:cs typeface="Garamond" charset="0"/>
              </a:rPr>
              <a:t>clings to Naomi </a:t>
            </a:r>
            <a:r>
              <a:rPr lang="en-US" sz="2000" dirty="0">
                <a:solidFill>
                  <a:schemeClr val="bg1"/>
                </a:solidFill>
                <a:latin typeface="Garamond" charset="0"/>
                <a:ea typeface="Garamond" charset="0"/>
                <a:cs typeface="Garamond" charset="0"/>
              </a:rPr>
              <a:t>&amp;</a:t>
            </a:r>
            <a:r>
              <a:rPr lang="en-US" dirty="0">
                <a:solidFill>
                  <a:schemeClr val="bg1"/>
                </a:solidFill>
                <a:latin typeface="Garamond" charset="0"/>
                <a:ea typeface="Garamond" charset="0"/>
                <a:cs typeface="Garamond" charset="0"/>
              </a:rPr>
              <a:t> her God</a:t>
            </a:r>
          </a:p>
          <a:p>
            <a:pPr marL="0" indent="0" algn="ctr">
              <a:buNone/>
            </a:pPr>
            <a:r>
              <a:rPr lang="en-US" dirty="0">
                <a:solidFill>
                  <a:schemeClr val="bg1"/>
                </a:solidFill>
                <a:latin typeface="Garamond" charset="0"/>
                <a:ea typeface="Garamond" charset="0"/>
                <a:cs typeface="Garamond" charset="0"/>
              </a:rPr>
              <a:t>is redeemed by Boaz</a:t>
            </a:r>
          </a:p>
          <a:p>
            <a:pPr marL="0" indent="0" algn="ctr">
              <a:buNone/>
            </a:pPr>
            <a:r>
              <a:rPr lang="en-US" sz="3600" b="1" dirty="0">
                <a:solidFill>
                  <a:schemeClr val="bg1"/>
                </a:solidFill>
                <a:latin typeface="Garamond" charset="0"/>
                <a:ea typeface="Garamond" charset="0"/>
                <a:cs typeface="Garamond" charset="0"/>
              </a:rPr>
              <a:t>Boaz</a:t>
            </a:r>
          </a:p>
          <a:p>
            <a:pPr marL="0" indent="0" algn="ctr">
              <a:buNone/>
            </a:pPr>
            <a:r>
              <a:rPr lang="en-US" dirty="0">
                <a:solidFill>
                  <a:schemeClr val="bg1"/>
                </a:solidFill>
                <a:latin typeface="Garamond" charset="0"/>
                <a:ea typeface="Garamond" charset="0"/>
                <a:cs typeface="Garamond" charset="0"/>
              </a:rPr>
              <a:t>chooses redemption</a:t>
            </a:r>
          </a:p>
        </p:txBody>
      </p:sp>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Parallels</a:t>
            </a:r>
          </a:p>
        </p:txBody>
      </p:sp>
      <p:cxnSp>
        <p:nvCxnSpPr>
          <p:cNvPr id="7" name="Straight Connector 6"/>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453466" y="1840581"/>
            <a:ext cx="1" cy="4041813"/>
          </a:xfrm>
          <a:prstGeom prst="line">
            <a:avLst/>
          </a:prstGeom>
          <a:ln w="28575">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44" name="Content Placeholder 4"/>
          <p:cNvSpPr txBox="1">
            <a:spLocks/>
          </p:cNvSpPr>
          <p:nvPr/>
        </p:nvSpPr>
        <p:spPr>
          <a:xfrm>
            <a:off x="304800" y="1891282"/>
            <a:ext cx="4148666" cy="461111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white"/>
                </a:solidFill>
                <a:effectLst/>
                <a:uLnTx/>
                <a:uFillTx/>
                <a:latin typeface="Garamond" charset="0"/>
                <a:ea typeface="Garamond" charset="0"/>
                <a:cs typeface="Garamond" charset="0"/>
              </a:rPr>
              <a:t>Orpah</a:t>
            </a: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rPr>
              <a:t>returns to family and Moabite gods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rPr>
              <a:t>unnamed kinsman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rPr>
              <a:t>considers redemption too costly</a:t>
            </a:r>
          </a:p>
        </p:txBody>
      </p:sp>
      <p:cxnSp>
        <p:nvCxnSpPr>
          <p:cNvPr id="10" name="Straight Connector 9"/>
          <p:cNvCxnSpPr/>
          <p:nvPr/>
        </p:nvCxnSpPr>
        <p:spPr>
          <a:xfrm flipV="1">
            <a:off x="8458194" y="1891282"/>
            <a:ext cx="1" cy="4041813"/>
          </a:xfrm>
          <a:prstGeom prst="line">
            <a:avLst/>
          </a:prstGeom>
          <a:ln w="28575">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8521697" y="1891282"/>
            <a:ext cx="3500970" cy="472965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rPr>
              <a:t>Tamar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rPr>
              <a:t>not redeemed willingly by Judah’s family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rPr>
              <a:t>Judah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rPr>
              <a:t>avoids redemption until tricked into it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rPr>
              <a:t>Judah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Tree>
    <p:extLst>
      <p:ext uri="{BB962C8B-B14F-4D97-AF65-F5344CB8AC3E}">
        <p14:creationId xmlns:p14="http://schemas.microsoft.com/office/powerpoint/2010/main" val="17596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65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Reversals</a:t>
            </a:r>
          </a:p>
        </p:txBody>
      </p:sp>
      <p:cxnSp>
        <p:nvCxnSpPr>
          <p:cNvPr id="6" name="Straight Connector 5"/>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1840581"/>
            <a:ext cx="11413066" cy="1077218"/>
          </a:xfrm>
          <a:prstGeom prst="rect">
            <a:avLst/>
          </a:prstGeom>
          <a:noFill/>
        </p:spPr>
        <p:txBody>
          <a:bodyPr wrap="square" numCol="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leaving the land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land restored </a:t>
            </a:r>
          </a:p>
        </p:txBody>
      </p:sp>
      <p:cxnSp>
        <p:nvCxnSpPr>
          <p:cNvPr id="7" name="Straight Arrow Connector 6"/>
          <p:cNvCxnSpPr/>
          <p:nvPr/>
        </p:nvCxnSpPr>
        <p:spPr>
          <a:xfrm>
            <a:off x="4690533" y="21505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36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Reversals</a:t>
            </a:r>
          </a:p>
        </p:txBody>
      </p:sp>
      <p:cxnSp>
        <p:nvCxnSpPr>
          <p:cNvPr id="6" name="Straight Connector 5"/>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1840581"/>
            <a:ext cx="11413066" cy="1569660"/>
          </a:xfrm>
          <a:prstGeom prst="rect">
            <a:avLst/>
          </a:prstGeom>
          <a:noFill/>
        </p:spPr>
        <p:txBody>
          <a:bodyPr wrap="square" numCol="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leaving the land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famine and hunger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land restored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harvests</a:t>
            </a:r>
          </a:p>
        </p:txBody>
      </p:sp>
      <p:cxnSp>
        <p:nvCxnSpPr>
          <p:cNvPr id="8" name="Straight Arrow Connector 7"/>
          <p:cNvCxnSpPr/>
          <p:nvPr/>
        </p:nvCxnSpPr>
        <p:spPr>
          <a:xfrm>
            <a:off x="4690533" y="21505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46133" y="3183466"/>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9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Reversals</a:t>
            </a:r>
          </a:p>
        </p:txBody>
      </p:sp>
      <p:cxnSp>
        <p:nvCxnSpPr>
          <p:cNvPr id="6" name="Straight Connector 5"/>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1840581"/>
            <a:ext cx="11413066" cy="2554545"/>
          </a:xfrm>
          <a:prstGeom prst="rect">
            <a:avLst/>
          </a:prstGeom>
          <a:noFill/>
        </p:spPr>
        <p:txBody>
          <a:bodyPr wrap="square" numCol="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leaving the land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famine and hunger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death and barrenness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land restored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harvests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birth</a:t>
            </a:r>
          </a:p>
        </p:txBody>
      </p:sp>
      <p:cxnSp>
        <p:nvCxnSpPr>
          <p:cNvPr id="8" name="Straight Arrow Connector 7"/>
          <p:cNvCxnSpPr/>
          <p:nvPr/>
        </p:nvCxnSpPr>
        <p:spPr>
          <a:xfrm>
            <a:off x="4690533" y="21505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12267" y="31665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81600" y="4114799"/>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42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Reversals</a:t>
            </a:r>
          </a:p>
        </p:txBody>
      </p:sp>
      <p:cxnSp>
        <p:nvCxnSpPr>
          <p:cNvPr id="6" name="Straight Connector 5"/>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1840581"/>
            <a:ext cx="11413066" cy="3539430"/>
          </a:xfrm>
          <a:prstGeom prst="rect">
            <a:avLst/>
          </a:prstGeom>
          <a:noFill/>
        </p:spPr>
        <p:txBody>
          <a:bodyPr wrap="square" numCol="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leaving the land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famine and hunger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death and barrenness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widowhood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land restored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harvests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birth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marriage</a:t>
            </a:r>
          </a:p>
        </p:txBody>
      </p:sp>
      <p:cxnSp>
        <p:nvCxnSpPr>
          <p:cNvPr id="8" name="Straight Arrow Connector 7"/>
          <p:cNvCxnSpPr/>
          <p:nvPr/>
        </p:nvCxnSpPr>
        <p:spPr>
          <a:xfrm>
            <a:off x="4690533" y="21505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96933" y="3149600"/>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66267" y="41317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90533" y="50969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88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Reversals</a:t>
            </a:r>
          </a:p>
        </p:txBody>
      </p:sp>
      <p:cxnSp>
        <p:nvCxnSpPr>
          <p:cNvPr id="6" name="Straight Connector 5"/>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1840581"/>
            <a:ext cx="11413066" cy="4524315"/>
          </a:xfrm>
          <a:prstGeom prst="rect">
            <a:avLst/>
          </a:prstGeom>
          <a:noFill/>
        </p:spPr>
        <p:txBody>
          <a:bodyPr wrap="square" numCol="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leaving the land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famine and hunger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death and barrenness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widowhood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no 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land restored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harvests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birth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marriage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ramond" charset="0"/>
                <a:ea typeface="Garamond" charset="0"/>
                <a:cs typeface="Garamond" charset="0"/>
              </a:rPr>
              <a:t>coming of King David</a:t>
            </a:r>
          </a:p>
        </p:txBody>
      </p:sp>
      <p:cxnSp>
        <p:nvCxnSpPr>
          <p:cNvPr id="8" name="Straight Arrow Connector 7"/>
          <p:cNvCxnSpPr/>
          <p:nvPr/>
        </p:nvCxnSpPr>
        <p:spPr>
          <a:xfrm>
            <a:off x="4690533" y="21505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80000" y="3166533"/>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83200" y="4114800"/>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90533" y="5113866"/>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13200" y="6096000"/>
            <a:ext cx="2963334" cy="0"/>
          </a:xfrm>
          <a:prstGeom prst="straightConnector1">
            <a:avLst/>
          </a:prstGeom>
          <a:ln w="60325" cap="rnd">
            <a:solidFill>
              <a:srgbClr val="D3A947"/>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68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1F88-3A86-9225-8F9F-B87B7AE5B7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1886BA-3424-2BE7-9B9B-8F01C8A84ABA}"/>
              </a:ext>
            </a:extLst>
          </p:cNvPr>
          <p:cNvSpPr>
            <a:spLocks noGrp="1"/>
          </p:cNvSpPr>
          <p:nvPr>
            <p:ph type="subTitle" idx="1"/>
          </p:nvPr>
        </p:nvSpPr>
        <p:spPr/>
        <p:txBody>
          <a:bodyPr/>
          <a:lstStyle/>
          <a:p>
            <a:endParaRPr lang="en-US"/>
          </a:p>
        </p:txBody>
      </p:sp>
      <p:pic>
        <p:nvPicPr>
          <p:cNvPr id="1028" name="Picture 4" descr="Free Online Seminary Course | Old Testament History">
            <a:extLst>
              <a:ext uri="{FF2B5EF4-FFF2-40B4-BE49-F238E27FC236}">
                <a16:creationId xmlns:a16="http://schemas.microsoft.com/office/drawing/2014/main" id="{92C09635-0017-4C32-C86C-F378FEC3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7"/>
            <a:ext cx="12192000" cy="6872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620617-B2F1-3AE9-01B6-2BACCE3F96B1}"/>
              </a:ext>
            </a:extLst>
          </p:cNvPr>
          <p:cNvSpPr txBox="1"/>
          <p:nvPr/>
        </p:nvSpPr>
        <p:spPr>
          <a:xfrm>
            <a:off x="4582885" y="5469621"/>
            <a:ext cx="326571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pple Chancery" charset="0"/>
                <a:ea typeface="Apple Chancery" charset="0"/>
                <a:cs typeface="Apple Chancery" charset="0"/>
              </a:rPr>
              <a:t>Ruth</a:t>
            </a:r>
          </a:p>
        </p:txBody>
      </p:sp>
    </p:spTree>
    <p:extLst>
      <p:ext uri="{BB962C8B-B14F-4D97-AF65-F5344CB8AC3E}">
        <p14:creationId xmlns:p14="http://schemas.microsoft.com/office/powerpoint/2010/main" val="11353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419129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B3EC-44C7-881A-4839-3A0E34ABCF2D}"/>
              </a:ext>
            </a:extLst>
          </p:cNvPr>
          <p:cNvSpPr>
            <a:spLocks noGrp="1"/>
          </p:cNvSpPr>
          <p:nvPr>
            <p:ph type="title"/>
          </p:nvPr>
        </p:nvSpPr>
        <p:spPr/>
        <p:txBody>
          <a:bodyPr>
            <a:normAutofit/>
          </a:bodyPr>
          <a:lstStyle/>
          <a:p>
            <a:r>
              <a:rPr lang="en-US" sz="3600" dirty="0">
                <a:solidFill>
                  <a:schemeClr val="bg1"/>
                </a:solidFill>
                <a:latin typeface="Georgia" charset="0"/>
                <a:ea typeface="Georgia" charset="0"/>
                <a:cs typeface="Georgia" charset="0"/>
              </a:rPr>
              <a:t>Deuteronomy 28</a:t>
            </a:r>
          </a:p>
        </p:txBody>
      </p:sp>
      <p:sp>
        <p:nvSpPr>
          <p:cNvPr id="3" name="Content Placeholder 2">
            <a:extLst>
              <a:ext uri="{FF2B5EF4-FFF2-40B4-BE49-F238E27FC236}">
                <a16:creationId xmlns:a16="http://schemas.microsoft.com/office/drawing/2014/main" id="{BC2E53EF-09FB-0A45-2009-CB27989FC2D9}"/>
              </a:ext>
            </a:extLst>
          </p:cNvPr>
          <p:cNvSpPr>
            <a:spLocks noGrp="1"/>
          </p:cNvSpPr>
          <p:nvPr>
            <p:ph idx="1"/>
          </p:nvPr>
        </p:nvSpPr>
        <p:spPr>
          <a:xfrm>
            <a:off x="838200" y="1840581"/>
            <a:ext cx="10515600" cy="4336382"/>
          </a:xfrm>
        </p:spPr>
        <p:txBody>
          <a:bodyPr>
            <a:normAutofit fontScale="25000" lnSpcReduction="20000"/>
          </a:bodyPr>
          <a:lstStyle/>
          <a:p>
            <a:pPr marL="0" indent="0">
              <a:buNone/>
            </a:pPr>
            <a:r>
              <a:rPr lang="en-US" sz="11200" baseline="30000" dirty="0">
                <a:solidFill>
                  <a:schemeClr val="bg1"/>
                </a:solidFill>
                <a:latin typeface="Garamond" charset="0"/>
                <a:ea typeface="Garamond" charset="0"/>
                <a:cs typeface="Garamond" charset="0"/>
              </a:rPr>
              <a:t>1</a:t>
            </a:r>
            <a:r>
              <a:rPr lang="en-US" sz="11200" dirty="0">
                <a:solidFill>
                  <a:schemeClr val="bg1"/>
                </a:solidFill>
                <a:latin typeface="Garamond" charset="0"/>
                <a:ea typeface="Garamond" charset="0"/>
                <a:cs typeface="Garamond" charset="0"/>
              </a:rPr>
              <a:t>If you fully obey the </a:t>
            </a:r>
            <a:r>
              <a:rPr lang="en-US" sz="11200" cap="small" dirty="0">
                <a:solidFill>
                  <a:schemeClr val="bg1"/>
                </a:solidFill>
                <a:latin typeface="Garamond" charset="0"/>
                <a:ea typeface="Garamond" charset="0"/>
                <a:cs typeface="Garamond" charset="0"/>
              </a:rPr>
              <a:t>Lord</a:t>
            </a:r>
            <a:r>
              <a:rPr lang="en-US" sz="11200" dirty="0">
                <a:solidFill>
                  <a:schemeClr val="bg1"/>
                </a:solidFill>
                <a:latin typeface="Garamond" charset="0"/>
                <a:ea typeface="Garamond" charset="0"/>
                <a:cs typeface="Garamond" charset="0"/>
              </a:rPr>
              <a:t> your God and carefully follow all his commands I give you today . . . </a:t>
            </a:r>
            <a:r>
              <a:rPr lang="en-US" sz="11200" baseline="30000" dirty="0">
                <a:solidFill>
                  <a:schemeClr val="bg1"/>
                </a:solidFill>
                <a:latin typeface="Garamond" charset="0"/>
                <a:ea typeface="Garamond" charset="0"/>
                <a:cs typeface="Garamond" charset="0"/>
              </a:rPr>
              <a:t>2 </a:t>
            </a:r>
            <a:r>
              <a:rPr lang="en-US" sz="11200" dirty="0">
                <a:solidFill>
                  <a:schemeClr val="bg1"/>
                </a:solidFill>
                <a:latin typeface="Garamond" charset="0"/>
                <a:ea typeface="Garamond" charset="0"/>
                <a:cs typeface="Garamond" charset="0"/>
              </a:rPr>
              <a:t>All these blessings will come on you and accompany you if you obey the </a:t>
            </a:r>
            <a:r>
              <a:rPr lang="en-US" sz="11200" cap="small" dirty="0">
                <a:solidFill>
                  <a:schemeClr val="bg1"/>
                </a:solidFill>
                <a:latin typeface="Garamond" charset="0"/>
                <a:ea typeface="Garamond" charset="0"/>
                <a:cs typeface="Garamond" charset="0"/>
              </a:rPr>
              <a:t>Lord</a:t>
            </a:r>
            <a:r>
              <a:rPr lang="en-US" sz="11200" dirty="0">
                <a:solidFill>
                  <a:schemeClr val="bg1"/>
                </a:solidFill>
                <a:latin typeface="Garamond" charset="0"/>
                <a:ea typeface="Garamond" charset="0"/>
                <a:cs typeface="Garamond" charset="0"/>
              </a:rPr>
              <a:t> your God . . .</a:t>
            </a:r>
          </a:p>
          <a:p>
            <a:pPr marL="0" indent="0">
              <a:buNone/>
            </a:pPr>
            <a:r>
              <a:rPr lang="en-US" sz="11200" baseline="30000" dirty="0">
                <a:solidFill>
                  <a:schemeClr val="bg1"/>
                </a:solidFill>
                <a:latin typeface="Garamond" charset="0"/>
                <a:ea typeface="Garamond" charset="0"/>
                <a:cs typeface="Garamond" charset="0"/>
              </a:rPr>
              <a:t>4 </a:t>
            </a:r>
            <a:r>
              <a:rPr lang="en-US" sz="11200" dirty="0">
                <a:solidFill>
                  <a:schemeClr val="bg1"/>
                </a:solidFill>
                <a:latin typeface="Garamond" charset="0"/>
                <a:ea typeface="Garamond" charset="0"/>
                <a:cs typeface="Garamond" charset="0"/>
              </a:rPr>
              <a:t>The fruit of your womb will be blessed, and the crops of your land . . .</a:t>
            </a:r>
          </a:p>
          <a:p>
            <a:pPr marL="0" indent="0">
              <a:buNone/>
            </a:pPr>
            <a:r>
              <a:rPr lang="en-US" sz="11200" baseline="30000" dirty="0">
                <a:solidFill>
                  <a:schemeClr val="bg1"/>
                </a:solidFill>
                <a:latin typeface="Garamond" charset="0"/>
                <a:ea typeface="Garamond" charset="0"/>
                <a:cs typeface="Garamond" charset="0"/>
              </a:rPr>
              <a:t>5 </a:t>
            </a:r>
            <a:r>
              <a:rPr lang="en-US" sz="11200" dirty="0">
                <a:solidFill>
                  <a:schemeClr val="bg1"/>
                </a:solidFill>
                <a:latin typeface="Garamond" charset="0"/>
                <a:ea typeface="Garamond" charset="0"/>
                <a:cs typeface="Garamond" charset="0"/>
              </a:rPr>
              <a:t>Your basket and your kneading trough will be blessed . . .</a:t>
            </a:r>
          </a:p>
          <a:p>
            <a:pPr marL="0" indent="0">
              <a:buNone/>
            </a:pPr>
            <a:r>
              <a:rPr lang="en-US" sz="11200" baseline="30000" dirty="0">
                <a:solidFill>
                  <a:schemeClr val="bg1"/>
                </a:solidFill>
                <a:latin typeface="Garamond" charset="0"/>
                <a:ea typeface="Garamond" charset="0"/>
                <a:cs typeface="Garamond" charset="0"/>
              </a:rPr>
              <a:t>8 </a:t>
            </a:r>
            <a:r>
              <a:rPr lang="en-US" sz="11200" dirty="0">
                <a:solidFill>
                  <a:schemeClr val="bg1"/>
                </a:solidFill>
                <a:latin typeface="Garamond" charset="0"/>
                <a:ea typeface="Garamond" charset="0"/>
                <a:cs typeface="Garamond" charset="0"/>
              </a:rPr>
              <a:t>The </a:t>
            </a:r>
            <a:r>
              <a:rPr lang="en-US" sz="11200" cap="small" dirty="0">
                <a:solidFill>
                  <a:schemeClr val="bg1"/>
                </a:solidFill>
                <a:latin typeface="Garamond" charset="0"/>
                <a:ea typeface="Garamond" charset="0"/>
                <a:cs typeface="Garamond" charset="0"/>
              </a:rPr>
              <a:t>Lord</a:t>
            </a:r>
            <a:r>
              <a:rPr lang="en-US" sz="11200" dirty="0">
                <a:solidFill>
                  <a:schemeClr val="bg1"/>
                </a:solidFill>
                <a:latin typeface="Garamond" charset="0"/>
                <a:ea typeface="Garamond" charset="0"/>
                <a:cs typeface="Garamond" charset="0"/>
              </a:rPr>
              <a:t> will send a blessing on your barns . . .</a:t>
            </a:r>
          </a:p>
          <a:p>
            <a:pPr marL="0" indent="0">
              <a:buNone/>
            </a:pPr>
            <a:r>
              <a:rPr lang="en-US" sz="11200" baseline="30000" dirty="0">
                <a:solidFill>
                  <a:schemeClr val="bg1"/>
                </a:solidFill>
                <a:latin typeface="Garamond" charset="0"/>
                <a:ea typeface="Garamond" charset="0"/>
                <a:cs typeface="Garamond" charset="0"/>
              </a:rPr>
              <a:t>11 </a:t>
            </a:r>
            <a:r>
              <a:rPr lang="en-US" sz="11200" dirty="0">
                <a:solidFill>
                  <a:schemeClr val="bg1"/>
                </a:solidFill>
                <a:latin typeface="Garamond" charset="0"/>
                <a:ea typeface="Garamond" charset="0"/>
                <a:cs typeface="Garamond" charset="0"/>
              </a:rPr>
              <a:t>The </a:t>
            </a:r>
            <a:r>
              <a:rPr lang="en-US" sz="11200" cap="small" dirty="0">
                <a:solidFill>
                  <a:schemeClr val="bg1"/>
                </a:solidFill>
                <a:latin typeface="Garamond" charset="0"/>
                <a:ea typeface="Garamond" charset="0"/>
                <a:cs typeface="Garamond" charset="0"/>
              </a:rPr>
              <a:t>Lord</a:t>
            </a:r>
            <a:r>
              <a:rPr lang="en-US" sz="11200" dirty="0">
                <a:solidFill>
                  <a:schemeClr val="bg1"/>
                </a:solidFill>
                <a:latin typeface="Garamond" charset="0"/>
                <a:ea typeface="Garamond" charset="0"/>
                <a:cs typeface="Garamond" charset="0"/>
              </a:rPr>
              <a:t> will grant you abundant prosperity—in the fruit of your womb, the young of your livestock and the crops of your ground—in the land he swore to your ancestors to give you.</a:t>
            </a:r>
          </a:p>
          <a:p>
            <a:pPr marL="0" indent="0">
              <a:buNone/>
            </a:pPr>
            <a:r>
              <a:rPr lang="en-US" sz="11200" baseline="30000" dirty="0">
                <a:solidFill>
                  <a:schemeClr val="bg1"/>
                </a:solidFill>
                <a:latin typeface="Garamond" charset="0"/>
                <a:ea typeface="Garamond" charset="0"/>
                <a:cs typeface="Garamond" charset="0"/>
              </a:rPr>
              <a:t>12 </a:t>
            </a:r>
            <a:r>
              <a:rPr lang="en-US" sz="11200" dirty="0">
                <a:solidFill>
                  <a:schemeClr val="bg1"/>
                </a:solidFill>
                <a:latin typeface="Garamond" charset="0"/>
                <a:ea typeface="Garamond" charset="0"/>
                <a:cs typeface="Garamond" charset="0"/>
              </a:rPr>
              <a:t>The </a:t>
            </a:r>
            <a:r>
              <a:rPr lang="en-US" sz="11200" cap="small" dirty="0">
                <a:solidFill>
                  <a:schemeClr val="bg1"/>
                </a:solidFill>
                <a:latin typeface="Garamond" charset="0"/>
                <a:ea typeface="Garamond" charset="0"/>
                <a:cs typeface="Garamond" charset="0"/>
              </a:rPr>
              <a:t>Lord</a:t>
            </a:r>
            <a:r>
              <a:rPr lang="en-US" sz="11200" dirty="0">
                <a:solidFill>
                  <a:schemeClr val="bg1"/>
                </a:solidFill>
                <a:latin typeface="Garamond" charset="0"/>
                <a:ea typeface="Garamond" charset="0"/>
                <a:cs typeface="Garamond" charset="0"/>
              </a:rPr>
              <a:t> will open the heavens, the storehouse of his bounty, to send rain on your land in season and to bless all the work of your hands. </a:t>
            </a:r>
          </a:p>
          <a:p>
            <a:endParaRPr lang="en-US" dirty="0"/>
          </a:p>
        </p:txBody>
      </p:sp>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B3EC-44C7-881A-4839-3A0E34ABCF2D}"/>
              </a:ext>
            </a:extLst>
          </p:cNvPr>
          <p:cNvSpPr>
            <a:spLocks noGrp="1"/>
          </p:cNvSpPr>
          <p:nvPr>
            <p:ph type="title"/>
          </p:nvPr>
        </p:nvSpPr>
        <p:spPr/>
        <p:txBody>
          <a:bodyPr>
            <a:normAutofit/>
          </a:bodyPr>
          <a:lstStyle/>
          <a:p>
            <a:r>
              <a:rPr lang="en-US" sz="3600" dirty="0">
                <a:solidFill>
                  <a:schemeClr val="bg1"/>
                </a:solidFill>
                <a:latin typeface="Georgia" charset="0"/>
                <a:ea typeface="Georgia" charset="0"/>
                <a:cs typeface="Georgia" charset="0"/>
              </a:rPr>
              <a:t>Deuteronomy 28</a:t>
            </a:r>
          </a:p>
        </p:txBody>
      </p:sp>
      <p:sp>
        <p:nvSpPr>
          <p:cNvPr id="3" name="Content Placeholder 2">
            <a:extLst>
              <a:ext uri="{FF2B5EF4-FFF2-40B4-BE49-F238E27FC236}">
                <a16:creationId xmlns:a16="http://schemas.microsoft.com/office/drawing/2014/main" id="{BC2E53EF-09FB-0A45-2009-CB27989FC2D9}"/>
              </a:ext>
            </a:extLst>
          </p:cNvPr>
          <p:cNvSpPr>
            <a:spLocks noGrp="1"/>
          </p:cNvSpPr>
          <p:nvPr>
            <p:ph idx="1"/>
          </p:nvPr>
        </p:nvSpPr>
        <p:spPr>
          <a:xfrm>
            <a:off x="838200" y="1840581"/>
            <a:ext cx="10515600" cy="4336382"/>
          </a:xfrm>
        </p:spPr>
        <p:txBody>
          <a:bodyPr>
            <a:normAutofit/>
          </a:bodyPr>
          <a:lstStyle/>
          <a:p>
            <a:pPr marL="0" indent="0">
              <a:buNone/>
            </a:pPr>
            <a:r>
              <a:rPr lang="en-US" b="1" baseline="30000" dirty="0">
                <a:solidFill>
                  <a:schemeClr val="bg1"/>
                </a:solidFill>
                <a:latin typeface="Garamond" charset="0"/>
                <a:ea typeface="Garamond" charset="0"/>
                <a:cs typeface="Garamond" charset="0"/>
              </a:rPr>
              <a:t>15 </a:t>
            </a:r>
            <a:r>
              <a:rPr lang="en-US" dirty="0">
                <a:solidFill>
                  <a:schemeClr val="bg1"/>
                </a:solidFill>
                <a:latin typeface="Garamond" charset="0"/>
                <a:ea typeface="Garamond" charset="0"/>
                <a:cs typeface="Garamond" charset="0"/>
              </a:rPr>
              <a:t>However, if you do not obey the </a:t>
            </a:r>
            <a:r>
              <a:rPr lang="en-US" cap="small" dirty="0">
                <a:solidFill>
                  <a:schemeClr val="bg1"/>
                </a:solidFill>
                <a:latin typeface="Garamond" charset="0"/>
                <a:ea typeface="Garamond" charset="0"/>
                <a:cs typeface="Garamond" charset="0"/>
              </a:rPr>
              <a:t>Lord</a:t>
            </a:r>
            <a:r>
              <a:rPr lang="en-US" dirty="0">
                <a:solidFill>
                  <a:schemeClr val="bg1"/>
                </a:solidFill>
                <a:latin typeface="Garamond" charset="0"/>
                <a:ea typeface="Garamond" charset="0"/>
                <a:cs typeface="Garamond" charset="0"/>
              </a:rPr>
              <a:t> your God and do not carefully follow all his commands and decrees I am giving you today, all these curses will come on you and overtake you . . .</a:t>
            </a:r>
          </a:p>
          <a:p>
            <a:pPr marL="0" indent="0">
              <a:buNone/>
            </a:pPr>
            <a:r>
              <a:rPr lang="en-US" b="1" baseline="30000" dirty="0">
                <a:solidFill>
                  <a:schemeClr val="bg1"/>
                </a:solidFill>
                <a:latin typeface="Garamond" charset="0"/>
                <a:ea typeface="Garamond" charset="0"/>
                <a:cs typeface="Garamond" charset="0"/>
              </a:rPr>
              <a:t>17 </a:t>
            </a:r>
            <a:r>
              <a:rPr lang="en-US" dirty="0">
                <a:solidFill>
                  <a:schemeClr val="bg1"/>
                </a:solidFill>
                <a:latin typeface="Garamond" charset="0"/>
                <a:ea typeface="Garamond" charset="0"/>
                <a:cs typeface="Garamond" charset="0"/>
              </a:rPr>
              <a:t>Your basket and your kneading trough will be cursed.</a:t>
            </a:r>
          </a:p>
          <a:p>
            <a:pPr marL="0" indent="0">
              <a:buNone/>
            </a:pPr>
            <a:r>
              <a:rPr lang="en-US" b="1" baseline="30000" dirty="0">
                <a:solidFill>
                  <a:schemeClr val="bg1"/>
                </a:solidFill>
                <a:latin typeface="Garamond" charset="0"/>
                <a:ea typeface="Garamond" charset="0"/>
                <a:cs typeface="Garamond" charset="0"/>
              </a:rPr>
              <a:t>18 </a:t>
            </a:r>
            <a:r>
              <a:rPr lang="en-US" dirty="0">
                <a:solidFill>
                  <a:schemeClr val="bg1"/>
                </a:solidFill>
                <a:latin typeface="Garamond" charset="0"/>
                <a:ea typeface="Garamond" charset="0"/>
                <a:cs typeface="Garamond" charset="0"/>
              </a:rPr>
              <a:t>The fruit of your womb will be cursed, and the crops of your land . . .</a:t>
            </a:r>
          </a:p>
          <a:p>
            <a:pPr marL="0" indent="0">
              <a:buNone/>
            </a:pPr>
            <a:r>
              <a:rPr lang="en-US" b="1" baseline="30000" dirty="0">
                <a:solidFill>
                  <a:schemeClr val="bg1"/>
                </a:solidFill>
                <a:latin typeface="Garamond" charset="0"/>
                <a:ea typeface="Garamond" charset="0"/>
                <a:cs typeface="Garamond" charset="0"/>
              </a:rPr>
              <a:t>22 </a:t>
            </a:r>
            <a:r>
              <a:rPr lang="en-US" dirty="0">
                <a:solidFill>
                  <a:schemeClr val="bg1"/>
                </a:solidFill>
                <a:latin typeface="Garamond" charset="0"/>
                <a:ea typeface="Garamond" charset="0"/>
                <a:cs typeface="Garamond" charset="0"/>
              </a:rPr>
              <a:t>The </a:t>
            </a:r>
            <a:r>
              <a:rPr lang="en-US" cap="small" dirty="0">
                <a:solidFill>
                  <a:schemeClr val="bg1"/>
                </a:solidFill>
                <a:latin typeface="Garamond" charset="0"/>
                <a:ea typeface="Garamond" charset="0"/>
                <a:cs typeface="Garamond" charset="0"/>
              </a:rPr>
              <a:t>Lord</a:t>
            </a:r>
            <a:r>
              <a:rPr lang="en-US" dirty="0">
                <a:solidFill>
                  <a:schemeClr val="bg1"/>
                </a:solidFill>
                <a:latin typeface="Garamond" charset="0"/>
                <a:ea typeface="Garamond" charset="0"/>
                <a:cs typeface="Garamond" charset="0"/>
              </a:rPr>
              <a:t> will strike you . . . with scorching heat and drought . . . </a:t>
            </a:r>
            <a:r>
              <a:rPr lang="en-US" b="1" baseline="30000" dirty="0">
                <a:solidFill>
                  <a:schemeClr val="bg1"/>
                </a:solidFill>
                <a:latin typeface="Garamond" charset="0"/>
                <a:ea typeface="Garamond" charset="0"/>
                <a:cs typeface="Garamond" charset="0"/>
              </a:rPr>
              <a:t>23 </a:t>
            </a:r>
            <a:r>
              <a:rPr lang="en-US" dirty="0">
                <a:solidFill>
                  <a:schemeClr val="bg1"/>
                </a:solidFill>
                <a:latin typeface="Garamond" charset="0"/>
                <a:ea typeface="Garamond" charset="0"/>
                <a:cs typeface="Garamond" charset="0"/>
              </a:rPr>
              <a:t>The sky over your head will be bronze, the ground beneath you iron. </a:t>
            </a:r>
            <a:r>
              <a:rPr lang="en-US" b="1" baseline="30000" dirty="0">
                <a:solidFill>
                  <a:schemeClr val="bg1"/>
                </a:solidFill>
                <a:latin typeface="Garamond" charset="0"/>
                <a:ea typeface="Garamond" charset="0"/>
                <a:cs typeface="Garamond" charset="0"/>
              </a:rPr>
              <a:t>24 </a:t>
            </a:r>
            <a:r>
              <a:rPr lang="en-US" dirty="0">
                <a:solidFill>
                  <a:schemeClr val="bg1"/>
                </a:solidFill>
                <a:latin typeface="Garamond" charset="0"/>
                <a:ea typeface="Garamond" charset="0"/>
                <a:cs typeface="Garamond" charset="0"/>
              </a:rPr>
              <a:t>The </a:t>
            </a:r>
            <a:r>
              <a:rPr lang="en-US" cap="small" dirty="0">
                <a:solidFill>
                  <a:schemeClr val="bg1"/>
                </a:solidFill>
                <a:latin typeface="Garamond" charset="0"/>
                <a:ea typeface="Garamond" charset="0"/>
                <a:cs typeface="Garamond" charset="0"/>
              </a:rPr>
              <a:t>Lord</a:t>
            </a:r>
            <a:r>
              <a:rPr lang="en-US" dirty="0">
                <a:solidFill>
                  <a:schemeClr val="bg1"/>
                </a:solidFill>
                <a:latin typeface="Garamond" charset="0"/>
                <a:ea typeface="Garamond" charset="0"/>
                <a:cs typeface="Garamond" charset="0"/>
              </a:rPr>
              <a:t> will turn the rain of your country into dust and powder . . .</a:t>
            </a:r>
            <a:r>
              <a:rPr lang="en-US" b="1" baseline="30000" dirty="0">
                <a:solidFill>
                  <a:schemeClr val="bg1"/>
                </a:solidFill>
                <a:latin typeface="Garamond" charset="0"/>
                <a:ea typeface="Garamond" charset="0"/>
                <a:cs typeface="Garamond" charset="0"/>
              </a:rPr>
              <a:t>33 </a:t>
            </a:r>
            <a:r>
              <a:rPr lang="en-US" dirty="0">
                <a:solidFill>
                  <a:schemeClr val="bg1"/>
                </a:solidFill>
                <a:latin typeface="Garamond" charset="0"/>
                <a:ea typeface="Garamond" charset="0"/>
                <a:cs typeface="Garamond" charset="0"/>
              </a:rPr>
              <a:t>A people that you do not know will eat what your land and labor produce.</a:t>
            </a:r>
          </a:p>
        </p:txBody>
      </p:sp>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US" dirty="0"/>
          </a:p>
        </p:txBody>
      </p:sp>
      <p:sp>
        <p:nvSpPr>
          <p:cNvPr id="6" name="Title 5"/>
          <p:cNvSpPr>
            <a:spLocks noGrp="1"/>
          </p:cNvSpPr>
          <p:nvPr>
            <p:ph type="title"/>
          </p:nvPr>
        </p:nvSpPr>
        <p:spPr/>
        <p:txBody>
          <a:bodyPr/>
          <a:lstStyle/>
          <a:p>
            <a:endParaRPr lang="en-US"/>
          </a:p>
        </p:txBody>
      </p:sp>
      <p:pic>
        <p:nvPicPr>
          <p:cNvPr id="8" name="Picture 7"/>
          <p:cNvPicPr>
            <a:picLocks noChangeAspect="1"/>
          </p:cNvPicPr>
          <p:nvPr/>
        </p:nvPicPr>
        <p:blipFill rotWithShape="1">
          <a:blip r:embed="rId3"/>
          <a:srcRect t="856" r="53576" b="-856"/>
          <a:stretch/>
        </p:blipFill>
        <p:spPr>
          <a:xfrm>
            <a:off x="2975674" y="365125"/>
            <a:ext cx="5660020" cy="6024563"/>
          </a:xfrm>
          <a:prstGeom prst="rect">
            <a:avLst/>
          </a:prstGeom>
        </p:spPr>
      </p:pic>
      <p:sp>
        <p:nvSpPr>
          <p:cNvPr id="9" name="5-Point Star 8"/>
          <p:cNvSpPr/>
          <p:nvPr/>
        </p:nvSpPr>
        <p:spPr>
          <a:xfrm>
            <a:off x="4571092" y="1481421"/>
            <a:ext cx="464949" cy="480447"/>
          </a:xfrm>
          <a:prstGeom prst="star5">
            <a:avLst/>
          </a:prstGeom>
          <a:solidFill>
            <a:srgbClr val="942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5-Point Star 9"/>
          <p:cNvSpPr/>
          <p:nvPr/>
        </p:nvSpPr>
        <p:spPr>
          <a:xfrm>
            <a:off x="6563581" y="3236843"/>
            <a:ext cx="464949" cy="480447"/>
          </a:xfrm>
          <a:prstGeom prst="star5">
            <a:avLst/>
          </a:prstGeom>
          <a:solidFill>
            <a:srgbClr val="942B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59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6217499" y="1642885"/>
            <a:ext cx="2367844" cy="565327"/>
          </a:xfrm>
        </p:spPr>
        <p:txBody>
          <a:bodyPr>
            <a:noAutofit/>
          </a:bodyPr>
          <a:lstStyle/>
          <a:p>
            <a:pPr marL="0" indent="0" algn="ctr">
              <a:buNone/>
            </a:pPr>
            <a:r>
              <a:rPr lang="en-US" sz="3600" dirty="0">
                <a:solidFill>
                  <a:schemeClr val="bg1"/>
                </a:solidFill>
                <a:latin typeface="Garamond" charset="0"/>
                <a:ea typeface="Garamond" charset="0"/>
                <a:cs typeface="Garamond" charset="0"/>
              </a:rPr>
              <a:t>Naomi</a:t>
            </a:r>
          </a:p>
        </p:txBody>
      </p:sp>
      <p:sp>
        <p:nvSpPr>
          <p:cNvPr id="3" name="Terminator 2"/>
          <p:cNvSpPr/>
          <p:nvPr/>
        </p:nvSpPr>
        <p:spPr>
          <a:xfrm>
            <a:off x="3172178" y="1532379"/>
            <a:ext cx="2551289" cy="790222"/>
          </a:xfrm>
          <a:prstGeom prst="flowChartTerminator">
            <a:avLst/>
          </a:prstGeom>
          <a:noFill/>
          <a:ln w="104775" cmpd="thinThick">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4"/>
          <p:cNvSpPr txBox="1">
            <a:spLocks/>
          </p:cNvSpPr>
          <p:nvPr/>
        </p:nvSpPr>
        <p:spPr>
          <a:xfrm>
            <a:off x="3327400" y="1642886"/>
            <a:ext cx="2367844" cy="565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white"/>
                </a:solidFill>
                <a:effectLst/>
                <a:uLnTx/>
                <a:uFillTx/>
                <a:latin typeface="Garamond" charset="0"/>
                <a:ea typeface="Garamond" charset="0"/>
                <a:cs typeface="Garamond" charset="0"/>
              </a:rPr>
              <a:t>Elimelech</a:t>
            </a:r>
            <a:endParaRPr kumimoji="0" lang="en-US" sz="36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
        <p:nvSpPr>
          <p:cNvPr id="12" name="Terminator 11"/>
          <p:cNvSpPr/>
          <p:nvPr/>
        </p:nvSpPr>
        <p:spPr>
          <a:xfrm>
            <a:off x="6125777" y="1532379"/>
            <a:ext cx="2551289" cy="790222"/>
          </a:xfrm>
          <a:prstGeom prst="flowChartTerminator">
            <a:avLst/>
          </a:prstGeom>
          <a:noFill/>
          <a:ln w="1047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5723467" y="2051668"/>
            <a:ext cx="4023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27067" y="1871838"/>
            <a:ext cx="4023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924622" y="2051668"/>
            <a:ext cx="0" cy="6350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26845" y="2686756"/>
            <a:ext cx="28335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Content Placeholder 4"/>
          <p:cNvSpPr txBox="1">
            <a:spLocks/>
          </p:cNvSpPr>
          <p:nvPr/>
        </p:nvSpPr>
        <p:spPr>
          <a:xfrm>
            <a:off x="3235677" y="3251552"/>
            <a:ext cx="2367844" cy="565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white"/>
                </a:solidFill>
                <a:effectLst/>
                <a:uLnTx/>
                <a:uFillTx/>
                <a:latin typeface="Garamond" charset="0"/>
                <a:ea typeface="Garamond" charset="0"/>
                <a:cs typeface="Garamond" charset="0"/>
              </a:rPr>
              <a:t>Kilion</a:t>
            </a:r>
            <a:endParaRPr kumimoji="0" lang="en-US" sz="36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
        <p:nvSpPr>
          <p:cNvPr id="36" name="Terminator 35"/>
          <p:cNvSpPr/>
          <p:nvPr/>
        </p:nvSpPr>
        <p:spPr>
          <a:xfrm>
            <a:off x="3143955" y="3141046"/>
            <a:ext cx="2551289" cy="790222"/>
          </a:xfrm>
          <a:prstGeom prst="flowChartTerminator">
            <a:avLst/>
          </a:prstGeom>
          <a:noFill/>
          <a:ln w="1047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Content Placeholder 4"/>
          <p:cNvSpPr txBox="1">
            <a:spLocks/>
          </p:cNvSpPr>
          <p:nvPr/>
        </p:nvSpPr>
        <p:spPr>
          <a:xfrm>
            <a:off x="6467410" y="3251552"/>
            <a:ext cx="2367844" cy="565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white"/>
                </a:solidFill>
                <a:effectLst/>
                <a:uLnTx/>
                <a:uFillTx/>
                <a:latin typeface="Garamond" charset="0"/>
                <a:ea typeface="Garamond" charset="0"/>
                <a:cs typeface="Garamond" charset="0"/>
              </a:rPr>
              <a:t>Mahlon</a:t>
            </a:r>
            <a:endParaRPr kumimoji="0" lang="en-US" sz="36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
        <p:nvSpPr>
          <p:cNvPr id="38" name="Terminator 37"/>
          <p:cNvSpPr/>
          <p:nvPr/>
        </p:nvSpPr>
        <p:spPr>
          <a:xfrm>
            <a:off x="6375688" y="3141046"/>
            <a:ext cx="2551289" cy="790222"/>
          </a:xfrm>
          <a:prstGeom prst="flowChartTerminator">
            <a:avLst/>
          </a:prstGeom>
          <a:noFill/>
          <a:ln w="1047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Content Placeholder 4"/>
          <p:cNvSpPr txBox="1">
            <a:spLocks/>
          </p:cNvSpPr>
          <p:nvPr/>
        </p:nvSpPr>
        <p:spPr>
          <a:xfrm>
            <a:off x="477100" y="3251552"/>
            <a:ext cx="2367844" cy="565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Garamond" charset="0"/>
                <a:ea typeface="Garamond" charset="0"/>
                <a:cs typeface="Garamond" charset="0"/>
              </a:rPr>
              <a:t>Naomi</a:t>
            </a:r>
          </a:p>
        </p:txBody>
      </p:sp>
      <p:sp>
        <p:nvSpPr>
          <p:cNvPr id="40" name="Terminator 39"/>
          <p:cNvSpPr/>
          <p:nvPr/>
        </p:nvSpPr>
        <p:spPr>
          <a:xfrm>
            <a:off x="385378" y="3141046"/>
            <a:ext cx="2551289" cy="790222"/>
          </a:xfrm>
          <a:prstGeom prst="flowChartTerminator">
            <a:avLst/>
          </a:prstGeom>
          <a:noFill/>
          <a:ln w="1047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Content Placeholder 4"/>
          <p:cNvSpPr txBox="1">
            <a:spLocks/>
          </p:cNvSpPr>
          <p:nvPr/>
        </p:nvSpPr>
        <p:spPr>
          <a:xfrm>
            <a:off x="9225987" y="3251552"/>
            <a:ext cx="2367844" cy="565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white"/>
                </a:solidFill>
                <a:effectLst/>
                <a:uLnTx/>
                <a:uFillTx/>
                <a:latin typeface="Garamond" charset="0"/>
                <a:ea typeface="Garamond" charset="0"/>
                <a:cs typeface="Garamond" charset="0"/>
              </a:rPr>
              <a:t>Naomi</a:t>
            </a:r>
            <a:endParaRPr kumimoji="0" lang="en-US" sz="3600" b="0" i="0" u="none" strike="noStrike" kern="1200" cap="none" spc="0" normalizeH="0" baseline="0" noProof="0" dirty="0">
              <a:ln>
                <a:noFill/>
              </a:ln>
              <a:solidFill>
                <a:prstClr val="white"/>
              </a:solidFill>
              <a:effectLst/>
              <a:uLnTx/>
              <a:uFillTx/>
              <a:latin typeface="Garamond" charset="0"/>
              <a:ea typeface="Garamond" charset="0"/>
              <a:cs typeface="Garamond" charset="0"/>
            </a:endParaRPr>
          </a:p>
        </p:txBody>
      </p:sp>
      <p:sp>
        <p:nvSpPr>
          <p:cNvPr id="42" name="Terminator 41"/>
          <p:cNvSpPr/>
          <p:nvPr/>
        </p:nvSpPr>
        <p:spPr>
          <a:xfrm>
            <a:off x="9134265" y="3141046"/>
            <a:ext cx="2551289" cy="790222"/>
          </a:xfrm>
          <a:prstGeom prst="flowChartTerminator">
            <a:avLst/>
          </a:prstGeom>
          <a:noFill/>
          <a:ln w="10477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9" name="Straight Connector 48"/>
          <p:cNvCxnSpPr/>
          <p:nvPr/>
        </p:nvCxnSpPr>
        <p:spPr>
          <a:xfrm flipH="1" flipV="1">
            <a:off x="4521474" y="2686756"/>
            <a:ext cx="5371" cy="45429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7360356" y="2686756"/>
            <a:ext cx="5371" cy="45429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858185" y="3431822"/>
            <a:ext cx="276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881116" y="3594187"/>
            <a:ext cx="299011" cy="5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867874" y="3441888"/>
            <a:ext cx="276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90805" y="3604253"/>
            <a:ext cx="299011" cy="5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039908" y="3604253"/>
            <a:ext cx="0" cy="6350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024329" y="3613724"/>
            <a:ext cx="0" cy="6350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Multiply 60"/>
          <p:cNvSpPr/>
          <p:nvPr/>
        </p:nvSpPr>
        <p:spPr>
          <a:xfrm>
            <a:off x="2503909" y="4093632"/>
            <a:ext cx="1071997" cy="996043"/>
          </a:xfrm>
          <a:prstGeom prst="mathMultipl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Multiply 61"/>
          <p:cNvSpPr/>
          <p:nvPr/>
        </p:nvSpPr>
        <p:spPr>
          <a:xfrm>
            <a:off x="8488330" y="4107655"/>
            <a:ext cx="1071997" cy="996043"/>
          </a:xfrm>
          <a:prstGeom prst="mathMultipl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3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665130" y="1891282"/>
            <a:ext cx="3208870" cy="1529251"/>
          </a:xfrm>
        </p:spPr>
        <p:txBody>
          <a:bodyPr numCol="1">
            <a:noAutofit/>
          </a:bodyPr>
          <a:lstStyle/>
          <a:p>
            <a:pPr marL="0" indent="0" algn="ctr">
              <a:buNone/>
            </a:pPr>
            <a:r>
              <a:rPr lang="en-US" sz="3600" b="1" dirty="0">
                <a:solidFill>
                  <a:schemeClr val="bg1"/>
                </a:solidFill>
                <a:latin typeface="Garamond" charset="0"/>
                <a:ea typeface="Garamond" charset="0"/>
                <a:cs typeface="Garamond" charset="0"/>
              </a:rPr>
              <a:t>Ruth</a:t>
            </a:r>
          </a:p>
          <a:p>
            <a:pPr marL="0" indent="0" algn="ctr">
              <a:buNone/>
            </a:pPr>
            <a:r>
              <a:rPr lang="en-US" dirty="0">
                <a:solidFill>
                  <a:schemeClr val="bg1"/>
                </a:solidFill>
                <a:latin typeface="Garamond" charset="0"/>
                <a:ea typeface="Garamond" charset="0"/>
                <a:cs typeface="Garamond" charset="0"/>
              </a:rPr>
              <a:t>clings to Naomi and her God</a:t>
            </a:r>
          </a:p>
        </p:txBody>
      </p:sp>
      <p:cxnSp>
        <p:nvCxnSpPr>
          <p:cNvPr id="23" name="Straight Connector 22"/>
          <p:cNvCxnSpPr/>
          <p:nvPr/>
        </p:nvCxnSpPr>
        <p:spPr>
          <a:xfrm>
            <a:off x="4662311" y="2727501"/>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1022" y="268675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Content Placeholder 4"/>
          <p:cNvSpPr txBox="1">
            <a:spLocks/>
          </p:cNvSpPr>
          <p:nvPr/>
        </p:nvSpPr>
        <p:spPr>
          <a:xfrm>
            <a:off x="1388531" y="738641"/>
            <a:ext cx="8923867" cy="870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Garamond" charset="0"/>
                <a:ea typeface="Garamond" charset="0"/>
                <a:cs typeface="Garamond" charset="0"/>
              </a:rPr>
              <a:t>Parallels</a:t>
            </a:r>
          </a:p>
        </p:txBody>
      </p:sp>
      <p:cxnSp>
        <p:nvCxnSpPr>
          <p:cNvPr id="7" name="Straight Connector 6"/>
          <p:cNvCxnSpPr/>
          <p:nvPr/>
        </p:nvCxnSpPr>
        <p:spPr>
          <a:xfrm flipH="1">
            <a:off x="0" y="1546188"/>
            <a:ext cx="9482667" cy="0"/>
          </a:xfrm>
          <a:prstGeom prst="line">
            <a:avLst/>
          </a:prstGeom>
          <a:ln w="133350" cmpd="tri">
            <a:solidFill>
              <a:srgbClr val="D3A947">
                <a:alpha val="87451"/>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453466" y="1840581"/>
            <a:ext cx="1" cy="4041813"/>
          </a:xfrm>
          <a:prstGeom prst="line">
            <a:avLst/>
          </a:prstGeom>
          <a:ln w="28575">
            <a:solidFill>
              <a:srgbClr val="D3A947">
                <a:alpha val="87451"/>
              </a:srgbClr>
            </a:solidFill>
          </a:ln>
        </p:spPr>
        <p:style>
          <a:lnRef idx="1">
            <a:schemeClr val="accent1"/>
          </a:lnRef>
          <a:fillRef idx="0">
            <a:schemeClr val="accent1"/>
          </a:fillRef>
          <a:effectRef idx="0">
            <a:schemeClr val="accent1"/>
          </a:effectRef>
          <a:fontRef idx="minor">
            <a:schemeClr val="tx1"/>
          </a:fontRef>
        </p:style>
      </p:cxnSp>
      <p:sp>
        <p:nvSpPr>
          <p:cNvPr id="44" name="Content Placeholder 4"/>
          <p:cNvSpPr txBox="1">
            <a:spLocks/>
          </p:cNvSpPr>
          <p:nvPr/>
        </p:nvSpPr>
        <p:spPr>
          <a:xfrm>
            <a:off x="660400" y="1891282"/>
            <a:ext cx="3581403" cy="168165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white"/>
                </a:solidFill>
                <a:effectLst/>
                <a:uLnTx/>
                <a:uFillTx/>
                <a:latin typeface="Garamond" charset="0"/>
                <a:ea typeface="Garamond" charset="0"/>
                <a:cs typeface="Garamond" charset="0"/>
              </a:rPr>
              <a:t>Orpah</a:t>
            </a:r>
            <a:endParaRPr kumimoji="0" lang="en-US" sz="3600" b="1" i="0" u="none" strike="noStrike" kern="1200" cap="none" spc="0" normalizeH="0" baseline="0" noProof="0" dirty="0">
              <a:ln>
                <a:noFill/>
              </a:ln>
              <a:solidFill>
                <a:prstClr val="white"/>
              </a:solidFill>
              <a:effectLst/>
              <a:uLnTx/>
              <a:uFillTx/>
              <a:latin typeface="Garamond" charset="0"/>
              <a:ea typeface="Garamond" charset="0"/>
              <a:cs typeface="Garamond"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Garamond" charset="0"/>
                <a:ea typeface="Garamond" charset="0"/>
                <a:cs typeface="Garamond" charset="0"/>
              </a:rPr>
              <a:t>returns to family and Moabite gods </a:t>
            </a:r>
          </a:p>
        </p:txBody>
      </p:sp>
    </p:spTree>
    <p:extLst>
      <p:ext uri="{BB962C8B-B14F-4D97-AF65-F5344CB8AC3E}">
        <p14:creationId xmlns:p14="http://schemas.microsoft.com/office/powerpoint/2010/main" val="2062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77" y="0"/>
            <a:ext cx="3265023" cy="184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30193</TotalTime>
  <Words>622</Words>
  <Application>Microsoft Office PowerPoint</Application>
  <PresentationFormat>Widescreen</PresentationFormat>
  <Paragraphs>142</Paragraphs>
  <Slides>27</Slides>
  <Notes>0</Notes>
  <HiddenSlides>0</HiddenSlides>
  <MMClips>0</MMClips>
  <ScaleCrop>false</ScaleCrop>
  <HeadingPairs>
    <vt:vector size="8" baseType="variant">
      <vt:variant>
        <vt:lpstr>Fonts Used</vt:lpstr>
      </vt:variant>
      <vt:variant>
        <vt:i4>6</vt:i4>
      </vt:variant>
      <vt:variant>
        <vt:lpstr>Theme</vt:lpstr>
      </vt:variant>
      <vt:variant>
        <vt:i4>10</vt:i4>
      </vt:variant>
      <vt:variant>
        <vt:lpstr>Slide Titles</vt:lpstr>
      </vt:variant>
      <vt:variant>
        <vt:i4>27</vt:i4>
      </vt:variant>
      <vt:variant>
        <vt:lpstr>Custom Shows</vt:lpstr>
      </vt:variant>
      <vt:variant>
        <vt:i4>1</vt:i4>
      </vt:variant>
    </vt:vector>
  </HeadingPairs>
  <TitlesOfParts>
    <vt:vector size="44" baseType="lpstr">
      <vt:lpstr>Apple Chancery</vt:lpstr>
      <vt:lpstr>Arial</vt:lpstr>
      <vt:lpstr>Calibri</vt:lpstr>
      <vt:lpstr>Calibri Light</vt:lpstr>
      <vt:lpstr>Garamond</vt:lpstr>
      <vt:lpstr>Georgia</vt:lpstr>
      <vt:lpstr>1_WJB1</vt:lpstr>
      <vt:lpstr>7_WJB1</vt:lpstr>
      <vt:lpstr>WJB1</vt:lpstr>
      <vt:lpstr>8_WJB1</vt:lpstr>
      <vt:lpstr>Office Theme</vt:lpstr>
      <vt:lpstr>9_WJB1</vt:lpstr>
      <vt:lpstr>10_WJB1</vt:lpstr>
      <vt:lpstr>11_WJB1</vt:lpstr>
      <vt:lpstr>12_WJB1</vt:lpstr>
      <vt:lpstr>13_WJB1</vt:lpstr>
      <vt:lpstr>PowerPoint Presentation</vt:lpstr>
      <vt:lpstr>PowerPoint Presentation</vt:lpstr>
      <vt:lpstr>PowerPoint Presentation</vt:lpstr>
      <vt:lpstr>Deuteronomy 28</vt:lpstr>
      <vt:lpstr>Deuteronomy 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1782</cp:revision>
  <cp:lastPrinted>2024-09-29T12:11:10Z</cp:lastPrinted>
  <dcterms:created xsi:type="dcterms:W3CDTF">2021-01-08T23:52:50Z</dcterms:created>
  <dcterms:modified xsi:type="dcterms:W3CDTF">2024-09-29T20:45:48Z</dcterms:modified>
</cp:coreProperties>
</file>