
<file path=[Content_Types].xml><?xml version="1.0" encoding="utf-8"?>
<Types xmlns="http://schemas.openxmlformats.org/package/2006/content-types">
  <Default Extension="jfif" ContentType="image/jpeg"/>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2" saveSubsetFonts="1">
  <p:sldMasterIdLst>
    <p:sldMasterId id="2147483835" r:id="rId1"/>
    <p:sldMasterId id="2147483880" r:id="rId2"/>
    <p:sldMasterId id="2147483887" r:id="rId3"/>
    <p:sldMasterId id="2147483914" r:id="rId4"/>
    <p:sldMasterId id="2147483958" r:id="rId5"/>
    <p:sldMasterId id="2147483967" r:id="rId6"/>
    <p:sldMasterId id="2147483996" r:id="rId7"/>
    <p:sldMasterId id="2147484001" r:id="rId8"/>
    <p:sldMasterId id="2147484019" r:id="rId9"/>
    <p:sldMasterId id="2147484026" r:id="rId10"/>
  </p:sldMasterIdLst>
  <p:notesMasterIdLst>
    <p:notesMasterId r:id="rId63"/>
  </p:notesMasterIdLst>
  <p:handoutMasterIdLst>
    <p:handoutMasterId r:id="rId64"/>
  </p:handoutMasterIdLst>
  <p:sldIdLst>
    <p:sldId id="290" r:id="rId11"/>
    <p:sldId id="6877" r:id="rId12"/>
    <p:sldId id="6880" r:id="rId13"/>
    <p:sldId id="6881" r:id="rId14"/>
    <p:sldId id="6897" r:id="rId15"/>
    <p:sldId id="6878" r:id="rId16"/>
    <p:sldId id="6894" r:id="rId17"/>
    <p:sldId id="6963" r:id="rId18"/>
    <p:sldId id="6964" r:id="rId19"/>
    <p:sldId id="6922" r:id="rId20"/>
    <p:sldId id="6923" r:id="rId21"/>
    <p:sldId id="6895" r:id="rId22"/>
    <p:sldId id="6965" r:id="rId23"/>
    <p:sldId id="6183" r:id="rId24"/>
    <p:sldId id="6966" r:id="rId25"/>
    <p:sldId id="6890" r:id="rId26"/>
    <p:sldId id="6891" r:id="rId27"/>
    <p:sldId id="6882" r:id="rId28"/>
    <p:sldId id="6967" r:id="rId29"/>
    <p:sldId id="6884" r:id="rId30"/>
    <p:sldId id="6915" r:id="rId31"/>
    <p:sldId id="6968" r:id="rId32"/>
    <p:sldId id="6910" r:id="rId33"/>
    <p:sldId id="6911" r:id="rId34"/>
    <p:sldId id="6912" r:id="rId35"/>
    <p:sldId id="6913" r:id="rId36"/>
    <p:sldId id="6914" r:id="rId37"/>
    <p:sldId id="6918" r:id="rId38"/>
    <p:sldId id="6899" r:id="rId39"/>
    <p:sldId id="6904" r:id="rId40"/>
    <p:sldId id="6902" r:id="rId41"/>
    <p:sldId id="6903" r:id="rId42"/>
    <p:sldId id="6907" r:id="rId43"/>
    <p:sldId id="6900" r:id="rId44"/>
    <p:sldId id="6892" r:id="rId45"/>
    <p:sldId id="6969" r:id="rId46"/>
    <p:sldId id="6924" r:id="rId47"/>
    <p:sldId id="6925" r:id="rId48"/>
    <p:sldId id="6180" r:id="rId49"/>
    <p:sldId id="6879" r:id="rId50"/>
    <p:sldId id="6921" r:id="rId51"/>
    <p:sldId id="6181" r:id="rId52"/>
    <p:sldId id="6182" r:id="rId53"/>
    <p:sldId id="6184" r:id="rId54"/>
    <p:sldId id="6185" r:id="rId55"/>
    <p:sldId id="6187" r:id="rId56"/>
    <p:sldId id="6970" r:id="rId57"/>
    <p:sldId id="287" r:id="rId58"/>
    <p:sldId id="288" r:id="rId59"/>
    <p:sldId id="6971" r:id="rId60"/>
    <p:sldId id="6972" r:id="rId61"/>
    <p:sldId id="6973" r:id="rId62"/>
  </p:sldIdLst>
  <p:sldSz cx="12192000" cy="6858000"/>
  <p:notesSz cx="6950075" cy="9236075"/>
  <p:custShowLst>
    <p:custShow name="Memes"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09" userDrawn="1">
          <p15:clr>
            <a:srgbClr val="A4A3A4"/>
          </p15:clr>
        </p15:guide>
        <p15:guide id="2" pos="2189"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471342"/>
    <a:srgbClr val="4D1547"/>
    <a:srgbClr val="941651"/>
    <a:srgbClr val="A80000"/>
    <a:srgbClr val="020501"/>
    <a:srgbClr val="350E31"/>
    <a:srgbClr val="7B0000"/>
    <a:srgbClr val="750000"/>
    <a:srgbClr val="530000"/>
    <a:srgbClr val="5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362" autoAdjust="0"/>
    <p:restoredTop sz="94993" autoAdjust="0"/>
  </p:normalViewPr>
  <p:slideViewPr>
    <p:cSldViewPr>
      <p:cViewPr varScale="1">
        <p:scale>
          <a:sx n="85" d="100"/>
          <a:sy n="85" d="100"/>
        </p:scale>
        <p:origin x="120" y="534"/>
      </p:cViewPr>
      <p:guideLst>
        <p:guide orient="horz" pos="2160"/>
        <p:guide pos="3840"/>
      </p:guideLst>
    </p:cSldViewPr>
  </p:slideViewPr>
  <p:outlineViewPr>
    <p:cViewPr>
      <p:scale>
        <a:sx n="33" d="100"/>
        <a:sy n="33" d="100"/>
      </p:scale>
      <p:origin x="0" y="-432"/>
    </p:cViewPr>
  </p:outlineViewPr>
  <p:notesTextViewPr>
    <p:cViewPr>
      <p:scale>
        <a:sx n="3" d="2"/>
        <a:sy n="3" d="2"/>
      </p:scale>
      <p:origin x="0" y="0"/>
    </p:cViewPr>
  </p:notesTextViewPr>
  <p:sorterViewPr>
    <p:cViewPr varScale="1">
      <p:scale>
        <a:sx n="1" d="1"/>
        <a:sy n="1" d="1"/>
      </p:scale>
      <p:origin x="0" y="-6504"/>
    </p:cViewPr>
  </p:sorterViewPr>
  <p:notesViewPr>
    <p:cSldViewPr>
      <p:cViewPr varScale="1">
        <p:scale>
          <a:sx n="62" d="100"/>
          <a:sy n="62" d="100"/>
        </p:scale>
        <p:origin x="-1674" y="-8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4213836777767502E-2"/>
          <c:y val="0"/>
          <c:w val="0.97578616322223255"/>
          <c:h val="0.6143209823209671"/>
        </c:manualLayout>
      </c:layout>
      <c:scatterChart>
        <c:scatterStyle val="lineMarker"/>
        <c:varyColors val="0"/>
        <c:ser>
          <c:idx val="0"/>
          <c:order val="0"/>
          <c:tx>
            <c:strRef>
              <c:f>Sheet1!$B$1</c:f>
              <c:strCache>
                <c:ptCount val="1"/>
                <c:pt idx="0">
                  <c:v>Y-Values</c:v>
                </c:pt>
              </c:strCache>
            </c:strRef>
          </c:tx>
          <c:spPr>
            <a:ln w="28575" cap="rnd">
              <a:solidFill>
                <a:schemeClr val="accent6">
                  <a:lumMod val="50000"/>
                </a:schemeClr>
              </a:solidFill>
              <a:round/>
            </a:ln>
            <a:effectLst/>
          </c:spPr>
          <c:marker>
            <c:symbol val="circle"/>
            <c:size val="5"/>
            <c:spPr>
              <a:solidFill>
                <a:schemeClr val="accent1"/>
              </a:solidFill>
              <a:ln w="9525">
                <a:solidFill>
                  <a:schemeClr val="accent1"/>
                </a:solidFill>
              </a:ln>
              <a:effectLst/>
            </c:spPr>
          </c:marker>
          <c:dLbls>
            <c:dLbl>
              <c:idx val="3"/>
              <c:layout>
                <c:manualLayout>
                  <c:x val="-9.1257083486263463E-2"/>
                  <c:y val="-0.18637695448989497"/>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BFF-42A9-81DD-C3E2C08C4662}"/>
                </c:ext>
              </c:extLst>
            </c:dLbl>
            <c:dLbl>
              <c:idx val="4"/>
              <c:layout>
                <c:manualLayout>
                  <c:x val="-5.0254615183233653E-2"/>
                  <c:y val="-0.19829321223733665"/>
                </c:manualLayout>
              </c:layout>
              <c:dLblPos val="r"/>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BFF-42A9-81DD-C3E2C08C4662}"/>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t"/>
            <c:showLegendKey val="0"/>
            <c:showVal val="0"/>
            <c:showCatName val="1"/>
            <c:showSerName val="0"/>
            <c:showPercent val="0"/>
            <c:showBubbleSize val="0"/>
            <c:showLeaderLines val="0"/>
            <c:extLst>
              <c:ext xmlns:c15="http://schemas.microsoft.com/office/drawing/2012/chart" uri="{CE6537A1-D6FC-4f65-9D91-7224C49458BB}">
                <c15:showLeaderLines val="0"/>
              </c:ext>
            </c:extLst>
          </c:dLbls>
          <c:xVal>
            <c:numRef>
              <c:f>Sheet1!$A$2:$A$10</c:f>
              <c:numCache>
                <c:formatCode>General</c:formatCode>
                <c:ptCount val="9"/>
                <c:pt idx="0">
                  <c:v>-2500</c:v>
                </c:pt>
                <c:pt idx="1">
                  <c:v>-2000</c:v>
                </c:pt>
                <c:pt idx="2">
                  <c:v>-1500</c:v>
                </c:pt>
                <c:pt idx="3">
                  <c:v>-1050</c:v>
                </c:pt>
                <c:pt idx="4">
                  <c:v>-950</c:v>
                </c:pt>
                <c:pt idx="5">
                  <c:v>-700</c:v>
                </c:pt>
                <c:pt idx="6">
                  <c:v>-550</c:v>
                </c:pt>
                <c:pt idx="7">
                  <c:v>-400</c:v>
                </c:pt>
                <c:pt idx="8">
                  <c:v>0</c:v>
                </c:pt>
              </c:numCache>
            </c:numRef>
          </c:xVal>
          <c:yVal>
            <c:numRef>
              <c:f>Sheet1!$B$2:$B$10</c:f>
              <c:numCache>
                <c:formatCode>General</c:formatCode>
                <c:ptCount val="9"/>
                <c:pt idx="0">
                  <c:v>0</c:v>
                </c:pt>
                <c:pt idx="1">
                  <c:v>0</c:v>
                </c:pt>
                <c:pt idx="2">
                  <c:v>0</c:v>
                </c:pt>
                <c:pt idx="3">
                  <c:v>0</c:v>
                </c:pt>
                <c:pt idx="4">
                  <c:v>0</c:v>
                </c:pt>
                <c:pt idx="5">
                  <c:v>0</c:v>
                </c:pt>
                <c:pt idx="6">
                  <c:v>0</c:v>
                </c:pt>
                <c:pt idx="7">
                  <c:v>0</c:v>
                </c:pt>
                <c:pt idx="8">
                  <c:v>0</c:v>
                </c:pt>
              </c:numCache>
            </c:numRef>
          </c:yVal>
          <c:smooth val="0"/>
          <c:extLst>
            <c:ext xmlns:c16="http://schemas.microsoft.com/office/drawing/2014/chart" uri="{C3380CC4-5D6E-409C-BE32-E72D297353CC}">
              <c16:uniqueId val="{00000000-DBFF-42A9-81DD-C3E2C08C4662}"/>
            </c:ext>
          </c:extLst>
        </c:ser>
        <c:dLbls>
          <c:showLegendKey val="0"/>
          <c:showVal val="0"/>
          <c:showCatName val="0"/>
          <c:showSerName val="0"/>
          <c:showPercent val="0"/>
          <c:showBubbleSize val="0"/>
        </c:dLbls>
        <c:axId val="671373000"/>
        <c:axId val="671366160"/>
      </c:scatterChart>
      <c:valAx>
        <c:axId val="671373000"/>
        <c:scaling>
          <c:orientation val="minMax"/>
          <c:max val="0"/>
          <c:min val="-2100"/>
        </c:scaling>
        <c:delete val="0"/>
        <c:axPos val="b"/>
        <c:numFmt formatCode="General" sourceLinked="1"/>
        <c:majorTickMark val="out"/>
        <c:minorTickMark val="none"/>
        <c:tickLblPos val="none"/>
        <c:spPr>
          <a:noFill/>
          <a:ln w="38100" cap="flat" cmpd="sng" algn="ctr">
            <a:solidFill>
              <a:schemeClr val="accent6">
                <a:lumMod val="50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71366160"/>
        <c:crosses val="autoZero"/>
        <c:crossBetween val="midCat"/>
        <c:majorUnit val="500"/>
      </c:valAx>
      <c:valAx>
        <c:axId val="671366160"/>
        <c:scaling>
          <c:orientation val="minMax"/>
          <c:max val="1.0000000000000002E-2"/>
        </c:scaling>
        <c:delete val="1"/>
        <c:axPos val="l"/>
        <c:numFmt formatCode="General" sourceLinked="1"/>
        <c:majorTickMark val="none"/>
        <c:minorTickMark val="none"/>
        <c:tickLblPos val="nextTo"/>
        <c:crossAx val="67137300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rot="0" vert="wordArtVert"/>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0.30262</cdr:x>
      <cdr:y>0.59719</cdr:y>
    </cdr:from>
    <cdr:to>
      <cdr:x>0.30387</cdr:x>
      <cdr:y>1</cdr:y>
    </cdr:to>
    <cdr:cxnSp macro="">
      <cdr:nvCxnSpPr>
        <cdr:cNvPr id="3" name="Straight Connector 2">
          <a:extLst xmlns:a="http://schemas.openxmlformats.org/drawingml/2006/main">
            <a:ext uri="{FF2B5EF4-FFF2-40B4-BE49-F238E27FC236}">
              <a16:creationId xmlns:a16="http://schemas.microsoft.com/office/drawing/2014/main" id="{FCF78D67-6B99-A9BD-0F06-198F53B1C44E}"/>
            </a:ext>
          </a:extLst>
        </cdr:cNvPr>
        <cdr:cNvCxnSpPr>
          <a:cxnSpLocks xmlns:a="http://schemas.openxmlformats.org/drawingml/2006/main"/>
        </cdr:cNvCxnSpPr>
      </cdr:nvCxnSpPr>
      <cdr:spPr>
        <a:xfrm xmlns:a="http://schemas.openxmlformats.org/drawingml/2006/main">
          <a:off x="3508243" y="940021"/>
          <a:ext cx="14481" cy="634047"/>
        </a:xfrm>
        <a:prstGeom xmlns:a="http://schemas.openxmlformats.org/drawingml/2006/main" prst="line">
          <a:avLst/>
        </a:prstGeom>
        <a:ln xmlns:a="http://schemas.openxmlformats.org/drawingml/2006/main" w="38100">
          <a:solidFill>
            <a:schemeClr val="accent6">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0.51117</cdr:x>
      <cdr:y>0.59719</cdr:y>
    </cdr:from>
    <cdr:to>
      <cdr:x>0.51242</cdr:x>
      <cdr:y>1</cdr:y>
    </cdr:to>
    <cdr:cxnSp macro="">
      <cdr:nvCxnSpPr>
        <cdr:cNvPr id="4" name="Straight Connector 3">
          <a:extLst xmlns:a="http://schemas.openxmlformats.org/drawingml/2006/main">
            <a:ext uri="{FF2B5EF4-FFF2-40B4-BE49-F238E27FC236}">
              <a16:creationId xmlns:a16="http://schemas.microsoft.com/office/drawing/2014/main" id="{FCF78D67-6B99-A9BD-0F06-198F53B1C44E}"/>
            </a:ext>
          </a:extLst>
        </cdr:cNvPr>
        <cdr:cNvCxnSpPr>
          <a:cxnSpLocks xmlns:a="http://schemas.openxmlformats.org/drawingml/2006/main"/>
        </cdr:cNvCxnSpPr>
      </cdr:nvCxnSpPr>
      <cdr:spPr>
        <a:xfrm xmlns:a="http://schemas.openxmlformats.org/drawingml/2006/main">
          <a:off x="5925950" y="940021"/>
          <a:ext cx="14481" cy="634047"/>
        </a:xfrm>
        <a:prstGeom xmlns:a="http://schemas.openxmlformats.org/drawingml/2006/main" prst="line">
          <a:avLst/>
        </a:prstGeom>
        <a:ln xmlns:a="http://schemas.openxmlformats.org/drawingml/2006/main" w="38100">
          <a:solidFill>
            <a:schemeClr val="accent6">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0.55819</cdr:x>
      <cdr:y>0.59719</cdr:y>
    </cdr:from>
    <cdr:to>
      <cdr:x>0.55819</cdr:x>
      <cdr:y>1</cdr:y>
    </cdr:to>
    <cdr:cxnSp macro="">
      <cdr:nvCxnSpPr>
        <cdr:cNvPr id="5" name="Straight Connector 4">
          <a:extLst xmlns:a="http://schemas.openxmlformats.org/drawingml/2006/main">
            <a:ext uri="{FF2B5EF4-FFF2-40B4-BE49-F238E27FC236}">
              <a16:creationId xmlns:a16="http://schemas.microsoft.com/office/drawing/2014/main" id="{67A2D040-220F-4532-7205-6ECE099A873B}"/>
            </a:ext>
          </a:extLst>
        </cdr:cNvPr>
        <cdr:cNvCxnSpPr>
          <a:cxnSpLocks xmlns:a="http://schemas.openxmlformats.org/drawingml/2006/main"/>
        </cdr:cNvCxnSpPr>
      </cdr:nvCxnSpPr>
      <cdr:spPr>
        <a:xfrm xmlns:a="http://schemas.openxmlformats.org/drawingml/2006/main">
          <a:off x="6471144" y="940021"/>
          <a:ext cx="0" cy="634047"/>
        </a:xfrm>
        <a:prstGeom xmlns:a="http://schemas.openxmlformats.org/drawingml/2006/main" prst="line">
          <a:avLst/>
        </a:prstGeom>
        <a:ln xmlns:a="http://schemas.openxmlformats.org/drawingml/2006/main" w="38100">
          <a:solidFill>
            <a:schemeClr val="accent6">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0.67476</cdr:x>
      <cdr:y>0.59719</cdr:y>
    </cdr:from>
    <cdr:to>
      <cdr:x>0.67476</cdr:x>
      <cdr:y>1</cdr:y>
    </cdr:to>
    <cdr:cxnSp macro="">
      <cdr:nvCxnSpPr>
        <cdr:cNvPr id="7" name="Straight Connector 6">
          <a:extLst xmlns:a="http://schemas.openxmlformats.org/drawingml/2006/main">
            <a:ext uri="{FF2B5EF4-FFF2-40B4-BE49-F238E27FC236}">
              <a16:creationId xmlns:a16="http://schemas.microsoft.com/office/drawing/2014/main" id="{AE4A8564-E519-5A91-533E-A82D9163D2E3}"/>
            </a:ext>
          </a:extLst>
        </cdr:cNvPr>
        <cdr:cNvCxnSpPr>
          <a:cxnSpLocks xmlns:a="http://schemas.openxmlformats.org/drawingml/2006/main"/>
        </cdr:cNvCxnSpPr>
      </cdr:nvCxnSpPr>
      <cdr:spPr>
        <a:xfrm xmlns:a="http://schemas.openxmlformats.org/drawingml/2006/main">
          <a:off x="7822437" y="940021"/>
          <a:ext cx="0" cy="634047"/>
        </a:xfrm>
        <a:prstGeom xmlns:a="http://schemas.openxmlformats.org/drawingml/2006/main" prst="line">
          <a:avLst/>
        </a:prstGeom>
        <a:ln xmlns:a="http://schemas.openxmlformats.org/drawingml/2006/main" w="38100">
          <a:solidFill>
            <a:schemeClr val="accent6">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0.74467</cdr:x>
      <cdr:y>0.59719</cdr:y>
    </cdr:from>
    <cdr:to>
      <cdr:x>0.74467</cdr:x>
      <cdr:y>1</cdr:y>
    </cdr:to>
    <cdr:cxnSp macro="">
      <cdr:nvCxnSpPr>
        <cdr:cNvPr id="8" name="Straight Connector 7">
          <a:extLst xmlns:a="http://schemas.openxmlformats.org/drawingml/2006/main">
            <a:ext uri="{FF2B5EF4-FFF2-40B4-BE49-F238E27FC236}">
              <a16:creationId xmlns:a16="http://schemas.microsoft.com/office/drawing/2014/main" id="{AE4A8564-E519-5A91-533E-A82D9163D2E3}"/>
            </a:ext>
          </a:extLst>
        </cdr:cNvPr>
        <cdr:cNvCxnSpPr>
          <a:cxnSpLocks xmlns:a="http://schemas.openxmlformats.org/drawingml/2006/main"/>
        </cdr:cNvCxnSpPr>
      </cdr:nvCxnSpPr>
      <cdr:spPr>
        <a:xfrm xmlns:a="http://schemas.openxmlformats.org/drawingml/2006/main">
          <a:off x="8632978" y="940021"/>
          <a:ext cx="0" cy="634047"/>
        </a:xfrm>
        <a:prstGeom xmlns:a="http://schemas.openxmlformats.org/drawingml/2006/main" prst="line">
          <a:avLst/>
        </a:prstGeom>
        <a:ln xmlns:a="http://schemas.openxmlformats.org/drawingml/2006/main" w="38100">
          <a:solidFill>
            <a:schemeClr val="accent6">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0.81454</cdr:x>
      <cdr:y>0.59719</cdr:y>
    </cdr:from>
    <cdr:to>
      <cdr:x>0.81454</cdr:x>
      <cdr:y>1</cdr:y>
    </cdr:to>
    <cdr:cxnSp macro="">
      <cdr:nvCxnSpPr>
        <cdr:cNvPr id="9" name="Straight Connector 8">
          <a:extLst xmlns:a="http://schemas.openxmlformats.org/drawingml/2006/main">
            <a:ext uri="{FF2B5EF4-FFF2-40B4-BE49-F238E27FC236}">
              <a16:creationId xmlns:a16="http://schemas.microsoft.com/office/drawing/2014/main" id="{AE4A8564-E519-5A91-533E-A82D9163D2E3}"/>
            </a:ext>
          </a:extLst>
        </cdr:cNvPr>
        <cdr:cNvCxnSpPr>
          <a:cxnSpLocks xmlns:a="http://schemas.openxmlformats.org/drawingml/2006/main"/>
        </cdr:cNvCxnSpPr>
      </cdr:nvCxnSpPr>
      <cdr:spPr>
        <a:xfrm xmlns:a="http://schemas.openxmlformats.org/drawingml/2006/main">
          <a:off x="9442946" y="940021"/>
          <a:ext cx="0" cy="634047"/>
        </a:xfrm>
        <a:prstGeom xmlns:a="http://schemas.openxmlformats.org/drawingml/2006/main" prst="line">
          <a:avLst/>
        </a:prstGeom>
        <a:ln xmlns:a="http://schemas.openxmlformats.org/drawingml/2006/main" w="38100">
          <a:solidFill>
            <a:schemeClr val="accent6">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0.99999</cdr:x>
      <cdr:y>0.59719</cdr:y>
    </cdr:from>
    <cdr:to>
      <cdr:x>0.99999</cdr:x>
      <cdr:y>1</cdr:y>
    </cdr:to>
    <cdr:cxnSp macro="">
      <cdr:nvCxnSpPr>
        <cdr:cNvPr id="10" name="Straight Connector 9">
          <a:extLst xmlns:a="http://schemas.openxmlformats.org/drawingml/2006/main">
            <a:ext uri="{FF2B5EF4-FFF2-40B4-BE49-F238E27FC236}">
              <a16:creationId xmlns:a16="http://schemas.microsoft.com/office/drawing/2014/main" id="{AE4A8564-E519-5A91-533E-A82D9163D2E3}"/>
            </a:ext>
          </a:extLst>
        </cdr:cNvPr>
        <cdr:cNvCxnSpPr>
          <a:cxnSpLocks xmlns:a="http://schemas.openxmlformats.org/drawingml/2006/main"/>
        </cdr:cNvCxnSpPr>
      </cdr:nvCxnSpPr>
      <cdr:spPr>
        <a:xfrm xmlns:a="http://schemas.openxmlformats.org/drawingml/2006/main">
          <a:off x="11592890" y="940021"/>
          <a:ext cx="0" cy="634047"/>
        </a:xfrm>
        <a:prstGeom xmlns:a="http://schemas.openxmlformats.org/drawingml/2006/main" prst="line">
          <a:avLst/>
        </a:prstGeom>
        <a:ln xmlns:a="http://schemas.openxmlformats.org/drawingml/2006/main" w="38100">
          <a:solidFill>
            <a:schemeClr val="accent6">
              <a:lumMod val="50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11699" cy="461804"/>
          </a:xfrm>
          <a:prstGeom prst="rect">
            <a:avLst/>
          </a:prstGeom>
        </p:spPr>
        <p:txBody>
          <a:bodyPr vert="horz" lIns="92474" tIns="46235" rIns="92474" bIns="46235" rtlCol="0"/>
          <a:lstStyle>
            <a:lvl1pPr algn="l">
              <a:defRPr sz="1200"/>
            </a:lvl1pPr>
          </a:lstStyle>
          <a:p>
            <a:endParaRPr lang="en-US"/>
          </a:p>
        </p:txBody>
      </p:sp>
      <p:sp>
        <p:nvSpPr>
          <p:cNvPr id="3" name="Date Placeholder 2"/>
          <p:cNvSpPr>
            <a:spLocks noGrp="1"/>
          </p:cNvSpPr>
          <p:nvPr>
            <p:ph type="dt" sz="quarter" idx="1"/>
          </p:nvPr>
        </p:nvSpPr>
        <p:spPr>
          <a:xfrm>
            <a:off x="3936771" y="0"/>
            <a:ext cx="3011699" cy="461804"/>
          </a:xfrm>
          <a:prstGeom prst="rect">
            <a:avLst/>
          </a:prstGeom>
        </p:spPr>
        <p:txBody>
          <a:bodyPr vert="horz" lIns="92474" tIns="46235" rIns="92474" bIns="46235" rtlCol="0"/>
          <a:lstStyle>
            <a:lvl1pPr algn="r">
              <a:defRPr sz="1200"/>
            </a:lvl1pPr>
          </a:lstStyle>
          <a:p>
            <a:fld id="{BA261189-8F52-444B-890B-269A83425068}" type="datetimeFigureOut">
              <a:rPr lang="en-US" smtClean="0"/>
              <a:pPr/>
              <a:t>10/20/2024</a:t>
            </a:fld>
            <a:endParaRPr lang="en-US"/>
          </a:p>
        </p:txBody>
      </p:sp>
      <p:sp>
        <p:nvSpPr>
          <p:cNvPr id="4" name="Footer Placeholder 3"/>
          <p:cNvSpPr>
            <a:spLocks noGrp="1"/>
          </p:cNvSpPr>
          <p:nvPr>
            <p:ph type="ftr" sz="quarter" idx="2"/>
          </p:nvPr>
        </p:nvSpPr>
        <p:spPr>
          <a:xfrm>
            <a:off x="3" y="8772668"/>
            <a:ext cx="3011699" cy="461804"/>
          </a:xfrm>
          <a:prstGeom prst="rect">
            <a:avLst/>
          </a:prstGeom>
        </p:spPr>
        <p:txBody>
          <a:bodyPr vert="horz" lIns="92474" tIns="46235" rIns="92474" bIns="46235" rtlCol="0" anchor="b"/>
          <a:lstStyle>
            <a:lvl1pPr algn="l">
              <a:defRPr sz="1200"/>
            </a:lvl1pPr>
          </a:lstStyle>
          <a:p>
            <a:endParaRPr lang="en-US"/>
          </a:p>
        </p:txBody>
      </p:sp>
      <p:sp>
        <p:nvSpPr>
          <p:cNvPr id="5" name="Slide Number Placeholder 4"/>
          <p:cNvSpPr>
            <a:spLocks noGrp="1"/>
          </p:cNvSpPr>
          <p:nvPr>
            <p:ph type="sldNum" sz="quarter" idx="3"/>
          </p:nvPr>
        </p:nvSpPr>
        <p:spPr>
          <a:xfrm>
            <a:off x="3936771" y="8772668"/>
            <a:ext cx="3011699" cy="461804"/>
          </a:xfrm>
          <a:prstGeom prst="rect">
            <a:avLst/>
          </a:prstGeom>
        </p:spPr>
        <p:txBody>
          <a:bodyPr vert="horz" lIns="92474" tIns="46235" rIns="92474" bIns="46235" rtlCol="0" anchor="b"/>
          <a:lstStyle>
            <a:lvl1pPr algn="r">
              <a:defRPr sz="1200"/>
            </a:lvl1pPr>
          </a:lstStyle>
          <a:p>
            <a:fld id="{186FB555-BB8E-49AE-B117-4AF281875F2C}" type="slidenum">
              <a:rPr lang="en-US" smtClean="0"/>
              <a:pPr/>
              <a:t>‹#›</a:t>
            </a:fld>
            <a:endParaRPr lang="en-US"/>
          </a:p>
        </p:txBody>
      </p:sp>
    </p:spTree>
    <p:extLst>
      <p:ext uri="{BB962C8B-B14F-4D97-AF65-F5344CB8AC3E}">
        <p14:creationId xmlns:p14="http://schemas.microsoft.com/office/powerpoint/2010/main" val="19376254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11699" cy="461804"/>
          </a:xfrm>
          <a:prstGeom prst="rect">
            <a:avLst/>
          </a:prstGeom>
        </p:spPr>
        <p:txBody>
          <a:bodyPr vert="horz" lIns="92474" tIns="46235" rIns="92474" bIns="46235" rtlCol="0"/>
          <a:lstStyle>
            <a:lvl1pPr algn="l">
              <a:defRPr sz="1200"/>
            </a:lvl1pPr>
          </a:lstStyle>
          <a:p>
            <a:endParaRPr lang="en-US"/>
          </a:p>
        </p:txBody>
      </p:sp>
      <p:sp>
        <p:nvSpPr>
          <p:cNvPr id="3" name="Date Placeholder 2"/>
          <p:cNvSpPr>
            <a:spLocks noGrp="1"/>
          </p:cNvSpPr>
          <p:nvPr>
            <p:ph type="dt" idx="1"/>
          </p:nvPr>
        </p:nvSpPr>
        <p:spPr>
          <a:xfrm>
            <a:off x="3936771" y="0"/>
            <a:ext cx="3011699" cy="461804"/>
          </a:xfrm>
          <a:prstGeom prst="rect">
            <a:avLst/>
          </a:prstGeom>
        </p:spPr>
        <p:txBody>
          <a:bodyPr vert="horz" lIns="92474" tIns="46235" rIns="92474" bIns="46235" rtlCol="0"/>
          <a:lstStyle>
            <a:lvl1pPr algn="r">
              <a:defRPr sz="1200"/>
            </a:lvl1pPr>
          </a:lstStyle>
          <a:p>
            <a:fld id="{57277A89-0140-4E3B-8429-21E784784C77}" type="datetimeFigureOut">
              <a:rPr lang="en-US" smtClean="0"/>
              <a:pPr/>
              <a:t>10/20/2024</a:t>
            </a:fld>
            <a:endParaRPr lang="en-US"/>
          </a:p>
        </p:txBody>
      </p:sp>
      <p:sp>
        <p:nvSpPr>
          <p:cNvPr id="4" name="Slide Image Placeholder 3"/>
          <p:cNvSpPr>
            <a:spLocks noGrp="1" noRot="1" noChangeAspect="1"/>
          </p:cNvSpPr>
          <p:nvPr>
            <p:ph type="sldImg" idx="2"/>
          </p:nvPr>
        </p:nvSpPr>
        <p:spPr>
          <a:xfrm>
            <a:off x="396875" y="692150"/>
            <a:ext cx="6156325" cy="3463925"/>
          </a:xfrm>
          <a:prstGeom prst="rect">
            <a:avLst/>
          </a:prstGeom>
          <a:noFill/>
          <a:ln w="12700">
            <a:solidFill>
              <a:prstClr val="black"/>
            </a:solidFill>
          </a:ln>
        </p:spPr>
        <p:txBody>
          <a:bodyPr vert="horz" lIns="92474" tIns="46235" rIns="92474" bIns="46235" rtlCol="0" anchor="ctr"/>
          <a:lstStyle/>
          <a:p>
            <a:endParaRPr lang="en-US"/>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74" tIns="46235" rIns="92474" bIns="46235"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772668"/>
            <a:ext cx="3011699" cy="461804"/>
          </a:xfrm>
          <a:prstGeom prst="rect">
            <a:avLst/>
          </a:prstGeom>
        </p:spPr>
        <p:txBody>
          <a:bodyPr vert="horz" lIns="92474" tIns="46235" rIns="92474" bIns="46235" rtlCol="0" anchor="b"/>
          <a:lstStyle>
            <a:lvl1pPr algn="l">
              <a:defRPr sz="1200"/>
            </a:lvl1pPr>
          </a:lstStyle>
          <a:p>
            <a:endParaRPr lang="en-US"/>
          </a:p>
        </p:txBody>
      </p:sp>
      <p:sp>
        <p:nvSpPr>
          <p:cNvPr id="7" name="Slide Number Placeholder 6"/>
          <p:cNvSpPr>
            <a:spLocks noGrp="1"/>
          </p:cNvSpPr>
          <p:nvPr>
            <p:ph type="sldNum" sz="quarter" idx="5"/>
          </p:nvPr>
        </p:nvSpPr>
        <p:spPr>
          <a:xfrm>
            <a:off x="3936771" y="8772668"/>
            <a:ext cx="3011699" cy="461804"/>
          </a:xfrm>
          <a:prstGeom prst="rect">
            <a:avLst/>
          </a:prstGeom>
        </p:spPr>
        <p:txBody>
          <a:bodyPr vert="horz" lIns="92474" tIns="46235" rIns="92474" bIns="46235" rtlCol="0" anchor="b"/>
          <a:lstStyle>
            <a:lvl1pPr algn="r">
              <a:defRPr sz="1200"/>
            </a:lvl1pPr>
          </a:lstStyle>
          <a:p>
            <a:fld id="{ED4FF1BE-2FA6-48B7-A734-A21F96AC4705}" type="slidenum">
              <a:rPr lang="en-US" smtClean="0"/>
              <a:pPr/>
              <a:t>‹#›</a:t>
            </a:fld>
            <a:endParaRPr lang="en-US"/>
          </a:p>
        </p:txBody>
      </p:sp>
    </p:spTree>
    <p:extLst>
      <p:ext uri="{BB962C8B-B14F-4D97-AF65-F5344CB8AC3E}">
        <p14:creationId xmlns:p14="http://schemas.microsoft.com/office/powerpoint/2010/main" val="3676206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32C5A10-7A06-4190-A384-112391101F1A}"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9017632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_wjb">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8602"/>
            <a:ext cx="10668000" cy="1470025"/>
          </a:xfrm>
        </p:spPr>
        <p:txBody>
          <a:bodyPr>
            <a:normAutofit/>
          </a:bodyPr>
          <a:lstStyle>
            <a:lvl1pPr>
              <a:defRPr sz="5000" cap="small" baseline="0">
                <a:solidFill>
                  <a:schemeClr val="bg1"/>
                </a:solidFill>
                <a:effectLst>
                  <a:outerShdw blurRad="50800" dist="88900" dir="2700000" algn="tl" rotWithShape="0">
                    <a:schemeClr val="bg1">
                      <a:lumMod val="95000"/>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914400" y="2133600"/>
            <a:ext cx="10566400" cy="1752600"/>
          </a:xfrm>
        </p:spPr>
        <p:txBody>
          <a:bodyPr/>
          <a:lstStyle>
            <a:lvl1pPr marL="0" indent="0" algn="ctr">
              <a:buNone/>
              <a:defRPr>
                <a:solidFill>
                  <a:schemeClr val="bg1">
                    <a:lumMod val="8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4471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F6D3C8A-C51C-465B-9EAC-54AF508F6415}" type="datetimeFigureOut">
              <a:rPr lang="en-US" smtClean="0"/>
              <a:pPr/>
              <a:t>10/20/2024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35296876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_wjb">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8602"/>
            <a:ext cx="10668000" cy="1470025"/>
          </a:xfrm>
        </p:spPr>
        <p:txBody>
          <a:bodyPr>
            <a:normAutofit/>
          </a:bodyPr>
          <a:lstStyle>
            <a:lvl1pPr>
              <a:defRPr sz="3751" cap="small" baseline="0">
                <a:solidFill>
                  <a:schemeClr val="bg1"/>
                </a:solidFill>
                <a:effectLst>
                  <a:outerShdw blurRad="50800" dist="88900" dir="2700000" algn="tl" rotWithShape="0">
                    <a:schemeClr val="bg1">
                      <a:lumMod val="95000"/>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914400" y="2133600"/>
            <a:ext cx="10566400" cy="1752600"/>
          </a:xfrm>
        </p:spPr>
        <p:txBody>
          <a:bodyPr/>
          <a:lstStyle>
            <a:lvl1pPr marL="0" indent="0" algn="ctr">
              <a:buNone/>
              <a:defRPr>
                <a:solidFill>
                  <a:schemeClr val="bg1">
                    <a:lumMod val="85000"/>
                  </a:schemeClr>
                </a:solidFill>
              </a:defRPr>
            </a:lvl1pPr>
            <a:lvl2pPr marL="342891" indent="0" algn="ctr">
              <a:buNone/>
              <a:defRPr>
                <a:solidFill>
                  <a:schemeClr val="tx1">
                    <a:tint val="75000"/>
                  </a:schemeClr>
                </a:solidFill>
              </a:defRPr>
            </a:lvl2pPr>
            <a:lvl3pPr marL="685783" indent="0" algn="ctr">
              <a:buNone/>
              <a:defRPr>
                <a:solidFill>
                  <a:schemeClr val="tx1">
                    <a:tint val="75000"/>
                  </a:schemeClr>
                </a:solidFill>
              </a:defRPr>
            </a:lvl3pPr>
            <a:lvl4pPr marL="1028674" indent="0" algn="ctr">
              <a:buNone/>
              <a:defRPr>
                <a:solidFill>
                  <a:schemeClr val="tx1">
                    <a:tint val="75000"/>
                  </a:schemeClr>
                </a:solidFill>
              </a:defRPr>
            </a:lvl4pPr>
            <a:lvl5pPr marL="1371566" indent="0" algn="ctr">
              <a:buNone/>
              <a:defRPr>
                <a:solidFill>
                  <a:schemeClr val="tx1">
                    <a:tint val="75000"/>
                  </a:schemeClr>
                </a:solidFill>
              </a:defRPr>
            </a:lvl5pPr>
            <a:lvl6pPr marL="1714457" indent="0" algn="ctr">
              <a:buNone/>
              <a:defRPr>
                <a:solidFill>
                  <a:schemeClr val="tx1">
                    <a:tint val="75000"/>
                  </a:schemeClr>
                </a:solidFill>
              </a:defRPr>
            </a:lvl6pPr>
            <a:lvl7pPr marL="2057349" indent="0" algn="ctr">
              <a:buNone/>
              <a:defRPr>
                <a:solidFill>
                  <a:schemeClr val="tx1">
                    <a:tint val="75000"/>
                  </a:schemeClr>
                </a:solidFill>
              </a:defRPr>
            </a:lvl7pPr>
            <a:lvl8pPr marL="2400240" indent="0" algn="ctr">
              <a:buNone/>
              <a:defRPr>
                <a:solidFill>
                  <a:schemeClr val="tx1">
                    <a:tint val="75000"/>
                  </a:schemeClr>
                </a:solidFill>
              </a:defRPr>
            </a:lvl8pPr>
            <a:lvl9pPr marL="2743131"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userDrawn="1"/>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89197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_wjb">
    <p:spTree>
      <p:nvGrpSpPr>
        <p:cNvPr id="1" name=""/>
        <p:cNvGrpSpPr/>
        <p:nvPr/>
      </p:nvGrpSpPr>
      <p:grpSpPr>
        <a:xfrm>
          <a:off x="0" y="0"/>
          <a:ext cx="0" cy="0"/>
          <a:chOff x="0" y="0"/>
          <a:chExt cx="0" cy="0"/>
        </a:xfrm>
      </p:grpSpPr>
      <p:sp>
        <p:nvSpPr>
          <p:cNvPr id="2" name="Title 1"/>
          <p:cNvSpPr>
            <a:spLocks noGrp="1"/>
          </p:cNvSpPr>
          <p:nvPr>
            <p:ph type="ctrTitle"/>
          </p:nvPr>
        </p:nvSpPr>
        <p:spPr>
          <a:xfrm>
            <a:off x="812800" y="228601"/>
            <a:ext cx="10668000" cy="1470025"/>
          </a:xfrm>
        </p:spPr>
        <p:txBody>
          <a:bodyPr>
            <a:normAutofit/>
          </a:bodyPr>
          <a:lstStyle>
            <a:lvl1pPr>
              <a:defRPr sz="5000" cap="small" baseline="0">
                <a:solidFill>
                  <a:schemeClr val="bg1"/>
                </a:solidFill>
                <a:effectLst>
                  <a:outerShdw blurRad="50800" dist="88900" dir="2700000" algn="tl" rotWithShape="0">
                    <a:schemeClr val="bg1">
                      <a:lumMod val="95000"/>
                      <a:alpha val="40000"/>
                    </a:scheme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914400" y="2133600"/>
            <a:ext cx="10566400" cy="1752600"/>
          </a:xfrm>
        </p:spPr>
        <p:txBody>
          <a:bodyPr/>
          <a:lstStyle>
            <a:lvl1pPr marL="0" indent="0" algn="ctr">
              <a:buNone/>
              <a:defRPr>
                <a:solidFill>
                  <a:schemeClr val="bg1">
                    <a:lumMod val="8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cxnSp>
        <p:nvCxnSpPr>
          <p:cNvPr id="8" name="Straight Connector 7"/>
          <p:cNvCxnSpPr/>
          <p:nvPr/>
        </p:nvCxnSpPr>
        <p:spPr>
          <a:xfrm>
            <a:off x="508000" y="1905000"/>
            <a:ext cx="11277600" cy="0"/>
          </a:xfrm>
          <a:prstGeom prst="line">
            <a:avLst/>
          </a:prstGeom>
          <a:ln w="101600" cap="rnd">
            <a:solidFill>
              <a:schemeClr val="tx2">
                <a:lumMod val="60000"/>
                <a:lumOff val="40000"/>
              </a:schemeClr>
            </a:solidFill>
            <a:headEnd type="diamond"/>
            <a:tailEnd type="diamon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5893980"/>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Main Tex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28600"/>
            <a:ext cx="11049000" cy="624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43147454"/>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130FD-499F-4894-AD62-C3DDA6D91343}" type="datetime1">
              <a:rPr lang="en-US" smtClean="0"/>
              <a:pPr/>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45645833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049819-26D9-4639-ACD9-1778E09FE223}" type="datetime1">
              <a:rPr lang="en-US" smtClean="0"/>
              <a:pPr/>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184827368"/>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BF5A-C490-4208-8FDD-AE8DF5A71761}" type="datetime1">
              <a:rPr lang="en-US" smtClean="0"/>
              <a:pPr/>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4232601798"/>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C25850-DE81-411D-BAB1-33C2310A1D88}" type="datetime1">
              <a:rPr lang="en-US" smtClean="0"/>
              <a:pPr/>
              <a:t>10/20/2024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2835694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599CDB-3680-41C0-BCE2-341E59B8CBBC}" type="datetime1">
              <a:rPr lang="en-US" smtClean="0"/>
              <a:pPr/>
              <a:t>10/20/2024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956546201"/>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0016AF-8146-43CC-99FA-DAB7087B2826}" type="datetime1">
              <a:rPr lang="en-US" smtClean="0"/>
              <a:pPr/>
              <a:t>10/20/2024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565897606"/>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Main Tex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03200" y="228600"/>
            <a:ext cx="11785600" cy="6248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8085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D3C8A-C51C-465B-9EAC-54AF508F6415}" type="datetimeFigureOut">
              <a:rPr lang="en-US" smtClean="0"/>
              <a:pPr/>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2815455604"/>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19760" y="1"/>
            <a:ext cx="11572240" cy="685800"/>
          </a:xfrm>
        </p:spPr>
        <p:txBody>
          <a:bodyPr>
            <a:noAutofit/>
          </a:bodyPr>
          <a:lstStyle>
            <a:lvl1pPr>
              <a:defRPr sz="3200" b="1">
                <a:latin typeface="Arial" pitchFamily="34" charset="0"/>
                <a:cs typeface="Arial" pitchFamily="34" charset="0"/>
              </a:defRPr>
            </a:lvl1pPr>
          </a:lstStyle>
          <a:p>
            <a:r>
              <a:rPr lang="en-US" dirty="0"/>
              <a:t>Click to edit Master title style</a:t>
            </a:r>
          </a:p>
        </p:txBody>
      </p:sp>
    </p:spTree>
    <p:extLst>
      <p:ext uri="{BB962C8B-B14F-4D97-AF65-F5344CB8AC3E}">
        <p14:creationId xmlns:p14="http://schemas.microsoft.com/office/powerpoint/2010/main" val="41787800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9760" y="0"/>
            <a:ext cx="11572240" cy="685800"/>
          </a:xfrm>
        </p:spPr>
        <p:txBody>
          <a:bodyPr>
            <a:noAutofit/>
          </a:bodyPr>
          <a:lstStyle>
            <a:lvl1pPr algn="l">
              <a:defRPr sz="3200" b="1">
                <a:latin typeface="Arial" pitchFamily="34" charset="0"/>
                <a:cs typeface="Arial" pitchFamily="34" charset="0"/>
              </a:defRPr>
            </a:lvl1pPr>
          </a:lstStyle>
          <a:p>
            <a:r>
              <a:rPr lang="en-US" dirty="0"/>
              <a:t>Click to edit Master title style</a:t>
            </a:r>
          </a:p>
        </p:txBody>
      </p:sp>
      <p:sp>
        <p:nvSpPr>
          <p:cNvPr id="5" name="Text Placeholder 4"/>
          <p:cNvSpPr>
            <a:spLocks noGrp="1"/>
          </p:cNvSpPr>
          <p:nvPr>
            <p:ph type="body" sz="quarter" idx="10"/>
          </p:nvPr>
        </p:nvSpPr>
        <p:spPr>
          <a:xfrm>
            <a:off x="619760" y="685800"/>
            <a:ext cx="11572240" cy="6172200"/>
          </a:xfrm>
        </p:spPr>
        <p:txBody>
          <a:bodyPr/>
          <a:lstStyle/>
          <a:p>
            <a:pPr lvl="0"/>
            <a:r>
              <a:rPr lang="en-US" dirty="0"/>
              <a:t>Click to edit Master text styles</a:t>
            </a:r>
          </a:p>
        </p:txBody>
      </p:sp>
    </p:spTree>
    <p:extLst>
      <p:ext uri="{BB962C8B-B14F-4D97-AF65-F5344CB8AC3E}">
        <p14:creationId xmlns:p14="http://schemas.microsoft.com/office/powerpoint/2010/main" val="42594523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100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90309" y="0"/>
            <a:ext cx="11601691" cy="685800"/>
          </a:xfrm>
        </p:spPr>
        <p:txBody>
          <a:bodyPr/>
          <a:lstStyle>
            <a:lvl1pPr>
              <a:defRPr b="1"/>
            </a:lvl1pPr>
          </a:lstStyle>
          <a:p>
            <a:r>
              <a:rPr lang="en-US" dirty="0"/>
              <a:t>Click to edit Master title style</a:t>
            </a:r>
          </a:p>
        </p:txBody>
      </p:sp>
      <p:sp>
        <p:nvSpPr>
          <p:cNvPr id="3" name="Content Placeholder 2"/>
          <p:cNvSpPr>
            <a:spLocks noGrp="1"/>
          </p:cNvSpPr>
          <p:nvPr>
            <p:ph idx="1"/>
          </p:nvPr>
        </p:nvSpPr>
        <p:spPr>
          <a:xfrm>
            <a:off x="590309" y="685800"/>
            <a:ext cx="11601691" cy="6172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218657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3909-A063-36DB-032A-C9A177BF8F3B}"/>
              </a:ext>
            </a:extLst>
          </p:cNvPr>
          <p:cNvSpPr>
            <a:spLocks noGrp="1"/>
          </p:cNvSpPr>
          <p:nvPr>
            <p:ph type="ctrTitle"/>
          </p:nvPr>
        </p:nvSpPr>
        <p:spPr>
          <a:xfrm>
            <a:off x="1524000" y="1122363"/>
            <a:ext cx="9144000" cy="2387600"/>
          </a:xfrm>
        </p:spPr>
        <p:txBody>
          <a:bodyPr anchor="b"/>
          <a:lstStyle>
            <a:lvl1pPr algn="ctr">
              <a:defRPr sz="6000" b="1"/>
            </a:lvl1pPr>
          </a:lstStyle>
          <a:p>
            <a:r>
              <a:rPr lang="en-US" dirty="0"/>
              <a:t>Click to edit Master title style</a:t>
            </a:r>
          </a:p>
        </p:txBody>
      </p:sp>
      <p:sp>
        <p:nvSpPr>
          <p:cNvPr id="3" name="Subtitle 2">
            <a:extLst>
              <a:ext uri="{FF2B5EF4-FFF2-40B4-BE49-F238E27FC236}">
                <a16:creationId xmlns:a16="http://schemas.microsoft.com/office/drawing/2014/main" id="{885DD72C-3E55-0A83-27FA-AF300B241C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38406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130FD-499F-4894-AD62-C3DDA6D91343}" type="datetime1">
              <a:rPr lang="en-US" smtClean="0"/>
              <a:pPr/>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756973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049819-26D9-4639-ACD9-1778E09FE223}" type="datetime1">
              <a:rPr lang="en-US" smtClean="0"/>
              <a:pPr/>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60723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F1BF5A-C490-4208-8FDD-AE8DF5A71761}" type="datetime1">
              <a:rPr lang="en-US" smtClean="0"/>
              <a:pPr/>
              <a:t>10/20/2024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31275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C25850-DE81-411D-BAB1-33C2310A1D88}" type="datetime1">
              <a:rPr lang="en-US" smtClean="0"/>
              <a:pPr/>
              <a:t>10/20/2024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2628277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599CDB-3680-41C0-BCE2-341E59B8CBBC}" type="datetime1">
              <a:rPr lang="en-US" smtClean="0"/>
              <a:pPr/>
              <a:t>10/20/2024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446607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10016AF-8146-43CC-99FA-DAB7087B2826}" type="datetime1">
              <a:rPr lang="en-US" smtClean="0"/>
              <a:pPr/>
              <a:t>10/20/2024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4248367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6D3C8A-C51C-465B-9EAC-54AF508F6415}" type="datetimeFigureOut">
              <a:rPr lang="en-US" smtClean="0"/>
              <a:pPr/>
              <a:t>10/20/2024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A4ED6C-8A48-421A-ADF2-3AFB31B0387B}" type="slidenum">
              <a:rPr lang="en-US" smtClean="0"/>
              <a:pPr/>
              <a:t>‹#›</a:t>
            </a:fld>
            <a:endParaRPr lang="en-US"/>
          </a:p>
        </p:txBody>
      </p:sp>
    </p:spTree>
    <p:extLst>
      <p:ext uri="{BB962C8B-B14F-4D97-AF65-F5344CB8AC3E}">
        <p14:creationId xmlns:p14="http://schemas.microsoft.com/office/powerpoint/2010/main" val="311135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jpe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10.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10/20/2024</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51148957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914377" rtl="0" eaLnBrk="1" latinLnBrk="0" hangingPunct="1">
        <a:spcBef>
          <a:spcPct val="0"/>
        </a:spcBef>
        <a:buNone/>
        <a:defRPr sz="4400" kern="1200">
          <a:solidFill>
            <a:schemeClr val="tx1"/>
          </a:solidFill>
          <a:latin typeface="+mj-lt"/>
          <a:ea typeface="+mj-ea"/>
          <a:cs typeface="+mj-cs"/>
        </a:defRPr>
      </a:lvl1pPr>
    </p:titleStyle>
    <p:bodyStyle>
      <a:lvl1pPr marL="342891" indent="-342891" algn="l" defTabSz="914377"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32" indent="-285744" algn="l" defTabSz="914377"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2971" indent="-228594" algn="l" defTabSz="914377"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160" indent="-228594" algn="l" defTabSz="914377"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349" indent="-228594" algn="l" defTabSz="914377"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7" cstate="print">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90309" y="0"/>
            <a:ext cx="11601691" cy="68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590309" y="685800"/>
            <a:ext cx="11601691" cy="6172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p:txBody>
      </p:sp>
    </p:spTree>
    <p:extLst>
      <p:ext uri="{BB962C8B-B14F-4D97-AF65-F5344CB8AC3E}">
        <p14:creationId xmlns:p14="http://schemas.microsoft.com/office/powerpoint/2010/main" val="1775584944"/>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Lst>
  <p:txStyles>
    <p:titleStyle>
      <a:lvl1pPr algn="l" rtl="0" eaLnBrk="1" fontAlgn="base" hangingPunct="1">
        <a:spcBef>
          <a:spcPct val="0"/>
        </a:spcBef>
        <a:spcAft>
          <a:spcPct val="0"/>
        </a:spcAft>
        <a:defRPr sz="3200" kern="1200">
          <a:solidFill>
            <a:schemeClr val="accent6">
              <a:lumMod val="50000"/>
            </a:schemeClr>
          </a:solidFill>
          <a:latin typeface="Arial" pitchFamily="34" charset="0"/>
          <a:ea typeface="+mj-ea"/>
          <a:cs typeface="Arial" pitchFamily="34" charset="0"/>
        </a:defRPr>
      </a:lvl1pPr>
      <a:lvl2pPr algn="l" rtl="0" eaLnBrk="1" fontAlgn="base" hangingPunct="1">
        <a:spcBef>
          <a:spcPct val="0"/>
        </a:spcBef>
        <a:spcAft>
          <a:spcPct val="0"/>
        </a:spcAft>
        <a:defRPr sz="2800">
          <a:solidFill>
            <a:srgbClr val="4A452A"/>
          </a:solidFill>
          <a:latin typeface="Arial" charset="0"/>
          <a:cs typeface="Arial" charset="0"/>
        </a:defRPr>
      </a:lvl2pPr>
      <a:lvl3pPr algn="l" rtl="0" eaLnBrk="1" fontAlgn="base" hangingPunct="1">
        <a:spcBef>
          <a:spcPct val="0"/>
        </a:spcBef>
        <a:spcAft>
          <a:spcPct val="0"/>
        </a:spcAft>
        <a:defRPr sz="2800">
          <a:solidFill>
            <a:srgbClr val="4A452A"/>
          </a:solidFill>
          <a:latin typeface="Arial" charset="0"/>
          <a:cs typeface="Arial" charset="0"/>
        </a:defRPr>
      </a:lvl3pPr>
      <a:lvl4pPr algn="l" rtl="0" eaLnBrk="1" fontAlgn="base" hangingPunct="1">
        <a:spcBef>
          <a:spcPct val="0"/>
        </a:spcBef>
        <a:spcAft>
          <a:spcPct val="0"/>
        </a:spcAft>
        <a:defRPr sz="2800">
          <a:solidFill>
            <a:srgbClr val="4A452A"/>
          </a:solidFill>
          <a:latin typeface="Arial" charset="0"/>
          <a:cs typeface="Arial" charset="0"/>
        </a:defRPr>
      </a:lvl4pPr>
      <a:lvl5pPr algn="l" rtl="0" eaLnBrk="1" fontAlgn="base" hangingPunct="1">
        <a:spcBef>
          <a:spcPct val="0"/>
        </a:spcBef>
        <a:spcAft>
          <a:spcPct val="0"/>
        </a:spcAft>
        <a:defRPr sz="2800">
          <a:solidFill>
            <a:srgbClr val="4A452A"/>
          </a:solidFill>
          <a:latin typeface="Arial" charset="0"/>
          <a:cs typeface="Arial" charset="0"/>
        </a:defRPr>
      </a:lvl5pPr>
      <a:lvl6pPr marL="457200" algn="l" rtl="0" eaLnBrk="1" fontAlgn="base" hangingPunct="1">
        <a:spcBef>
          <a:spcPct val="0"/>
        </a:spcBef>
        <a:spcAft>
          <a:spcPct val="0"/>
        </a:spcAft>
        <a:defRPr sz="2800">
          <a:solidFill>
            <a:srgbClr val="4A452A"/>
          </a:solidFill>
          <a:latin typeface="Arial" charset="0"/>
          <a:cs typeface="Arial" charset="0"/>
        </a:defRPr>
      </a:lvl6pPr>
      <a:lvl7pPr marL="914400" algn="l" rtl="0" eaLnBrk="1" fontAlgn="base" hangingPunct="1">
        <a:spcBef>
          <a:spcPct val="0"/>
        </a:spcBef>
        <a:spcAft>
          <a:spcPct val="0"/>
        </a:spcAft>
        <a:defRPr sz="2800">
          <a:solidFill>
            <a:srgbClr val="4A452A"/>
          </a:solidFill>
          <a:latin typeface="Arial" charset="0"/>
          <a:cs typeface="Arial" charset="0"/>
        </a:defRPr>
      </a:lvl7pPr>
      <a:lvl8pPr marL="1371600" algn="l" rtl="0" eaLnBrk="1" fontAlgn="base" hangingPunct="1">
        <a:spcBef>
          <a:spcPct val="0"/>
        </a:spcBef>
        <a:spcAft>
          <a:spcPct val="0"/>
        </a:spcAft>
        <a:defRPr sz="2800">
          <a:solidFill>
            <a:srgbClr val="4A452A"/>
          </a:solidFill>
          <a:latin typeface="Arial" charset="0"/>
          <a:cs typeface="Arial" charset="0"/>
        </a:defRPr>
      </a:lvl8pPr>
      <a:lvl9pPr marL="1828800" algn="l" rtl="0" eaLnBrk="1" fontAlgn="base" hangingPunct="1">
        <a:spcBef>
          <a:spcPct val="0"/>
        </a:spcBef>
        <a:spcAft>
          <a:spcPct val="0"/>
        </a:spcAft>
        <a:defRPr sz="2800">
          <a:solidFill>
            <a:srgbClr val="4A452A"/>
          </a:solidFill>
          <a:latin typeface="Arial" charset="0"/>
          <a:cs typeface="Arial" charset="0"/>
        </a:defRPr>
      </a:lvl9pPr>
    </p:titleStyle>
    <p:bodyStyle>
      <a:lvl1pPr algn="l" rtl="0" eaLnBrk="1" fontAlgn="base" hangingPunct="1">
        <a:spcBef>
          <a:spcPct val="20000"/>
        </a:spcBef>
        <a:spcAft>
          <a:spcPct val="0"/>
        </a:spcAft>
        <a:buFont typeface="Arial" charset="0"/>
        <a:defRPr sz="2800" kern="1200">
          <a:solidFill>
            <a:schemeClr val="accent6">
              <a:lumMod val="75000"/>
            </a:schemeClr>
          </a:solidFill>
          <a:latin typeface="Arial" pitchFamily="34" charset="0"/>
          <a:ea typeface="+mn-ea"/>
          <a:cs typeface="Arial" pitchFamily="34" charset="0"/>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Arial" charset="0"/>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Arial" charset="0"/>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Arial" charset="0"/>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D599CDB-3680-41C0-BCE2-341E59B8CBBC}" type="datetime1">
              <a:rPr lang="en-US" smtClean="0"/>
              <a:pPr/>
              <a:t>10/20/2024</a:t>
            </a:fld>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211890582"/>
      </p:ext>
    </p:extLst>
  </p:cSld>
  <p:clrMap bg1="lt1" tx1="dk1" bg2="lt2" tx2="dk2" accent1="accent1" accent2="accent2" accent3="accent3" accent4="accent4" accent5="accent5" accent6="accent6" hlink="hlink" folHlink="folHlink"/>
  <p:sldLayoutIdLst>
    <p:sldLayoutId id="2147483882" r:id="rId1"/>
    <p:sldLayoutId id="2147483883" r:id="rId2"/>
  </p:sldLayoutIdLst>
  <p:transition spd="med">
    <p:fade/>
  </p:transition>
  <p:hf hdr="0" ftr="0" dt="0"/>
  <p:txStyles>
    <p:titleStyle>
      <a:lvl1pPr algn="ctr" defTabSz="685783" rtl="0" eaLnBrk="1" latinLnBrk="0" hangingPunct="1">
        <a:spcBef>
          <a:spcPct val="0"/>
        </a:spcBef>
        <a:buNone/>
        <a:defRPr sz="3300" kern="1200">
          <a:solidFill>
            <a:schemeClr val="tx1"/>
          </a:solidFill>
          <a:latin typeface="+mj-lt"/>
          <a:ea typeface="+mj-ea"/>
          <a:cs typeface="+mj-cs"/>
        </a:defRPr>
      </a:lvl1pPr>
    </p:titleStyle>
    <p:bodyStyle>
      <a:lvl1pPr marL="257168" indent="-257168" algn="l" defTabSz="685783" rtl="0" eaLnBrk="1" latinLnBrk="0" hangingPunct="1">
        <a:spcBef>
          <a:spcPts val="0"/>
        </a:spcBef>
        <a:spcAft>
          <a:spcPts val="900"/>
        </a:spcAft>
        <a:buFontTx/>
        <a:buNone/>
        <a:defRPr sz="2700" kern="1200" baseline="0">
          <a:solidFill>
            <a:schemeClr val="bg1"/>
          </a:solidFill>
          <a:latin typeface="+mn-lt"/>
          <a:ea typeface="+mn-ea"/>
          <a:cs typeface="+mn-cs"/>
        </a:defRPr>
      </a:lvl1pPr>
      <a:lvl2pPr marL="557199" indent="-214308" algn="l" defTabSz="685783" rtl="0" eaLnBrk="1" latinLnBrk="0" hangingPunct="1">
        <a:spcBef>
          <a:spcPts val="0"/>
        </a:spcBef>
        <a:spcAft>
          <a:spcPts val="900"/>
        </a:spcAft>
        <a:buFontTx/>
        <a:buNone/>
        <a:defRPr sz="2400" kern="1200" baseline="0">
          <a:solidFill>
            <a:schemeClr val="bg1"/>
          </a:solidFill>
          <a:latin typeface="+mn-lt"/>
          <a:ea typeface="+mn-ea"/>
          <a:cs typeface="+mn-cs"/>
        </a:defRPr>
      </a:lvl2pPr>
      <a:lvl3pPr marL="857229" indent="-171446" algn="l" defTabSz="685783" rtl="0" eaLnBrk="1" latinLnBrk="0" hangingPunct="1">
        <a:spcBef>
          <a:spcPts val="0"/>
        </a:spcBef>
        <a:spcAft>
          <a:spcPts val="900"/>
        </a:spcAft>
        <a:buFontTx/>
        <a:buNone/>
        <a:defRPr sz="2100" kern="1200" baseline="0">
          <a:solidFill>
            <a:schemeClr val="bg1"/>
          </a:solidFill>
          <a:latin typeface="+mn-lt"/>
          <a:ea typeface="+mn-ea"/>
          <a:cs typeface="+mn-cs"/>
        </a:defRPr>
      </a:lvl3pPr>
      <a:lvl4pPr marL="1200121" indent="-171446" algn="l" defTabSz="685783" rtl="0" eaLnBrk="1" latinLnBrk="0" hangingPunct="1">
        <a:spcBef>
          <a:spcPts val="0"/>
        </a:spcBef>
        <a:spcAft>
          <a:spcPts val="900"/>
        </a:spcAft>
        <a:buFontTx/>
        <a:buNone/>
        <a:defRPr sz="1800" kern="1200" baseline="0">
          <a:solidFill>
            <a:schemeClr val="bg1"/>
          </a:solidFill>
          <a:latin typeface="+mn-lt"/>
          <a:ea typeface="+mn-ea"/>
          <a:cs typeface="+mn-cs"/>
        </a:defRPr>
      </a:lvl4pPr>
      <a:lvl5pPr marL="1543012" indent="-171446" algn="l" defTabSz="685783" rtl="0" eaLnBrk="1" latinLnBrk="0" hangingPunct="1">
        <a:spcBef>
          <a:spcPts val="0"/>
        </a:spcBef>
        <a:spcAft>
          <a:spcPts val="900"/>
        </a:spcAft>
        <a:buFontTx/>
        <a:buNone/>
        <a:defRPr sz="1500" kern="1200" baseline="0">
          <a:solidFill>
            <a:schemeClr val="bg1"/>
          </a:solidFill>
          <a:latin typeface="+mn-lt"/>
          <a:ea typeface="+mn-ea"/>
          <a:cs typeface="+mn-cs"/>
        </a:defRPr>
      </a:lvl5pPr>
      <a:lvl6pPr marL="1885904"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795"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686"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578" indent="-171446" algn="l" defTabSz="68578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10/20/2024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403799596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Lst>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10/20/2024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1890012493"/>
      </p:ext>
    </p:extLst>
  </p:cSld>
  <p:clrMap bg1="lt1" tx1="dk1" bg2="lt2" tx2="dk2" accent1="accent1" accent2="accent2" accent3="accent3" accent4="accent4" accent5="accent5" accent6="accent6" hlink="hlink" folHlink="folHlink"/>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10/20/2024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2545965851"/>
      </p:ext>
    </p:extLst>
  </p:cSld>
  <p:clrMap bg1="lt1" tx1="dk1" bg2="lt2" tx2="dk2" accent1="accent1" accent2="accent2" accent3="accent3" accent4="accent4" accent5="accent5" accent6="accent6" hlink="hlink" folHlink="folHlink"/>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10/20/2024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491039417"/>
      </p:ext>
    </p:extLst>
  </p:cSld>
  <p:clrMap bg1="lt1" tx1="dk1" bg2="lt2" tx2="dk2" accent1="accent1" accent2="accent2" accent3="accent3" accent4="accent4" accent5="accent5" accent6="accent6" hlink="hlink" folHlink="folHlink"/>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10/20/2024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451258468"/>
      </p:ext>
    </p:extLst>
  </p:cSld>
  <p:clrMap bg1="lt1" tx1="dk1" bg2="lt2" tx2="dk2" accent1="accent1" accent2="accent2" accent3="accent3" accent4="accent4" accent5="accent5" accent6="accent6" hlink="hlink" folHlink="folHlink"/>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10/20/2024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3762445017"/>
      </p:ext>
    </p:extLst>
  </p:cSld>
  <p:clrMap bg1="lt1" tx1="dk1" bg2="lt2" tx2="dk2" accent1="accent1" accent2="accent2" accent3="accent3" accent4="accent4" accent5="accent5" accent6="accent6" hlink="hlink" folHlink="folHlink"/>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99CDB-3680-41C0-BCE2-341E59B8CBBC}" type="datetime1">
              <a:rPr lang="en-US" smtClean="0"/>
              <a:pPr/>
              <a:t>10/20/2024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9E2D22-DD58-44C8-9B17-5965D8DB2927}" type="slidenum">
              <a:rPr lang="en-US" smtClean="0"/>
              <a:pPr/>
              <a:t>‹#›</a:t>
            </a:fld>
            <a:endParaRPr lang="en-US" dirty="0"/>
          </a:p>
        </p:txBody>
      </p:sp>
    </p:spTree>
    <p:extLst>
      <p:ext uri="{BB962C8B-B14F-4D97-AF65-F5344CB8AC3E}">
        <p14:creationId xmlns:p14="http://schemas.microsoft.com/office/powerpoint/2010/main" val="2935964045"/>
      </p:ext>
    </p:extLst>
  </p:cSld>
  <p:clrMap bg1="lt1" tx1="dk1" bg2="lt2" tx2="dk2" accent1="accent1" accent2="accent2" accent3="accent3" accent4="accent4" accent5="accent5" accent6="accent6" hlink="hlink" folHlink="folHlink"/>
  <p:transition spd="med">
    <p:fade/>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ts val="0"/>
        </a:spcBef>
        <a:spcAft>
          <a:spcPts val="1200"/>
        </a:spcAft>
        <a:buFontTx/>
        <a:buNone/>
        <a:defRPr sz="3600" kern="1200" baseline="0">
          <a:solidFill>
            <a:schemeClr val="bg1"/>
          </a:solidFill>
          <a:latin typeface="+mn-lt"/>
          <a:ea typeface="+mn-ea"/>
          <a:cs typeface="+mn-cs"/>
        </a:defRPr>
      </a:lvl1pPr>
      <a:lvl2pPr marL="742950" indent="-285750" algn="l" defTabSz="914400" rtl="0" eaLnBrk="1" latinLnBrk="0" hangingPunct="1">
        <a:spcBef>
          <a:spcPts val="0"/>
        </a:spcBef>
        <a:spcAft>
          <a:spcPts val="1200"/>
        </a:spcAft>
        <a:buFontTx/>
        <a:buNone/>
        <a:defRPr sz="3200" kern="1200" baseline="0">
          <a:solidFill>
            <a:schemeClr val="bg1"/>
          </a:solidFill>
          <a:latin typeface="+mn-lt"/>
          <a:ea typeface="+mn-ea"/>
          <a:cs typeface="+mn-cs"/>
        </a:defRPr>
      </a:lvl2pPr>
      <a:lvl3pPr marL="1143000" indent="-228600" algn="l" defTabSz="914400" rtl="0" eaLnBrk="1" latinLnBrk="0" hangingPunct="1">
        <a:spcBef>
          <a:spcPts val="0"/>
        </a:spcBef>
        <a:spcAft>
          <a:spcPts val="1200"/>
        </a:spcAft>
        <a:buFontTx/>
        <a:buNone/>
        <a:defRPr sz="2800" kern="1200" baseline="0">
          <a:solidFill>
            <a:schemeClr val="bg1"/>
          </a:solidFill>
          <a:latin typeface="+mn-lt"/>
          <a:ea typeface="+mn-ea"/>
          <a:cs typeface="+mn-cs"/>
        </a:defRPr>
      </a:lvl3pPr>
      <a:lvl4pPr marL="1600200" indent="-228600" algn="l" defTabSz="914400" rtl="0" eaLnBrk="1" latinLnBrk="0" hangingPunct="1">
        <a:spcBef>
          <a:spcPts val="0"/>
        </a:spcBef>
        <a:spcAft>
          <a:spcPts val="1200"/>
        </a:spcAft>
        <a:buFontTx/>
        <a:buNone/>
        <a:defRPr sz="2400" kern="1200" baseline="0">
          <a:solidFill>
            <a:schemeClr val="bg1"/>
          </a:solidFill>
          <a:latin typeface="+mn-lt"/>
          <a:ea typeface="+mn-ea"/>
          <a:cs typeface="+mn-cs"/>
        </a:defRPr>
      </a:lvl4pPr>
      <a:lvl5pPr marL="2057400" indent="-228600" algn="l" defTabSz="914400" rtl="0" eaLnBrk="1" latinLnBrk="0" hangingPunct="1">
        <a:spcBef>
          <a:spcPts val="0"/>
        </a:spcBef>
        <a:spcAft>
          <a:spcPts val="1200"/>
        </a:spcAft>
        <a:buFontTx/>
        <a:buNone/>
        <a:defRPr sz="2000" kern="1200" baseline="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hyperlink" Target="http://en.wikipedia.org/wiki/Porosity" TargetMode="External"/><Relationship Id="rId2" Type="http://schemas.openxmlformats.org/officeDocument/2006/relationships/chart" Target="../charts/chart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Porosity" TargetMode="External"/><Relationship Id="rId2" Type="http://schemas.openxmlformats.org/officeDocument/2006/relationships/image" Target="../media/image7.jpeg"/><Relationship Id="rId1" Type="http://schemas.openxmlformats.org/officeDocument/2006/relationships/slideLayout" Target="../slideLayouts/slideLayout21.xml"/><Relationship Id="rId5" Type="http://schemas.openxmlformats.org/officeDocument/2006/relationships/image" Target="../media/image9.jpe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hyperlink" Target="http://en.wikipedia.org/wiki/Porosity" TargetMode="External"/><Relationship Id="rId2" Type="http://schemas.openxmlformats.org/officeDocument/2006/relationships/image" Target="../media/image10.jpe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hyperlink" Target="http://en.wikipedia.org/wiki/Porosity"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3.xml"/><Relationship Id="rId1" Type="http://schemas.openxmlformats.org/officeDocument/2006/relationships/video" Target="https://www.youtube.com/embed/QJOju5Dw0V0?feature=oembed"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hyperlink" Target="http://en.wikipedia.org/wiki/Porosity" TargetMode="External"/><Relationship Id="rId2" Type="http://schemas.openxmlformats.org/officeDocument/2006/relationships/image" Target="../media/image15.png"/><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23.xml"/><Relationship Id="rId4" Type="http://schemas.openxmlformats.org/officeDocument/2006/relationships/hyperlink" Target="http://en.wikipedia.org/wiki/Porosity"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8.png"/><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https://www.youtube.com/embed/y8MzSU7XLME?feature=oembed" TargetMode="External"/><Relationship Id="rId1" Type="http://schemas.openxmlformats.org/officeDocument/2006/relationships/video" Target="https://www.youtube.com/embed/8B43jrdkVS4?feature=oembed" TargetMode="External"/><Relationship Id="rId5" Type="http://schemas.openxmlformats.org/officeDocument/2006/relationships/image" Target="../media/image20.jpeg"/><Relationship Id="rId4" Type="http://schemas.openxmlformats.org/officeDocument/2006/relationships/image" Target="../media/image19.jpe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hyperlink" Target="http://en.wikipedia.org/wiki/Porosity" TargetMode="External"/><Relationship Id="rId2" Type="http://schemas.openxmlformats.org/officeDocument/2006/relationships/image" Target="../media/image26.png"/><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hyperlink" Target="http://en.wikipedia.org/wiki/Porosity" TargetMode="External"/><Relationship Id="rId2" Type="http://schemas.openxmlformats.org/officeDocument/2006/relationships/image" Target="../media/image27.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0.xml.rels><?xml version="1.0" encoding="UTF-8" standalone="yes"?>
<Relationships xmlns="http://schemas.openxmlformats.org/package/2006/relationships"><Relationship Id="rId3" Type="http://schemas.openxmlformats.org/officeDocument/2006/relationships/hyperlink" Target="http://en.wikipedia.org/wiki/Porosity" TargetMode="External"/><Relationship Id="rId2" Type="http://schemas.openxmlformats.org/officeDocument/2006/relationships/image" Target="../media/image28.jfif"/><Relationship Id="rId1" Type="http://schemas.openxmlformats.org/officeDocument/2006/relationships/slideLayout" Target="../slideLayouts/slideLayout23.xml"/></Relationships>
</file>

<file path=ppt/slides/_rels/slide5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hyperlink" Target="https://www.esv.org/Psalm+56/" TargetMode="External"/><Relationship Id="rId13" Type="http://schemas.openxmlformats.org/officeDocument/2006/relationships/hyperlink" Target="https://www.esv.org/Psalm+59/" TargetMode="External"/><Relationship Id="rId18" Type="http://schemas.openxmlformats.org/officeDocument/2006/relationships/hyperlink" Target="https://www.esv.org/Psalm+142/" TargetMode="External"/><Relationship Id="rId3" Type="http://schemas.openxmlformats.org/officeDocument/2006/relationships/hyperlink" Target="https://www.esv.org/1+Samuel+21%3A12%E2%80%9322%3A1/" TargetMode="External"/><Relationship Id="rId7" Type="http://schemas.openxmlformats.org/officeDocument/2006/relationships/hyperlink" Target="https://www.esv.org/1+Samuel+23%3A19/" TargetMode="External"/><Relationship Id="rId12" Type="http://schemas.openxmlformats.org/officeDocument/2006/relationships/hyperlink" Target="https://www.esv.org/Psalm+24%3A3/" TargetMode="External"/><Relationship Id="rId17" Type="http://schemas.openxmlformats.org/officeDocument/2006/relationships/hyperlink" Target="https://www.esv.org/1+Samuel+23%3A14%E2%80%9315/" TargetMode="External"/><Relationship Id="rId2" Type="http://schemas.openxmlformats.org/officeDocument/2006/relationships/hyperlink" Target="https://www.esv.org/Psalm+34/" TargetMode="External"/><Relationship Id="rId16" Type="http://schemas.openxmlformats.org/officeDocument/2006/relationships/hyperlink" Target="https://www.esv.org/2+Samuel+15%E2%80%9317/" TargetMode="External"/><Relationship Id="rId1" Type="http://schemas.openxmlformats.org/officeDocument/2006/relationships/slideLayout" Target="../slideLayouts/slideLayout23.xml"/><Relationship Id="rId6" Type="http://schemas.openxmlformats.org/officeDocument/2006/relationships/hyperlink" Target="https://www.esv.org/Psalm+54/" TargetMode="External"/><Relationship Id="rId11" Type="http://schemas.openxmlformats.org/officeDocument/2006/relationships/hyperlink" Target="https://www.esv.org/1+Samuel+22%3A1/" TargetMode="External"/><Relationship Id="rId5" Type="http://schemas.openxmlformats.org/officeDocument/2006/relationships/hyperlink" Target="https://www.esv.org/1+Samuel+22%3A9%E2%80%9319/" TargetMode="External"/><Relationship Id="rId15" Type="http://schemas.openxmlformats.org/officeDocument/2006/relationships/hyperlink" Target="https://www.esv.org/Psalm+63/" TargetMode="External"/><Relationship Id="rId10" Type="http://schemas.openxmlformats.org/officeDocument/2006/relationships/hyperlink" Target="https://www.esv.org/Psalm+57/" TargetMode="External"/><Relationship Id="rId4" Type="http://schemas.openxmlformats.org/officeDocument/2006/relationships/hyperlink" Target="https://www.esv.org/Psalm+52/" TargetMode="External"/><Relationship Id="rId9" Type="http://schemas.openxmlformats.org/officeDocument/2006/relationships/hyperlink" Target="https://www.esv.org/1+Samuel+21%3A10%E2%80%9311/" TargetMode="External"/><Relationship Id="rId14" Type="http://schemas.openxmlformats.org/officeDocument/2006/relationships/hyperlink" Target="https://www.esv.org/1+Samuel+19%3A11/"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42A2A"/>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11F88-3A86-9225-8F9F-B87B7AE5B7B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41886BA-3424-2BE7-9B9B-8F01C8A84ABA}"/>
              </a:ext>
            </a:extLst>
          </p:cNvPr>
          <p:cNvSpPr>
            <a:spLocks noGrp="1"/>
          </p:cNvSpPr>
          <p:nvPr>
            <p:ph type="subTitle" idx="1"/>
          </p:nvPr>
        </p:nvSpPr>
        <p:spPr/>
        <p:txBody>
          <a:bodyPr/>
          <a:lstStyle/>
          <a:p>
            <a:endParaRPr lang="en-US"/>
          </a:p>
        </p:txBody>
      </p:sp>
      <p:pic>
        <p:nvPicPr>
          <p:cNvPr id="1028" name="Picture 4" descr="Free Online Seminary Course | Old Testament History">
            <a:extLst>
              <a:ext uri="{FF2B5EF4-FFF2-40B4-BE49-F238E27FC236}">
                <a16:creationId xmlns:a16="http://schemas.microsoft.com/office/drawing/2014/main" id="{92C09635-0017-4C32-C86C-F378FEC370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197767" y="0"/>
            <a:ext cx="7785769" cy="4379495"/>
          </a:xfrm>
          <a:prstGeom prst="rect">
            <a:avLst/>
          </a:prstGeom>
          <a:solidFill>
            <a:srgbClr val="942A2A"/>
          </a:solidFill>
        </p:spPr>
      </p:pic>
      <p:sp>
        <p:nvSpPr>
          <p:cNvPr id="4" name="TextBox 3">
            <a:extLst>
              <a:ext uri="{FF2B5EF4-FFF2-40B4-BE49-F238E27FC236}">
                <a16:creationId xmlns:a16="http://schemas.microsoft.com/office/drawing/2014/main" id="{B3620617-B2F1-3AE9-01B6-2BACCE3F96B1}"/>
              </a:ext>
            </a:extLst>
          </p:cNvPr>
          <p:cNvSpPr txBox="1"/>
          <p:nvPr/>
        </p:nvSpPr>
        <p:spPr>
          <a:xfrm>
            <a:off x="3175302" y="4379495"/>
            <a:ext cx="5517880" cy="1569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prstClr val="white"/>
                </a:solidFill>
                <a:effectLst/>
                <a:uLnTx/>
                <a:uFillTx/>
                <a:latin typeface="ACADEMY ENGRAVED LET PLAIN:1.0" panose="02000000000000000000" pitchFamily="2" charset="0"/>
                <a:ea typeface="+mn-ea"/>
                <a:cs typeface="+mn-cs"/>
              </a:rPr>
              <a:t>1 Samuel</a:t>
            </a:r>
          </a:p>
        </p:txBody>
      </p:sp>
    </p:spTree>
    <p:extLst>
      <p:ext uri="{BB962C8B-B14F-4D97-AF65-F5344CB8AC3E}">
        <p14:creationId xmlns:p14="http://schemas.microsoft.com/office/powerpoint/2010/main" val="169686731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75263-F816-AF56-7952-ABAE47DA2B41}"/>
              </a:ext>
            </a:extLst>
          </p:cNvPr>
          <p:cNvSpPr>
            <a:spLocks noGrp="1"/>
          </p:cNvSpPr>
          <p:nvPr>
            <p:ph type="title"/>
          </p:nvPr>
        </p:nvSpPr>
        <p:spPr/>
        <p:txBody>
          <a:bodyPr/>
          <a:lstStyle/>
          <a:p>
            <a:r>
              <a:rPr lang="en-US" dirty="0"/>
              <a:t>Psalms 54</a:t>
            </a:r>
          </a:p>
        </p:txBody>
      </p:sp>
      <p:sp>
        <p:nvSpPr>
          <p:cNvPr id="3" name="Content Placeholder 2">
            <a:extLst>
              <a:ext uri="{FF2B5EF4-FFF2-40B4-BE49-F238E27FC236}">
                <a16:creationId xmlns:a16="http://schemas.microsoft.com/office/drawing/2014/main" id="{ED1619D7-F547-CF2B-2CE3-31AA235AAE77}"/>
              </a:ext>
            </a:extLst>
          </p:cNvPr>
          <p:cNvSpPr>
            <a:spLocks noGrp="1"/>
          </p:cNvSpPr>
          <p:nvPr>
            <p:ph idx="1"/>
          </p:nvPr>
        </p:nvSpPr>
        <p:spPr/>
        <p:txBody>
          <a:bodyPr/>
          <a:lstStyle/>
          <a:p>
            <a:pPr marL="461963" indent="-461963"/>
            <a:r>
              <a:rPr lang="en-US" dirty="0"/>
              <a:t>Prayer for Defense against Enemies.</a:t>
            </a:r>
            <a:br>
              <a:rPr lang="en-US" dirty="0"/>
            </a:br>
            <a:r>
              <a:rPr lang="en-US" dirty="0"/>
              <a:t>For the choir director; on stringed instruments. A maskil of David, when the </a:t>
            </a:r>
            <a:r>
              <a:rPr lang="en-US" dirty="0" err="1"/>
              <a:t>Ziphites</a:t>
            </a:r>
            <a:r>
              <a:rPr lang="en-US" dirty="0"/>
              <a:t> came and said to Saul, “is not David hiding himself among us?”</a:t>
            </a:r>
          </a:p>
          <a:p>
            <a:pPr marL="461963" indent="-461963"/>
            <a:r>
              <a:rPr lang="en-US" dirty="0"/>
              <a:t>​</a:t>
            </a:r>
            <a:r>
              <a:rPr lang="en-US" baseline="30000" dirty="0"/>
              <a:t>1</a:t>
            </a:r>
            <a:r>
              <a:rPr lang="en-US" dirty="0"/>
              <a:t> Save me, O God, by Your name,</a:t>
            </a:r>
          </a:p>
          <a:p>
            <a:pPr marL="461963" indent="-461963"/>
            <a:r>
              <a:rPr lang="en-US" dirty="0"/>
              <a:t>	And vindicate me by Your power.</a:t>
            </a:r>
          </a:p>
          <a:p>
            <a:pPr marL="461963" indent="-461963"/>
            <a:r>
              <a:rPr lang="en-US" baseline="30000" dirty="0"/>
              <a:t>2</a:t>
            </a:r>
            <a:r>
              <a:rPr lang="en-US" dirty="0"/>
              <a:t> Hear my prayer, O God;</a:t>
            </a:r>
            <a:br>
              <a:rPr lang="en-US" dirty="0"/>
            </a:br>
            <a:r>
              <a:rPr lang="en-US" dirty="0"/>
              <a:t>Give ear to the words of my mouth.</a:t>
            </a:r>
          </a:p>
          <a:p>
            <a:pPr marL="461963" indent="-461963"/>
            <a:r>
              <a:rPr lang="en-US" baseline="30000" dirty="0"/>
              <a:t>3</a:t>
            </a:r>
            <a:r>
              <a:rPr lang="en-US" dirty="0"/>
              <a:t> For strangers have risen against me</a:t>
            </a:r>
            <a:br>
              <a:rPr lang="en-US" dirty="0"/>
            </a:br>
            <a:r>
              <a:rPr lang="en-US" dirty="0"/>
              <a:t>And violent men have sought my life;</a:t>
            </a:r>
            <a:br>
              <a:rPr lang="en-US" dirty="0"/>
            </a:br>
            <a:r>
              <a:rPr lang="en-US" dirty="0"/>
              <a:t>They have not set God before them. </a:t>
            </a:r>
            <a:br>
              <a:rPr lang="en-US" dirty="0"/>
            </a:br>
            <a:r>
              <a:rPr lang="en-US" dirty="0"/>
              <a:t>Selah.</a:t>
            </a:r>
          </a:p>
        </p:txBody>
      </p:sp>
    </p:spTree>
    <p:extLst>
      <p:ext uri="{BB962C8B-B14F-4D97-AF65-F5344CB8AC3E}">
        <p14:creationId xmlns:p14="http://schemas.microsoft.com/office/powerpoint/2010/main" val="375699666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06131-6AB6-7DD4-3162-C5ADE8734C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A798F4-A899-E083-A4FE-90A8635ED475}"/>
              </a:ext>
            </a:extLst>
          </p:cNvPr>
          <p:cNvSpPr>
            <a:spLocks noGrp="1"/>
          </p:cNvSpPr>
          <p:nvPr>
            <p:ph type="title"/>
          </p:nvPr>
        </p:nvSpPr>
        <p:spPr/>
        <p:txBody>
          <a:bodyPr/>
          <a:lstStyle/>
          <a:p>
            <a:r>
              <a:rPr lang="en-US" dirty="0"/>
              <a:t>Psalms 54</a:t>
            </a:r>
          </a:p>
        </p:txBody>
      </p:sp>
      <p:sp>
        <p:nvSpPr>
          <p:cNvPr id="3" name="Content Placeholder 2">
            <a:extLst>
              <a:ext uri="{FF2B5EF4-FFF2-40B4-BE49-F238E27FC236}">
                <a16:creationId xmlns:a16="http://schemas.microsoft.com/office/drawing/2014/main" id="{297BD9F8-F111-D43F-E29F-3CCBEA659262}"/>
              </a:ext>
            </a:extLst>
          </p:cNvPr>
          <p:cNvSpPr>
            <a:spLocks noGrp="1"/>
          </p:cNvSpPr>
          <p:nvPr>
            <p:ph idx="1"/>
          </p:nvPr>
        </p:nvSpPr>
        <p:spPr/>
        <p:txBody>
          <a:bodyPr/>
          <a:lstStyle/>
          <a:p>
            <a:pPr marL="461963" indent="-461963"/>
            <a:r>
              <a:rPr lang="en-US" baseline="30000" dirty="0"/>
              <a:t>4</a:t>
            </a:r>
            <a:r>
              <a:rPr lang="en-US" dirty="0"/>
              <a:t> Behold, God is my helper;</a:t>
            </a:r>
            <a:br>
              <a:rPr lang="en-US" dirty="0"/>
            </a:br>
            <a:r>
              <a:rPr lang="en-US" dirty="0"/>
              <a:t>The Lord is the sustainer of my soul.</a:t>
            </a:r>
          </a:p>
          <a:p>
            <a:pPr marL="461963" indent="-461963"/>
            <a:r>
              <a:rPr lang="en-US" baseline="30000" dirty="0"/>
              <a:t>5</a:t>
            </a:r>
            <a:r>
              <a:rPr lang="en-US" dirty="0"/>
              <a:t> He will recompense the evil to my foes;</a:t>
            </a:r>
            <a:br>
              <a:rPr lang="en-US" dirty="0"/>
            </a:br>
            <a:r>
              <a:rPr lang="en-US" dirty="0"/>
              <a:t>Destroy them in Your faithfulness.</a:t>
            </a:r>
          </a:p>
          <a:p>
            <a:pPr marL="461963" indent="-461963"/>
            <a:r>
              <a:rPr lang="en-US" baseline="30000" dirty="0"/>
              <a:t>6</a:t>
            </a:r>
            <a:r>
              <a:rPr lang="en-US" dirty="0"/>
              <a:t> Willingly I will sacrifice to You;</a:t>
            </a:r>
            <a:br>
              <a:rPr lang="en-US" dirty="0"/>
            </a:br>
            <a:r>
              <a:rPr lang="en-US" dirty="0"/>
              <a:t>I will give thanks to Your name, O LORD, for it is good.</a:t>
            </a:r>
          </a:p>
          <a:p>
            <a:pPr marL="461963" indent="-461963"/>
            <a:r>
              <a:rPr lang="en-US" baseline="30000" dirty="0"/>
              <a:t>7</a:t>
            </a:r>
            <a:r>
              <a:rPr lang="en-US" dirty="0"/>
              <a:t> For He has delivered me from all trouble,</a:t>
            </a:r>
            <a:br>
              <a:rPr lang="en-US" dirty="0"/>
            </a:br>
            <a:r>
              <a:rPr lang="en-US" dirty="0"/>
              <a:t>And my eye has looked with satisfaction upon my enemies. </a:t>
            </a:r>
          </a:p>
        </p:txBody>
      </p:sp>
    </p:spTree>
    <p:extLst>
      <p:ext uri="{BB962C8B-B14F-4D97-AF65-F5344CB8AC3E}">
        <p14:creationId xmlns:p14="http://schemas.microsoft.com/office/powerpoint/2010/main" val="733577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01642-F156-BEBB-4E04-C92BFF453AD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F6A1F35-EC31-E00A-7C13-23B1260B210C}"/>
              </a:ext>
            </a:extLst>
          </p:cNvPr>
          <p:cNvSpPr>
            <a:spLocks noGrp="1"/>
          </p:cNvSpPr>
          <p:nvPr>
            <p:ph type="title"/>
          </p:nvPr>
        </p:nvSpPr>
        <p:spPr>
          <a:xfrm>
            <a:off x="613458" y="0"/>
            <a:ext cx="11578542" cy="685800"/>
          </a:xfrm>
        </p:spPr>
        <p:txBody>
          <a:bodyPr/>
          <a:lstStyle/>
          <a:p>
            <a:r>
              <a:rPr lang="en-US" dirty="0"/>
              <a:t>Background to 1 Samuel: What?</a:t>
            </a:r>
          </a:p>
        </p:txBody>
      </p:sp>
      <p:sp>
        <p:nvSpPr>
          <p:cNvPr id="2" name="Text Placeholder 1">
            <a:extLst>
              <a:ext uri="{FF2B5EF4-FFF2-40B4-BE49-F238E27FC236}">
                <a16:creationId xmlns:a16="http://schemas.microsoft.com/office/drawing/2014/main" id="{AAABF818-E1FE-407A-694E-A9A5B2A2A6B1}"/>
              </a:ext>
            </a:extLst>
          </p:cNvPr>
          <p:cNvSpPr>
            <a:spLocks noGrp="1"/>
          </p:cNvSpPr>
          <p:nvPr>
            <p:ph type="body" sz="quarter" idx="10"/>
          </p:nvPr>
        </p:nvSpPr>
        <p:spPr>
          <a:xfrm>
            <a:off x="613458" y="685800"/>
            <a:ext cx="11578541" cy="6172200"/>
          </a:xfrm>
        </p:spPr>
        <p:txBody>
          <a:bodyPr/>
          <a:lstStyle/>
          <a:p>
            <a:pPr marL="225425"/>
            <a:r>
              <a:rPr lang="en-US" sz="3200" dirty="0"/>
              <a:t>Three Levels of Narrative:</a:t>
            </a:r>
          </a:p>
          <a:p>
            <a:pPr marL="457200" indent="-231775">
              <a:buFont typeface="Arial" panose="020B0604020202020204" pitchFamily="34" charset="0"/>
              <a:buChar char="•"/>
            </a:pPr>
            <a:endParaRPr lang="en-US" dirty="0"/>
          </a:p>
          <a:p>
            <a:pPr marL="457200" indent="-231775">
              <a:buFont typeface="Arial" panose="020B0604020202020204" pitchFamily="34" charset="0"/>
              <a:buChar char="•"/>
            </a:pPr>
            <a:r>
              <a:rPr lang="en-US" dirty="0"/>
              <a:t>The Grand Story of Redemption – The ultimate King will rule his people</a:t>
            </a:r>
          </a:p>
          <a:p>
            <a:pPr marL="457200" indent="-231775">
              <a:buFont typeface="Arial" panose="020B0604020202020204" pitchFamily="34" charset="0"/>
              <a:buChar char="•"/>
            </a:pPr>
            <a:endParaRPr lang="en-US" dirty="0"/>
          </a:p>
          <a:p>
            <a:pPr marL="457200" indent="-231775">
              <a:buFont typeface="Arial" panose="020B0604020202020204" pitchFamily="34" charset="0"/>
              <a:buChar char="•"/>
            </a:pPr>
            <a:r>
              <a:rPr lang="en-US" dirty="0"/>
              <a:t>The Story of God’s Covenant People – The establishment of a kingship in Israel</a:t>
            </a:r>
          </a:p>
          <a:p>
            <a:pPr marL="457200" indent="-231775">
              <a:buFont typeface="Arial" panose="020B0604020202020204" pitchFamily="34" charset="0"/>
              <a:buChar char="•"/>
            </a:pPr>
            <a:endParaRPr lang="en-US" dirty="0"/>
          </a:p>
          <a:p>
            <a:pPr marL="457200" indent="-231775">
              <a:buFont typeface="Arial" panose="020B0604020202020204" pitchFamily="34" charset="0"/>
              <a:buChar char="•"/>
            </a:pPr>
            <a:r>
              <a:rPr lang="en-US" dirty="0"/>
              <a:t>The Event Themselves – more to come…</a:t>
            </a:r>
          </a:p>
          <a:p>
            <a:pPr marL="457200" indent="-231775">
              <a:buFont typeface="Arial" panose="020B0604020202020204" pitchFamily="34" charset="0"/>
              <a:buChar char="•"/>
            </a:pPr>
            <a:endParaRPr lang="en-US" dirty="0"/>
          </a:p>
        </p:txBody>
      </p:sp>
    </p:spTree>
    <p:extLst>
      <p:ext uri="{BB962C8B-B14F-4D97-AF65-F5344CB8AC3E}">
        <p14:creationId xmlns:p14="http://schemas.microsoft.com/office/powerpoint/2010/main" val="215697731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3CCF2F-9B0D-912F-66DF-A622A6490543}"/>
              </a:ext>
            </a:extLst>
          </p:cNvPr>
          <p:cNvSpPr>
            <a:spLocks noGrp="1"/>
          </p:cNvSpPr>
          <p:nvPr>
            <p:ph type="title"/>
          </p:nvPr>
        </p:nvSpPr>
        <p:spPr/>
        <p:txBody>
          <a:bodyPr/>
          <a:lstStyle/>
          <a:p>
            <a:r>
              <a:rPr lang="en-US" dirty="0"/>
              <a:t>Background to 1 Samuel: What?</a:t>
            </a:r>
          </a:p>
        </p:txBody>
      </p:sp>
      <p:sp>
        <p:nvSpPr>
          <p:cNvPr id="3" name="Content Placeholder 2">
            <a:extLst>
              <a:ext uri="{FF2B5EF4-FFF2-40B4-BE49-F238E27FC236}">
                <a16:creationId xmlns:a16="http://schemas.microsoft.com/office/drawing/2014/main" id="{C1430462-C24E-F2BF-D38E-08936C1484D1}"/>
              </a:ext>
            </a:extLst>
          </p:cNvPr>
          <p:cNvSpPr>
            <a:spLocks noGrp="1"/>
          </p:cNvSpPr>
          <p:nvPr>
            <p:ph idx="1"/>
          </p:nvPr>
        </p:nvSpPr>
        <p:spPr/>
        <p:txBody>
          <a:bodyPr/>
          <a:lstStyle/>
          <a:p>
            <a:r>
              <a:rPr lang="en-US" dirty="0"/>
              <a:t>The Events Themselves</a:t>
            </a:r>
            <a:br>
              <a:rPr lang="en-US" dirty="0"/>
            </a:br>
            <a:br>
              <a:rPr lang="en-US" dirty="0"/>
            </a:br>
            <a:r>
              <a:rPr lang="en-US" dirty="0"/>
              <a:t>“The first third of 1 Samuel pits the decline of Eli and his sons against the rise of Samuel, so that readers should picture these chapters in the form of an X (Eli's decline occurring simultaneously with Samuel's ascent). The remainder of the book is likewise an extended X in which the decline of Saul is played against the rise of David. In this phase of the story, the stories of Saul and David are intertwined, as readers are kept up to date on the tragic decline of Saul and the life of the king-in-waiting as a fugitive.” (ESV Study Bible)</a:t>
            </a:r>
          </a:p>
        </p:txBody>
      </p:sp>
    </p:spTree>
    <p:extLst>
      <p:ext uri="{BB962C8B-B14F-4D97-AF65-F5344CB8AC3E}">
        <p14:creationId xmlns:p14="http://schemas.microsoft.com/office/powerpoint/2010/main" val="372864317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E833DC-7785-B05C-3636-22BAACE4CFAD}"/>
              </a:ext>
            </a:extLst>
          </p:cNvPr>
          <p:cNvSpPr>
            <a:spLocks noGrp="1"/>
          </p:cNvSpPr>
          <p:nvPr>
            <p:ph type="title"/>
          </p:nvPr>
        </p:nvSpPr>
        <p:spPr>
          <a:xfrm>
            <a:off x="46330" y="55037"/>
            <a:ext cx="12084052" cy="685800"/>
          </a:xfrm>
        </p:spPr>
        <p:txBody>
          <a:bodyPr/>
          <a:lstStyle/>
          <a:p>
            <a:r>
              <a:rPr lang="en-US" dirty="0"/>
              <a:t>Background to 1 Samuel: When?</a:t>
            </a:r>
            <a:endParaRPr lang="en-US" b="1" dirty="0"/>
          </a:p>
        </p:txBody>
      </p:sp>
      <p:sp>
        <p:nvSpPr>
          <p:cNvPr id="28" name="TextBox 27">
            <a:extLst>
              <a:ext uri="{FF2B5EF4-FFF2-40B4-BE49-F238E27FC236}">
                <a16:creationId xmlns:a16="http://schemas.microsoft.com/office/drawing/2014/main" id="{28E4F370-3A4E-11EB-2DC4-83AD07381B81}"/>
              </a:ext>
            </a:extLst>
          </p:cNvPr>
          <p:cNvSpPr txBox="1"/>
          <p:nvPr/>
        </p:nvSpPr>
        <p:spPr bwMode="auto">
          <a:xfrm rot="5400000">
            <a:off x="3185058" y="4270104"/>
            <a:ext cx="3944985" cy="95410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3. Sojourn/ Conquest/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	Settlement</a:t>
            </a:r>
          </a:p>
        </p:txBody>
      </p:sp>
      <p:graphicFrame>
        <p:nvGraphicFramePr>
          <p:cNvPr id="10" name="Chart 9">
            <a:extLst>
              <a:ext uri="{FF2B5EF4-FFF2-40B4-BE49-F238E27FC236}">
                <a16:creationId xmlns:a16="http://schemas.microsoft.com/office/drawing/2014/main" id="{7B2EB37F-194D-3B3F-A75B-059192985F98}"/>
              </a:ext>
            </a:extLst>
          </p:cNvPr>
          <p:cNvGraphicFramePr/>
          <p:nvPr/>
        </p:nvGraphicFramePr>
        <p:xfrm>
          <a:off x="491067" y="1200590"/>
          <a:ext cx="11592985" cy="1574068"/>
        </p:xfrm>
        <a:graphic>
          <a:graphicData uri="http://schemas.openxmlformats.org/drawingml/2006/chart">
            <c:chart xmlns:c="http://schemas.openxmlformats.org/drawingml/2006/chart" xmlns:r="http://schemas.openxmlformats.org/officeDocument/2006/relationships" r:id="rId2"/>
          </a:graphicData>
        </a:graphic>
      </p:graphicFrame>
      <p:sp>
        <p:nvSpPr>
          <p:cNvPr id="14" name="Rectangle 13">
            <a:extLst>
              <a:ext uri="{FF2B5EF4-FFF2-40B4-BE49-F238E27FC236}">
                <a16:creationId xmlns:a16="http://schemas.microsoft.com/office/drawing/2014/main" id="{49F3B5B5-FCCE-45AD-8917-0F37D7342D05}"/>
              </a:ext>
            </a:extLst>
          </p:cNvPr>
          <p:cNvSpPr/>
          <p:nvPr/>
        </p:nvSpPr>
        <p:spPr>
          <a:xfrm>
            <a:off x="0" y="2774672"/>
            <a:ext cx="1317171" cy="3944983"/>
          </a:xfrm>
          <a:prstGeom prst="rect">
            <a:avLst/>
          </a:prstGeom>
          <a:ln w="38100">
            <a:solidFill>
              <a:schemeClr val="accent6">
                <a:lumMod val="50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15" name="Rectangle 14">
            <a:extLst>
              <a:ext uri="{FF2B5EF4-FFF2-40B4-BE49-F238E27FC236}">
                <a16:creationId xmlns:a16="http://schemas.microsoft.com/office/drawing/2014/main" id="{DD4675BE-EB93-175C-5557-72A5BCCA4720}"/>
              </a:ext>
            </a:extLst>
          </p:cNvPr>
          <p:cNvSpPr/>
          <p:nvPr/>
        </p:nvSpPr>
        <p:spPr>
          <a:xfrm>
            <a:off x="1317170" y="2774670"/>
            <a:ext cx="2690285" cy="3944985"/>
          </a:xfrm>
          <a:prstGeom prst="rect">
            <a:avLst/>
          </a:prstGeom>
          <a:ln w="38100">
            <a:solidFill>
              <a:schemeClr val="accent6">
                <a:lumMod val="50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16" name="Rectangle 15">
            <a:extLst>
              <a:ext uri="{FF2B5EF4-FFF2-40B4-BE49-F238E27FC236}">
                <a16:creationId xmlns:a16="http://schemas.microsoft.com/office/drawing/2014/main" id="{1D6BF71C-3EDB-15C1-07CA-BF243A56BE58}"/>
              </a:ext>
            </a:extLst>
          </p:cNvPr>
          <p:cNvSpPr/>
          <p:nvPr/>
        </p:nvSpPr>
        <p:spPr>
          <a:xfrm>
            <a:off x="4007457" y="2774666"/>
            <a:ext cx="2427362" cy="3944989"/>
          </a:xfrm>
          <a:prstGeom prst="rect">
            <a:avLst/>
          </a:prstGeom>
          <a:ln w="38100">
            <a:solidFill>
              <a:schemeClr val="accent6">
                <a:lumMod val="50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17" name="Rectangle 16">
            <a:extLst>
              <a:ext uri="{FF2B5EF4-FFF2-40B4-BE49-F238E27FC236}">
                <a16:creationId xmlns:a16="http://schemas.microsoft.com/office/drawing/2014/main" id="{4CF13FA9-C12B-BB3A-E4A2-8656A3AE6EE9}"/>
              </a:ext>
            </a:extLst>
          </p:cNvPr>
          <p:cNvSpPr/>
          <p:nvPr/>
        </p:nvSpPr>
        <p:spPr>
          <a:xfrm>
            <a:off x="6441962" y="2774662"/>
            <a:ext cx="526904" cy="3944989"/>
          </a:xfrm>
          <a:prstGeom prst="rect">
            <a:avLst/>
          </a:prstGeom>
          <a:ln w="38100">
            <a:solidFill>
              <a:schemeClr val="accent6">
                <a:lumMod val="50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18" name="Rectangle 17">
            <a:extLst>
              <a:ext uri="{FF2B5EF4-FFF2-40B4-BE49-F238E27FC236}">
                <a16:creationId xmlns:a16="http://schemas.microsoft.com/office/drawing/2014/main" id="{C50CCCEB-FFE3-7A9C-3365-1C6C3FF2546A}"/>
              </a:ext>
            </a:extLst>
          </p:cNvPr>
          <p:cNvSpPr/>
          <p:nvPr/>
        </p:nvSpPr>
        <p:spPr>
          <a:xfrm>
            <a:off x="6955972" y="2774668"/>
            <a:ext cx="1361620" cy="3944985"/>
          </a:xfrm>
          <a:prstGeom prst="rect">
            <a:avLst/>
          </a:prstGeom>
          <a:ln w="38100">
            <a:solidFill>
              <a:schemeClr val="accent6">
                <a:lumMod val="50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19" name="Rectangle 18">
            <a:extLst>
              <a:ext uri="{FF2B5EF4-FFF2-40B4-BE49-F238E27FC236}">
                <a16:creationId xmlns:a16="http://schemas.microsoft.com/office/drawing/2014/main" id="{9D1F8662-3C1D-6F0B-D5A0-EAC832ED23CE}"/>
              </a:ext>
            </a:extLst>
          </p:cNvPr>
          <p:cNvSpPr/>
          <p:nvPr/>
        </p:nvSpPr>
        <p:spPr>
          <a:xfrm>
            <a:off x="8317593" y="2774667"/>
            <a:ext cx="806452" cy="3944985"/>
          </a:xfrm>
          <a:prstGeom prst="rect">
            <a:avLst/>
          </a:prstGeom>
          <a:ln w="38100">
            <a:solidFill>
              <a:schemeClr val="accent6">
                <a:lumMod val="50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20" name="Rectangle 19">
            <a:extLst>
              <a:ext uri="{FF2B5EF4-FFF2-40B4-BE49-F238E27FC236}">
                <a16:creationId xmlns:a16="http://schemas.microsoft.com/office/drawing/2014/main" id="{9F1CB45C-EA58-8D2D-2FA3-E85A38F89390}"/>
              </a:ext>
            </a:extLst>
          </p:cNvPr>
          <p:cNvSpPr/>
          <p:nvPr/>
        </p:nvSpPr>
        <p:spPr>
          <a:xfrm>
            <a:off x="9124951" y="2774669"/>
            <a:ext cx="806452" cy="3944984"/>
          </a:xfrm>
          <a:prstGeom prst="rect">
            <a:avLst/>
          </a:prstGeom>
          <a:ln w="38100">
            <a:solidFill>
              <a:schemeClr val="accent6">
                <a:lumMod val="50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21" name="Rectangle 20">
            <a:extLst>
              <a:ext uri="{FF2B5EF4-FFF2-40B4-BE49-F238E27FC236}">
                <a16:creationId xmlns:a16="http://schemas.microsoft.com/office/drawing/2014/main" id="{8CC139F2-034E-BBE0-0961-75F203D4DD6B}"/>
              </a:ext>
            </a:extLst>
          </p:cNvPr>
          <p:cNvSpPr/>
          <p:nvPr/>
        </p:nvSpPr>
        <p:spPr>
          <a:xfrm>
            <a:off x="9931402" y="2774669"/>
            <a:ext cx="2152650" cy="3944983"/>
          </a:xfrm>
          <a:prstGeom prst="rect">
            <a:avLst/>
          </a:prstGeom>
          <a:ln w="38100">
            <a:solidFill>
              <a:schemeClr val="accent6">
                <a:lumMod val="50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25" name="TextBox 24">
            <a:extLst>
              <a:ext uri="{FF2B5EF4-FFF2-40B4-BE49-F238E27FC236}">
                <a16:creationId xmlns:a16="http://schemas.microsoft.com/office/drawing/2014/main" id="{F095AAF1-6D72-0728-141A-FEA024860303}"/>
              </a:ext>
            </a:extLst>
          </p:cNvPr>
          <p:cNvSpPr txBox="1"/>
          <p:nvPr/>
        </p:nvSpPr>
        <p:spPr bwMode="auto">
          <a:xfrm rot="5400000">
            <a:off x="-527514" y="3727849"/>
            <a:ext cx="2364750" cy="523220"/>
          </a:xfrm>
          <a:prstGeom prst="rect">
            <a:avLst/>
          </a:prstGeom>
          <a:noFill/>
          <a:ln w="9525">
            <a:noFill/>
            <a:miter lim="800000"/>
            <a:headEnd/>
            <a:tailEnd/>
          </a:ln>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1. Beginnings</a:t>
            </a:r>
          </a:p>
        </p:txBody>
      </p:sp>
      <p:sp>
        <p:nvSpPr>
          <p:cNvPr id="26" name="TextBox 25">
            <a:extLst>
              <a:ext uri="{FF2B5EF4-FFF2-40B4-BE49-F238E27FC236}">
                <a16:creationId xmlns:a16="http://schemas.microsoft.com/office/drawing/2014/main" id="{A29F1A3B-98E3-599D-BF53-1913BD9E9458}"/>
              </a:ext>
            </a:extLst>
          </p:cNvPr>
          <p:cNvSpPr txBox="1"/>
          <p:nvPr/>
        </p:nvSpPr>
        <p:spPr bwMode="auto">
          <a:xfrm rot="5400000">
            <a:off x="1550649" y="3646898"/>
            <a:ext cx="2202847" cy="523220"/>
          </a:xfrm>
          <a:prstGeom prst="rect">
            <a:avLst/>
          </a:prstGeom>
          <a:noFill/>
          <a:ln w="9525">
            <a:noFill/>
            <a:miter lim="800000"/>
            <a:headEnd/>
            <a:tailEnd/>
          </a:ln>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2. Patriarchs</a:t>
            </a:r>
          </a:p>
        </p:txBody>
      </p:sp>
      <p:sp>
        <p:nvSpPr>
          <p:cNvPr id="30" name="TextBox 29">
            <a:extLst>
              <a:ext uri="{FF2B5EF4-FFF2-40B4-BE49-F238E27FC236}">
                <a16:creationId xmlns:a16="http://schemas.microsoft.com/office/drawing/2014/main" id="{F9E217CC-82AB-9ADE-1163-E05A291CF089}"/>
              </a:ext>
            </a:extLst>
          </p:cNvPr>
          <p:cNvSpPr txBox="1"/>
          <p:nvPr/>
        </p:nvSpPr>
        <p:spPr bwMode="auto">
          <a:xfrm rot="5400000">
            <a:off x="4905015" y="4315294"/>
            <a:ext cx="3604484" cy="52322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4. United Monarchy</a:t>
            </a:r>
          </a:p>
        </p:txBody>
      </p:sp>
      <p:sp>
        <p:nvSpPr>
          <p:cNvPr id="32" name="TextBox 31">
            <a:extLst>
              <a:ext uri="{FF2B5EF4-FFF2-40B4-BE49-F238E27FC236}">
                <a16:creationId xmlns:a16="http://schemas.microsoft.com/office/drawing/2014/main" id="{04E524B1-5418-B456-1E44-0F4D1C282360}"/>
              </a:ext>
            </a:extLst>
          </p:cNvPr>
          <p:cNvSpPr txBox="1"/>
          <p:nvPr/>
        </p:nvSpPr>
        <p:spPr bwMode="auto">
          <a:xfrm rot="5400000">
            <a:off x="5923507" y="4252131"/>
            <a:ext cx="3439444" cy="530271"/>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5. Divided Monarchy</a:t>
            </a:r>
          </a:p>
        </p:txBody>
      </p:sp>
      <p:sp>
        <p:nvSpPr>
          <p:cNvPr id="34" name="TextBox 33">
            <a:extLst>
              <a:ext uri="{FF2B5EF4-FFF2-40B4-BE49-F238E27FC236}">
                <a16:creationId xmlns:a16="http://schemas.microsoft.com/office/drawing/2014/main" id="{2B2DDA9B-6F2A-8146-8F14-3844BCE550D1}"/>
              </a:ext>
            </a:extLst>
          </p:cNvPr>
          <p:cNvSpPr txBox="1"/>
          <p:nvPr/>
        </p:nvSpPr>
        <p:spPr bwMode="auto">
          <a:xfrm rot="5400000">
            <a:off x="7742438" y="3484621"/>
            <a:ext cx="1897368" cy="52322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6. Exile</a:t>
            </a:r>
          </a:p>
        </p:txBody>
      </p:sp>
      <p:sp>
        <p:nvSpPr>
          <p:cNvPr id="36" name="TextBox 35">
            <a:extLst>
              <a:ext uri="{FF2B5EF4-FFF2-40B4-BE49-F238E27FC236}">
                <a16:creationId xmlns:a16="http://schemas.microsoft.com/office/drawing/2014/main" id="{45C88605-2B11-B5DC-0833-39AB143FDFC0}"/>
              </a:ext>
            </a:extLst>
          </p:cNvPr>
          <p:cNvSpPr txBox="1"/>
          <p:nvPr/>
        </p:nvSpPr>
        <p:spPr bwMode="auto">
          <a:xfrm rot="5400000">
            <a:off x="7562077" y="4281545"/>
            <a:ext cx="3922107" cy="95410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7. Return from Exile/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  Post-exilic Judaism</a:t>
            </a:r>
          </a:p>
        </p:txBody>
      </p:sp>
      <p:sp>
        <p:nvSpPr>
          <p:cNvPr id="37" name="TextBox 36">
            <a:extLst>
              <a:ext uri="{FF2B5EF4-FFF2-40B4-BE49-F238E27FC236}">
                <a16:creationId xmlns:a16="http://schemas.microsoft.com/office/drawing/2014/main" id="{8FBBF844-6C6D-0BB6-E6BB-5F21B80855F0}"/>
              </a:ext>
            </a:extLst>
          </p:cNvPr>
          <p:cNvSpPr txBox="1"/>
          <p:nvPr/>
        </p:nvSpPr>
        <p:spPr bwMode="auto">
          <a:xfrm rot="5400000">
            <a:off x="9438066" y="3888352"/>
            <a:ext cx="3116643" cy="954107"/>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Intertestamental Period</a:t>
            </a:r>
          </a:p>
        </p:txBody>
      </p:sp>
      <p:cxnSp>
        <p:nvCxnSpPr>
          <p:cNvPr id="39" name="Straight Connector 38">
            <a:extLst>
              <a:ext uri="{FF2B5EF4-FFF2-40B4-BE49-F238E27FC236}">
                <a16:creationId xmlns:a16="http://schemas.microsoft.com/office/drawing/2014/main" id="{FCF78D67-6B99-A9BD-0F06-198F53B1C44E}"/>
              </a:ext>
            </a:extLst>
          </p:cNvPr>
          <p:cNvCxnSpPr>
            <a:cxnSpLocks/>
          </p:cNvCxnSpPr>
          <p:nvPr/>
        </p:nvCxnSpPr>
        <p:spPr>
          <a:xfrm>
            <a:off x="1302687" y="2140617"/>
            <a:ext cx="14481" cy="634047"/>
          </a:xfrm>
          <a:prstGeom prst="lin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13C40A84-1E96-384D-2C8A-788F885074E3}"/>
              </a:ext>
            </a:extLst>
          </p:cNvPr>
          <p:cNvSpPr txBox="1"/>
          <p:nvPr/>
        </p:nvSpPr>
        <p:spPr bwMode="auto">
          <a:xfrm>
            <a:off x="-22660" y="1609878"/>
            <a:ext cx="385042" cy="523220"/>
          </a:xfrm>
          <a:prstGeom prst="rect">
            <a:avLst/>
          </a:prstGeom>
          <a:noFill/>
          <a:ln w="9525">
            <a:noFill/>
            <a:miter lim="800000"/>
            <a:headEnd/>
            <a:tailEnd/>
          </a:ln>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B22600">
                    <a:lumMod val="50000"/>
                  </a:srgbClr>
                </a:solidFill>
                <a:effectLst/>
                <a:uLnTx/>
                <a:uFillTx/>
                <a:latin typeface="Arial" charset="0"/>
                <a:ea typeface="+mn-ea"/>
                <a:cs typeface="+mn-cs"/>
              </a:rPr>
              <a:t>?</a:t>
            </a:r>
          </a:p>
        </p:txBody>
      </p:sp>
      <p:sp>
        <p:nvSpPr>
          <p:cNvPr id="44" name="TextBox 43">
            <a:extLst>
              <a:ext uri="{FF2B5EF4-FFF2-40B4-BE49-F238E27FC236}">
                <a16:creationId xmlns:a16="http://schemas.microsoft.com/office/drawing/2014/main" id="{422D760C-FF67-E289-8490-2E4105FA5ED1}"/>
              </a:ext>
            </a:extLst>
          </p:cNvPr>
          <p:cNvSpPr txBox="1"/>
          <p:nvPr/>
        </p:nvSpPr>
        <p:spPr bwMode="auto">
          <a:xfrm>
            <a:off x="-188512" y="1572131"/>
            <a:ext cx="1143262" cy="830997"/>
          </a:xfrm>
          <a:prstGeom prst="rect">
            <a:avLst/>
          </a:prstGeom>
          <a:noFill/>
          <a:ln w="9525">
            <a:noFill/>
            <a:miter lim="800000"/>
            <a:headEnd/>
            <a:tailEnd/>
          </a:ln>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0" i="0" u="none" strike="noStrike" kern="1200" cap="none" spc="0" normalizeH="0" baseline="0" noProof="0" dirty="0">
                <a:ln>
                  <a:noFill/>
                </a:ln>
                <a:solidFill>
                  <a:srgbClr val="B22600">
                    <a:lumMod val="50000"/>
                  </a:srgbClr>
                </a:solidFill>
                <a:effectLst/>
                <a:uLnTx/>
                <a:uFillTx/>
                <a:latin typeface="Arial" charset="0"/>
                <a:ea typeface="+mn-ea"/>
                <a:cs typeface="+mn-cs"/>
              </a:rPr>
              <a:t> … </a:t>
            </a:r>
          </a:p>
        </p:txBody>
      </p:sp>
      <p:cxnSp>
        <p:nvCxnSpPr>
          <p:cNvPr id="47" name="Straight Arrow Connector 46">
            <a:extLst>
              <a:ext uri="{FF2B5EF4-FFF2-40B4-BE49-F238E27FC236}">
                <a16:creationId xmlns:a16="http://schemas.microsoft.com/office/drawing/2014/main" id="{5DE221AB-5286-67E8-AEBF-0EE0B67905C3}"/>
              </a:ext>
            </a:extLst>
          </p:cNvPr>
          <p:cNvCxnSpPr>
            <a:cxnSpLocks/>
          </p:cNvCxnSpPr>
          <p:nvPr/>
        </p:nvCxnSpPr>
        <p:spPr>
          <a:xfrm>
            <a:off x="6434819" y="1168176"/>
            <a:ext cx="0" cy="703312"/>
          </a:xfrm>
          <a:prstGeom prst="straightConnector1">
            <a:avLst/>
          </a:prstGeom>
          <a:ln w="762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B47DDE29-619B-423E-E459-9A1A0565FF0D}"/>
              </a:ext>
            </a:extLst>
          </p:cNvPr>
          <p:cNvSpPr txBox="1"/>
          <p:nvPr/>
        </p:nvSpPr>
        <p:spPr bwMode="auto">
          <a:xfrm>
            <a:off x="5582662" y="669202"/>
            <a:ext cx="1704313" cy="523220"/>
          </a:xfrm>
          <a:prstGeom prst="rect">
            <a:avLst/>
          </a:prstGeom>
          <a:noFill/>
          <a:ln w="9525">
            <a:noFill/>
            <a:miter lim="800000"/>
            <a:headEnd/>
            <a:tailEnd/>
          </a:ln>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1 Samuel</a:t>
            </a:r>
          </a:p>
        </p:txBody>
      </p:sp>
    </p:spTree>
    <p:extLst>
      <p:ext uri="{BB962C8B-B14F-4D97-AF65-F5344CB8AC3E}">
        <p14:creationId xmlns:p14="http://schemas.microsoft.com/office/powerpoint/2010/main" val="162405456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5" grpId="0"/>
      <p:bldP spid="26" grpId="0"/>
      <p:bldP spid="30" grpId="0"/>
      <p:bldP spid="32" grpId="0"/>
      <p:bldP spid="34" grpId="0"/>
      <p:bldP spid="36" grpId="0"/>
      <p:bldP spid="37"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6BF35-F1E4-4991-5D89-B74F599207AD}"/>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7BFE924-96F2-E7D8-8B0A-E39CDF263DB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14300" y="0"/>
            <a:ext cx="12306301" cy="6858000"/>
          </a:xfrm>
          <a:prstGeom prst="rect">
            <a:avLst/>
          </a:prstGeom>
        </p:spPr>
      </p:pic>
      <p:sp>
        <p:nvSpPr>
          <p:cNvPr id="3" name="Title 2">
            <a:extLst>
              <a:ext uri="{FF2B5EF4-FFF2-40B4-BE49-F238E27FC236}">
                <a16:creationId xmlns:a16="http://schemas.microsoft.com/office/drawing/2014/main" id="{8D12D337-EC3C-4301-4F4B-1ED518464197}"/>
              </a:ext>
            </a:extLst>
          </p:cNvPr>
          <p:cNvSpPr>
            <a:spLocks noGrp="1"/>
          </p:cNvSpPr>
          <p:nvPr>
            <p:ph type="ctrTitle"/>
          </p:nvPr>
        </p:nvSpPr>
        <p:spPr>
          <a:xfrm>
            <a:off x="167027" y="0"/>
            <a:ext cx="6756287" cy="698602"/>
          </a:xfrm>
          <a:solidFill>
            <a:schemeClr val="bg1"/>
          </a:solidFill>
        </p:spPr>
        <p:txBody>
          <a:bodyPr/>
          <a:lstStyle/>
          <a:p>
            <a:r>
              <a:rPr lang="en-US" dirty="0"/>
              <a:t>Background to 1 Samuel: Where?</a:t>
            </a:r>
          </a:p>
        </p:txBody>
      </p:sp>
      <p:sp>
        <p:nvSpPr>
          <p:cNvPr id="9" name="Oval 8">
            <a:extLst>
              <a:ext uri="{FF2B5EF4-FFF2-40B4-BE49-F238E27FC236}">
                <a16:creationId xmlns:a16="http://schemas.microsoft.com/office/drawing/2014/main" id="{B213C027-7F9A-78A8-1700-71426036D3F6}"/>
              </a:ext>
            </a:extLst>
          </p:cNvPr>
          <p:cNvSpPr/>
          <p:nvPr/>
        </p:nvSpPr>
        <p:spPr>
          <a:xfrm>
            <a:off x="1727200" y="304800"/>
            <a:ext cx="4076700" cy="2120900"/>
          </a:xfrm>
          <a:prstGeom prst="ellipse">
            <a:avLst/>
          </a:prstGeom>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grpSp>
        <p:nvGrpSpPr>
          <p:cNvPr id="32" name="Group 31">
            <a:extLst>
              <a:ext uri="{FF2B5EF4-FFF2-40B4-BE49-F238E27FC236}">
                <a16:creationId xmlns:a16="http://schemas.microsoft.com/office/drawing/2014/main" id="{7A0773B8-CEFF-4892-EDBF-B794AE665159}"/>
              </a:ext>
            </a:extLst>
          </p:cNvPr>
          <p:cNvGrpSpPr/>
          <p:nvPr/>
        </p:nvGrpSpPr>
        <p:grpSpPr>
          <a:xfrm>
            <a:off x="6484952" y="2117489"/>
            <a:ext cx="5492258" cy="616422"/>
            <a:chOff x="6561152" y="3167390"/>
            <a:chExt cx="5492258" cy="616422"/>
          </a:xfrm>
        </p:grpSpPr>
        <p:sp>
          <p:nvSpPr>
            <p:cNvPr id="6" name="TextBox 5">
              <a:extLst>
                <a:ext uri="{FF2B5EF4-FFF2-40B4-BE49-F238E27FC236}">
                  <a16:creationId xmlns:a16="http://schemas.microsoft.com/office/drawing/2014/main" id="{1F718EED-9F76-6C3B-544D-A51FB40678AF}"/>
                </a:ext>
              </a:extLst>
            </p:cNvPr>
            <p:cNvSpPr txBox="1"/>
            <p:nvPr/>
          </p:nvSpPr>
          <p:spPr bwMode="auto">
            <a:xfrm>
              <a:off x="8335789" y="3213991"/>
              <a:ext cx="3717621" cy="523220"/>
            </a:xfrm>
            <a:prstGeom prst="rect">
              <a:avLst/>
            </a:prstGeom>
            <a:solidFill>
              <a:schemeClr val="bg1"/>
            </a:solidFill>
            <a:ln w="9525">
              <a:noFill/>
              <a:miter lim="800000"/>
              <a:headEnd/>
              <a:tailEnd/>
            </a:ln>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Eli’s home and temple</a:t>
              </a:r>
            </a:p>
          </p:txBody>
        </p:sp>
        <p:sp>
          <p:nvSpPr>
            <p:cNvPr id="26" name="Rectangle: Rounded Corners 25">
              <a:extLst>
                <a:ext uri="{FF2B5EF4-FFF2-40B4-BE49-F238E27FC236}">
                  <a16:creationId xmlns:a16="http://schemas.microsoft.com/office/drawing/2014/main" id="{EDCF9DCF-E3CB-8581-84D4-EF555C7736EC}"/>
                </a:ext>
              </a:extLst>
            </p:cNvPr>
            <p:cNvSpPr/>
            <p:nvPr/>
          </p:nvSpPr>
          <p:spPr>
            <a:xfrm>
              <a:off x="6561152" y="3167390"/>
              <a:ext cx="1757348" cy="616422"/>
            </a:xfrm>
            <a:prstGeom prst="roundRect">
              <a:avLst/>
            </a:prstGeom>
            <a:ln w="38100">
              <a:solidFill>
                <a:schemeClr val="accent1">
                  <a:shade val="95000"/>
                  <a:satMod val="105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grpSp>
      <p:grpSp>
        <p:nvGrpSpPr>
          <p:cNvPr id="36" name="Group 35">
            <a:extLst>
              <a:ext uri="{FF2B5EF4-FFF2-40B4-BE49-F238E27FC236}">
                <a16:creationId xmlns:a16="http://schemas.microsoft.com/office/drawing/2014/main" id="{95C131A7-7C11-8568-C3C2-4ABBE742D659}"/>
              </a:ext>
            </a:extLst>
          </p:cNvPr>
          <p:cNvGrpSpPr/>
          <p:nvPr/>
        </p:nvGrpSpPr>
        <p:grpSpPr>
          <a:xfrm>
            <a:off x="5647038" y="4667486"/>
            <a:ext cx="4918268" cy="745189"/>
            <a:chOff x="5415696" y="5719110"/>
            <a:chExt cx="5030375" cy="745189"/>
          </a:xfrm>
        </p:grpSpPr>
        <p:sp>
          <p:nvSpPr>
            <p:cNvPr id="10" name="TextBox 9">
              <a:extLst>
                <a:ext uri="{FF2B5EF4-FFF2-40B4-BE49-F238E27FC236}">
                  <a16:creationId xmlns:a16="http://schemas.microsoft.com/office/drawing/2014/main" id="{B5F7BD2E-697C-1960-8A04-B32B80D88B69}"/>
                </a:ext>
              </a:extLst>
            </p:cNvPr>
            <p:cNvSpPr txBox="1"/>
            <p:nvPr/>
          </p:nvSpPr>
          <p:spPr bwMode="auto">
            <a:xfrm>
              <a:off x="8087797" y="5804036"/>
              <a:ext cx="2358274" cy="523220"/>
            </a:xfrm>
            <a:prstGeom prst="rect">
              <a:avLst/>
            </a:prstGeom>
            <a:solidFill>
              <a:schemeClr val="bg1"/>
            </a:solidFill>
            <a:ln w="9525">
              <a:noFill/>
              <a:miter lim="800000"/>
              <a:headEnd/>
              <a:tailEnd/>
            </a:ln>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David’s home</a:t>
              </a:r>
            </a:p>
          </p:txBody>
        </p:sp>
        <p:sp>
          <p:nvSpPr>
            <p:cNvPr id="28" name="Rectangle: Rounded Corners 27">
              <a:extLst>
                <a:ext uri="{FF2B5EF4-FFF2-40B4-BE49-F238E27FC236}">
                  <a16:creationId xmlns:a16="http://schemas.microsoft.com/office/drawing/2014/main" id="{EECA9DBB-8CE7-593B-AF15-50985F9C19B4}"/>
                </a:ext>
              </a:extLst>
            </p:cNvPr>
            <p:cNvSpPr/>
            <p:nvPr/>
          </p:nvSpPr>
          <p:spPr>
            <a:xfrm>
              <a:off x="5415696" y="5719110"/>
              <a:ext cx="2648203" cy="745189"/>
            </a:xfrm>
            <a:prstGeom prst="roundRect">
              <a:avLst/>
            </a:prstGeom>
            <a:ln w="38100">
              <a:solidFill>
                <a:schemeClr val="accent1">
                  <a:shade val="95000"/>
                  <a:satMod val="105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grpSp>
      <p:pic>
        <p:nvPicPr>
          <p:cNvPr id="31" name="Picture 30">
            <a:extLst>
              <a:ext uri="{FF2B5EF4-FFF2-40B4-BE49-F238E27FC236}">
                <a16:creationId xmlns:a16="http://schemas.microsoft.com/office/drawing/2014/main" id="{65A7AD88-ED7D-A193-01CA-EE4D9CFDD2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3405" y="3251008"/>
            <a:ext cx="2058141" cy="745189"/>
          </a:xfrm>
          <a:prstGeom prst="rect">
            <a:avLst/>
          </a:prstGeom>
        </p:spPr>
      </p:pic>
      <p:grpSp>
        <p:nvGrpSpPr>
          <p:cNvPr id="33" name="Group 32">
            <a:extLst>
              <a:ext uri="{FF2B5EF4-FFF2-40B4-BE49-F238E27FC236}">
                <a16:creationId xmlns:a16="http://schemas.microsoft.com/office/drawing/2014/main" id="{9F2CE3A7-A377-77CE-904D-2988341A97B6}"/>
              </a:ext>
            </a:extLst>
          </p:cNvPr>
          <p:cNvGrpSpPr/>
          <p:nvPr/>
        </p:nvGrpSpPr>
        <p:grpSpPr>
          <a:xfrm>
            <a:off x="1830151" y="3287958"/>
            <a:ext cx="4521395" cy="611166"/>
            <a:chOff x="1843208" y="4394594"/>
            <a:chExt cx="4521395" cy="611166"/>
          </a:xfrm>
        </p:grpSpPr>
        <p:sp>
          <p:nvSpPr>
            <p:cNvPr id="27" name="Rectangle: Rounded Corners 26">
              <a:extLst>
                <a:ext uri="{FF2B5EF4-FFF2-40B4-BE49-F238E27FC236}">
                  <a16:creationId xmlns:a16="http://schemas.microsoft.com/office/drawing/2014/main" id="{D96D7FE8-5190-6279-2294-FEE17AC72876}"/>
                </a:ext>
              </a:extLst>
            </p:cNvPr>
            <p:cNvSpPr/>
            <p:nvPr/>
          </p:nvSpPr>
          <p:spPr>
            <a:xfrm>
              <a:off x="4501244" y="4394594"/>
              <a:ext cx="1863359" cy="611166"/>
            </a:xfrm>
            <a:prstGeom prst="roundRect">
              <a:avLst/>
            </a:prstGeom>
            <a:ln w="38100">
              <a:solidFill>
                <a:schemeClr val="accent1">
                  <a:shade val="95000"/>
                  <a:satMod val="105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12" name="TextBox 11">
              <a:extLst>
                <a:ext uri="{FF2B5EF4-FFF2-40B4-BE49-F238E27FC236}">
                  <a16:creationId xmlns:a16="http://schemas.microsoft.com/office/drawing/2014/main" id="{B74CC565-A5E1-7517-B733-B3C9CB17FB86}"/>
                </a:ext>
              </a:extLst>
            </p:cNvPr>
            <p:cNvSpPr txBox="1"/>
            <p:nvPr/>
          </p:nvSpPr>
          <p:spPr bwMode="auto">
            <a:xfrm>
              <a:off x="1843208" y="4457141"/>
              <a:ext cx="2658035" cy="523220"/>
            </a:xfrm>
            <a:prstGeom prst="rect">
              <a:avLst/>
            </a:prstGeom>
            <a:solidFill>
              <a:schemeClr val="bg1"/>
            </a:solidFill>
            <a:ln w="9525">
              <a:noFill/>
              <a:miter lim="800000"/>
              <a:headEnd/>
              <a:tailEnd/>
            </a:ln>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Samuel’s home</a:t>
              </a:r>
            </a:p>
          </p:txBody>
        </p:sp>
      </p:grpSp>
      <p:grpSp>
        <p:nvGrpSpPr>
          <p:cNvPr id="42" name="Group 41">
            <a:extLst>
              <a:ext uri="{FF2B5EF4-FFF2-40B4-BE49-F238E27FC236}">
                <a16:creationId xmlns:a16="http://schemas.microsoft.com/office/drawing/2014/main" id="{BE69FCAB-F527-71BB-8014-4BF410B4FCCC}"/>
              </a:ext>
            </a:extLst>
          </p:cNvPr>
          <p:cNvGrpSpPr/>
          <p:nvPr/>
        </p:nvGrpSpPr>
        <p:grpSpPr>
          <a:xfrm>
            <a:off x="2861418" y="4137690"/>
            <a:ext cx="3467100" cy="523220"/>
            <a:chOff x="2794000" y="4264563"/>
            <a:chExt cx="3467100" cy="523220"/>
          </a:xfrm>
        </p:grpSpPr>
        <p:pic>
          <p:nvPicPr>
            <p:cNvPr id="39" name="Picture 38">
              <a:extLst>
                <a:ext uri="{FF2B5EF4-FFF2-40B4-BE49-F238E27FC236}">
                  <a16:creationId xmlns:a16="http://schemas.microsoft.com/office/drawing/2014/main" id="{53C6A2F0-166D-FD91-E2B3-D4041FDB5B2E}"/>
                </a:ext>
              </a:extLst>
            </p:cNvPr>
            <p:cNvPicPr>
              <a:picLocks noChangeAspect="1"/>
            </p:cNvPicPr>
            <p:nvPr/>
          </p:nvPicPr>
          <p:blipFill>
            <a:blip r:embed="rId5">
              <a:extLst>
                <a:ext uri="{28A0092B-C50C-407E-A947-70E740481C1C}">
                  <a14:useLocalDpi xmlns:a14="http://schemas.microsoft.com/office/drawing/2010/main" val="0"/>
                </a:ext>
              </a:extLst>
            </a:blip>
            <a:srcRect b="-1"/>
            <a:stretch/>
          </p:blipFill>
          <p:spPr>
            <a:xfrm>
              <a:off x="2794000" y="4264563"/>
              <a:ext cx="3009900" cy="523220"/>
            </a:xfrm>
            <a:prstGeom prst="rect">
              <a:avLst/>
            </a:prstGeom>
          </p:spPr>
        </p:pic>
        <p:cxnSp>
          <p:nvCxnSpPr>
            <p:cNvPr id="41" name="Straight Arrow Connector 40">
              <a:extLst>
                <a:ext uri="{FF2B5EF4-FFF2-40B4-BE49-F238E27FC236}">
                  <a16:creationId xmlns:a16="http://schemas.microsoft.com/office/drawing/2014/main" id="{070629D5-90D9-BE87-6835-6324C5028257}"/>
                </a:ext>
              </a:extLst>
            </p:cNvPr>
            <p:cNvCxnSpPr>
              <a:stCxn id="39" idx="3"/>
            </p:cNvCxnSpPr>
            <p:nvPr/>
          </p:nvCxnSpPr>
          <p:spPr>
            <a:xfrm>
              <a:off x="5803900" y="4526173"/>
              <a:ext cx="457200" cy="2962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1C2F3D0C-AA4E-9985-B168-775C7673F5D5}"/>
              </a:ext>
            </a:extLst>
          </p:cNvPr>
          <p:cNvGrpSpPr/>
          <p:nvPr/>
        </p:nvGrpSpPr>
        <p:grpSpPr>
          <a:xfrm>
            <a:off x="6113310" y="3857191"/>
            <a:ext cx="5340094" cy="698602"/>
            <a:chOff x="6127090" y="5005760"/>
            <a:chExt cx="5340094" cy="698602"/>
          </a:xfrm>
        </p:grpSpPr>
        <p:sp>
          <p:nvSpPr>
            <p:cNvPr id="7" name="TextBox 6">
              <a:extLst>
                <a:ext uri="{FF2B5EF4-FFF2-40B4-BE49-F238E27FC236}">
                  <a16:creationId xmlns:a16="http://schemas.microsoft.com/office/drawing/2014/main" id="{EE5678A5-15BF-F643-E41E-1DE1DCC75160}"/>
                </a:ext>
              </a:extLst>
            </p:cNvPr>
            <p:cNvSpPr txBox="1"/>
            <p:nvPr/>
          </p:nvSpPr>
          <p:spPr bwMode="auto">
            <a:xfrm>
              <a:off x="8087797" y="5093451"/>
              <a:ext cx="3379387" cy="523220"/>
            </a:xfrm>
            <a:prstGeom prst="rect">
              <a:avLst/>
            </a:prstGeom>
            <a:solidFill>
              <a:schemeClr val="bg1"/>
            </a:solidFill>
            <a:ln w="9525">
              <a:noFill/>
              <a:miter lim="800000"/>
              <a:headEnd/>
              <a:tailEnd/>
            </a:ln>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Saul’s headquarters</a:t>
              </a:r>
            </a:p>
          </p:txBody>
        </p:sp>
        <p:sp>
          <p:nvSpPr>
            <p:cNvPr id="29" name="Rectangle: Rounded Corners 28">
              <a:extLst>
                <a:ext uri="{FF2B5EF4-FFF2-40B4-BE49-F238E27FC236}">
                  <a16:creationId xmlns:a16="http://schemas.microsoft.com/office/drawing/2014/main" id="{D330E58D-CD3F-8AE0-DF6C-605976ECEB83}"/>
                </a:ext>
              </a:extLst>
            </p:cNvPr>
            <p:cNvSpPr/>
            <p:nvPr/>
          </p:nvSpPr>
          <p:spPr>
            <a:xfrm>
              <a:off x="6127090" y="5005760"/>
              <a:ext cx="1936809" cy="698602"/>
            </a:xfrm>
            <a:prstGeom prst="roundRect">
              <a:avLst/>
            </a:prstGeom>
            <a:ln w="38100">
              <a:solidFill>
                <a:schemeClr val="accent1">
                  <a:shade val="95000"/>
                  <a:satMod val="105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grpSp>
    </p:spTree>
    <p:extLst>
      <p:ext uri="{BB962C8B-B14F-4D97-AF65-F5344CB8AC3E}">
        <p14:creationId xmlns:p14="http://schemas.microsoft.com/office/powerpoint/2010/main" val="214855549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51703-3351-1E7C-2F10-364ED5A06E37}"/>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F21FBE4F-0006-5314-0585-A843ED0D2E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3365500" y="0"/>
            <a:ext cx="88519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387A188-1D50-2CEF-CE31-D81044149814}"/>
              </a:ext>
            </a:extLst>
          </p:cNvPr>
          <p:cNvSpPr>
            <a:spLocks noGrp="1"/>
          </p:cNvSpPr>
          <p:nvPr>
            <p:ph type="ctrTitle"/>
          </p:nvPr>
        </p:nvSpPr>
        <p:spPr>
          <a:xfrm>
            <a:off x="-1" y="0"/>
            <a:ext cx="5730241" cy="2307787"/>
          </a:xfrm>
        </p:spPr>
        <p:txBody>
          <a:bodyPr/>
          <a:lstStyle/>
          <a:p>
            <a:r>
              <a:rPr lang="en-US" dirty="0"/>
              <a:t>Background to 1 Samuel: Where?</a:t>
            </a:r>
            <a:br>
              <a:rPr lang="en-US" dirty="0"/>
            </a:br>
            <a:r>
              <a:rPr lang="en-US" dirty="0"/>
              <a:t>Five Cities of the Philistines and their Five Lords</a:t>
            </a:r>
          </a:p>
        </p:txBody>
      </p:sp>
      <p:sp>
        <p:nvSpPr>
          <p:cNvPr id="9" name="Oval 8">
            <a:extLst>
              <a:ext uri="{FF2B5EF4-FFF2-40B4-BE49-F238E27FC236}">
                <a16:creationId xmlns:a16="http://schemas.microsoft.com/office/drawing/2014/main" id="{27F45DC5-97C0-A174-74D0-AB26F7874821}"/>
              </a:ext>
            </a:extLst>
          </p:cNvPr>
          <p:cNvSpPr/>
          <p:nvPr/>
        </p:nvSpPr>
        <p:spPr>
          <a:xfrm>
            <a:off x="1727200" y="304800"/>
            <a:ext cx="4076700" cy="2120900"/>
          </a:xfrm>
          <a:prstGeom prst="ellipse">
            <a:avLst/>
          </a:prstGeom>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grpSp>
        <p:nvGrpSpPr>
          <p:cNvPr id="17" name="Group 16">
            <a:extLst>
              <a:ext uri="{FF2B5EF4-FFF2-40B4-BE49-F238E27FC236}">
                <a16:creationId xmlns:a16="http://schemas.microsoft.com/office/drawing/2014/main" id="{A086EB4A-3CD3-5340-54D2-5CBAFC797AB9}"/>
              </a:ext>
            </a:extLst>
          </p:cNvPr>
          <p:cNvGrpSpPr/>
          <p:nvPr/>
        </p:nvGrpSpPr>
        <p:grpSpPr>
          <a:xfrm>
            <a:off x="772850" y="4762126"/>
            <a:ext cx="4395212" cy="1498402"/>
            <a:chOff x="-4775802" y="4320947"/>
            <a:chExt cx="4395212" cy="1498402"/>
          </a:xfrm>
        </p:grpSpPr>
        <p:sp>
          <p:nvSpPr>
            <p:cNvPr id="18" name="TextBox 17">
              <a:extLst>
                <a:ext uri="{FF2B5EF4-FFF2-40B4-BE49-F238E27FC236}">
                  <a16:creationId xmlns:a16="http://schemas.microsoft.com/office/drawing/2014/main" id="{C0D344EE-66A4-5F55-4069-0557035DF272}"/>
                </a:ext>
              </a:extLst>
            </p:cNvPr>
            <p:cNvSpPr txBox="1"/>
            <p:nvPr/>
          </p:nvSpPr>
          <p:spPr bwMode="auto">
            <a:xfrm>
              <a:off x="-4775802" y="4865242"/>
              <a:ext cx="4076700" cy="954107"/>
            </a:xfrm>
            <a:prstGeom prst="rect">
              <a:avLst/>
            </a:prstGeom>
            <a:solidFill>
              <a:schemeClr val="bg1"/>
            </a:solidFill>
            <a:ln w="9525">
              <a:noFill/>
              <a:miter lim="800000"/>
              <a:headEnd/>
              <a:tailEnd/>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Noah </a:t>
              </a:r>
              <a:r>
                <a:rPr kumimoji="0" lang="en-US" sz="2800" b="0" i="0" u="none"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a:t>
              </a:r>
              <a:r>
                <a:rPr kumimoji="0" lang="en-US" sz="2800" b="0" i="0" u="none" strike="noStrike" kern="1200" cap="none" spc="0" normalizeH="0" baseline="0" noProof="0" dirty="0">
                  <a:ln>
                    <a:noFill/>
                  </a:ln>
                  <a:solidFill>
                    <a:prstClr val="black"/>
                  </a:solidFill>
                  <a:effectLst/>
                  <a:uLnTx/>
                  <a:uFillTx/>
                  <a:latin typeface="Arial" charset="0"/>
                  <a:ea typeface="+mn-ea"/>
                  <a:cs typeface="+mn-cs"/>
                </a:rPr>
                <a:t> Ham </a:t>
              </a:r>
              <a:r>
                <a:rPr kumimoji="0" lang="en-US" sz="2800" b="0" i="0" u="none"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a:t>
              </a:r>
              <a:r>
                <a:rPr kumimoji="0" lang="en-US" sz="2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2800" b="0" i="0" u="none"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 </a:t>
              </a:r>
              <a:r>
                <a:rPr kumimoji="0" lang="en-US" sz="2800" b="0" i="0" u="none" strike="noStrike" kern="1200" cap="none" spc="0" normalizeH="0" baseline="0" noProof="0" dirty="0">
                  <a:ln>
                    <a:noFill/>
                  </a:ln>
                  <a:solidFill>
                    <a:prstClr val="black"/>
                  </a:solidFill>
                  <a:effectLst/>
                  <a:uLnTx/>
                  <a:uFillTx/>
                  <a:latin typeface="Arial" charset="0"/>
                  <a:ea typeface="+mn-ea"/>
                  <a:cs typeface="+mn-cs"/>
                </a:rPr>
                <a:t>Philistines (Genesis 10)</a:t>
              </a:r>
            </a:p>
          </p:txBody>
        </p:sp>
        <p:cxnSp>
          <p:nvCxnSpPr>
            <p:cNvPr id="19" name="Straight Arrow Connector 18">
              <a:extLst>
                <a:ext uri="{FF2B5EF4-FFF2-40B4-BE49-F238E27FC236}">
                  <a16:creationId xmlns:a16="http://schemas.microsoft.com/office/drawing/2014/main" id="{CF4DDFE4-3427-EF4A-2AD8-980B1469BC24}"/>
                </a:ext>
              </a:extLst>
            </p:cNvPr>
            <p:cNvCxnSpPr>
              <a:cxnSpLocks/>
            </p:cNvCxnSpPr>
            <p:nvPr/>
          </p:nvCxnSpPr>
          <p:spPr>
            <a:xfrm flipV="1">
              <a:off x="-699102" y="4320947"/>
              <a:ext cx="318512" cy="544295"/>
            </a:xfrm>
            <a:prstGeom prst="straightConnector1">
              <a:avLst/>
            </a:prstGeom>
            <a:ln w="63500">
              <a:tailEnd type="triangle" w="lg" len="lg"/>
            </a:ln>
          </p:spPr>
          <p:style>
            <a:lnRef idx="1">
              <a:schemeClr val="accent1"/>
            </a:lnRef>
            <a:fillRef idx="0">
              <a:schemeClr val="accent1"/>
            </a:fillRef>
            <a:effectRef idx="0">
              <a:schemeClr val="accent1"/>
            </a:effectRef>
            <a:fontRef idx="minor">
              <a:schemeClr val="tx1"/>
            </a:fontRef>
          </p:style>
        </p:cxnSp>
      </p:grpSp>
      <p:sp>
        <p:nvSpPr>
          <p:cNvPr id="28" name="Rectangle: Rounded Corners 27">
            <a:extLst>
              <a:ext uri="{FF2B5EF4-FFF2-40B4-BE49-F238E27FC236}">
                <a16:creationId xmlns:a16="http://schemas.microsoft.com/office/drawing/2014/main" id="{BC7CBC29-52F3-F801-5094-7DEB407A85BB}"/>
              </a:ext>
            </a:extLst>
          </p:cNvPr>
          <p:cNvSpPr/>
          <p:nvPr/>
        </p:nvSpPr>
        <p:spPr>
          <a:xfrm>
            <a:off x="4620741" y="2307787"/>
            <a:ext cx="1346886" cy="451352"/>
          </a:xfrm>
          <a:prstGeom prst="roundRect">
            <a:avLst/>
          </a:prstGeom>
          <a:ln w="38100">
            <a:solidFill>
              <a:schemeClr val="accent1">
                <a:shade val="95000"/>
                <a:satMod val="105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29" name="Rectangle: Rounded Corners 28">
            <a:extLst>
              <a:ext uri="{FF2B5EF4-FFF2-40B4-BE49-F238E27FC236}">
                <a16:creationId xmlns:a16="http://schemas.microsoft.com/office/drawing/2014/main" id="{806D21DF-E422-468B-F7A0-9A4B97D300ED}"/>
              </a:ext>
            </a:extLst>
          </p:cNvPr>
          <p:cNvSpPr/>
          <p:nvPr/>
        </p:nvSpPr>
        <p:spPr>
          <a:xfrm>
            <a:off x="3711021" y="2948857"/>
            <a:ext cx="1583163" cy="541102"/>
          </a:xfrm>
          <a:prstGeom prst="roundRect">
            <a:avLst/>
          </a:prstGeom>
          <a:ln w="38100">
            <a:solidFill>
              <a:schemeClr val="accent1">
                <a:shade val="95000"/>
                <a:satMod val="105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31" name="Rectangle: Rounded Corners 30">
            <a:extLst>
              <a:ext uri="{FF2B5EF4-FFF2-40B4-BE49-F238E27FC236}">
                <a16:creationId xmlns:a16="http://schemas.microsoft.com/office/drawing/2014/main" id="{F8C0E204-13A8-D949-B13F-75EC4460B2BB}"/>
              </a:ext>
            </a:extLst>
          </p:cNvPr>
          <p:cNvSpPr/>
          <p:nvPr/>
        </p:nvSpPr>
        <p:spPr>
          <a:xfrm>
            <a:off x="3711021" y="4201825"/>
            <a:ext cx="909720" cy="446375"/>
          </a:xfrm>
          <a:prstGeom prst="roundRect">
            <a:avLst/>
          </a:prstGeom>
          <a:ln w="38100">
            <a:solidFill>
              <a:schemeClr val="accent1">
                <a:shade val="95000"/>
                <a:satMod val="105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32" name="Rectangle: Rounded Corners 31">
            <a:extLst>
              <a:ext uri="{FF2B5EF4-FFF2-40B4-BE49-F238E27FC236}">
                <a16:creationId xmlns:a16="http://schemas.microsoft.com/office/drawing/2014/main" id="{9BA7ED77-828B-77D5-DBAE-36BE16C1ACA6}"/>
              </a:ext>
            </a:extLst>
          </p:cNvPr>
          <p:cNvSpPr/>
          <p:nvPr/>
        </p:nvSpPr>
        <p:spPr>
          <a:xfrm>
            <a:off x="6738665" y="2911063"/>
            <a:ext cx="881335" cy="451352"/>
          </a:xfrm>
          <a:prstGeom prst="roundRect">
            <a:avLst/>
          </a:prstGeom>
          <a:ln w="38100">
            <a:solidFill>
              <a:schemeClr val="accent1">
                <a:shade val="95000"/>
                <a:satMod val="105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37" name="Rectangle: Rounded Corners 36">
            <a:extLst>
              <a:ext uri="{FF2B5EF4-FFF2-40B4-BE49-F238E27FC236}">
                <a16:creationId xmlns:a16="http://schemas.microsoft.com/office/drawing/2014/main" id="{360ADB6C-34EB-E6BE-CB18-B146D8E9DF15}"/>
              </a:ext>
            </a:extLst>
          </p:cNvPr>
          <p:cNvSpPr/>
          <p:nvPr/>
        </p:nvSpPr>
        <p:spPr>
          <a:xfrm>
            <a:off x="6738665" y="2216067"/>
            <a:ext cx="1189948" cy="451352"/>
          </a:xfrm>
          <a:prstGeom prst="roundRect">
            <a:avLst/>
          </a:prstGeom>
          <a:ln w="38100">
            <a:solidFill>
              <a:schemeClr val="accent1">
                <a:shade val="95000"/>
                <a:satMod val="105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Tree>
    <p:extLst>
      <p:ext uri="{BB962C8B-B14F-4D97-AF65-F5344CB8AC3E}">
        <p14:creationId xmlns:p14="http://schemas.microsoft.com/office/powerpoint/2010/main" val="52690786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F7C376-8620-DA1C-712E-9A1012F57DC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CA33C6-0B91-73C1-8874-1753C48F4D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918460" y="0"/>
            <a:ext cx="6176541" cy="6858000"/>
          </a:xfrm>
          <a:prstGeom prst="rect">
            <a:avLst/>
          </a:prstGeom>
        </p:spPr>
      </p:pic>
      <p:sp>
        <p:nvSpPr>
          <p:cNvPr id="3" name="Title 2">
            <a:extLst>
              <a:ext uri="{FF2B5EF4-FFF2-40B4-BE49-F238E27FC236}">
                <a16:creationId xmlns:a16="http://schemas.microsoft.com/office/drawing/2014/main" id="{19D7633A-D8FD-ABC3-C27F-A451BDE9EF26}"/>
              </a:ext>
            </a:extLst>
          </p:cNvPr>
          <p:cNvSpPr>
            <a:spLocks noGrp="1"/>
          </p:cNvSpPr>
          <p:nvPr>
            <p:ph type="ctrTitle"/>
          </p:nvPr>
        </p:nvSpPr>
        <p:spPr>
          <a:xfrm>
            <a:off x="-1" y="0"/>
            <a:ext cx="5285001" cy="1217653"/>
          </a:xfrm>
        </p:spPr>
        <p:txBody>
          <a:bodyPr/>
          <a:lstStyle/>
          <a:p>
            <a:r>
              <a:rPr lang="en-US" dirty="0"/>
              <a:t>Background to 1 Samuel:</a:t>
            </a:r>
            <a:br>
              <a:rPr lang="en-US" dirty="0"/>
            </a:br>
            <a:r>
              <a:rPr lang="en-US" dirty="0"/>
              <a:t>Where are the Enemies?</a:t>
            </a:r>
          </a:p>
        </p:txBody>
      </p:sp>
      <p:sp>
        <p:nvSpPr>
          <p:cNvPr id="9" name="Oval 8">
            <a:extLst>
              <a:ext uri="{FF2B5EF4-FFF2-40B4-BE49-F238E27FC236}">
                <a16:creationId xmlns:a16="http://schemas.microsoft.com/office/drawing/2014/main" id="{0C68210F-56BD-98B5-FCDF-D85087F5DBDA}"/>
              </a:ext>
            </a:extLst>
          </p:cNvPr>
          <p:cNvSpPr/>
          <p:nvPr/>
        </p:nvSpPr>
        <p:spPr>
          <a:xfrm>
            <a:off x="1727200" y="304800"/>
            <a:ext cx="4076700" cy="2120900"/>
          </a:xfrm>
          <a:prstGeom prst="ellipse">
            <a:avLst/>
          </a:prstGeom>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4"/>
            </a:endParaRPr>
          </a:p>
        </p:txBody>
      </p:sp>
      <p:grpSp>
        <p:nvGrpSpPr>
          <p:cNvPr id="23" name="Group 22">
            <a:extLst>
              <a:ext uri="{FF2B5EF4-FFF2-40B4-BE49-F238E27FC236}">
                <a16:creationId xmlns:a16="http://schemas.microsoft.com/office/drawing/2014/main" id="{D1EF2226-C663-560B-965F-D2EB4F028631}"/>
              </a:ext>
            </a:extLst>
          </p:cNvPr>
          <p:cNvGrpSpPr/>
          <p:nvPr/>
        </p:nvGrpSpPr>
        <p:grpSpPr>
          <a:xfrm>
            <a:off x="22328" y="3870500"/>
            <a:ext cx="4625872" cy="954108"/>
            <a:chOff x="167035" y="3733350"/>
            <a:chExt cx="4450080" cy="1002267"/>
          </a:xfrm>
        </p:grpSpPr>
        <p:sp>
          <p:nvSpPr>
            <p:cNvPr id="12" name="TextBox 11">
              <a:extLst>
                <a:ext uri="{FF2B5EF4-FFF2-40B4-BE49-F238E27FC236}">
                  <a16:creationId xmlns:a16="http://schemas.microsoft.com/office/drawing/2014/main" id="{BF9D6915-308A-7AF2-3164-3D3B922BA695}"/>
                </a:ext>
              </a:extLst>
            </p:cNvPr>
            <p:cNvSpPr txBox="1"/>
            <p:nvPr/>
          </p:nvSpPr>
          <p:spPr bwMode="auto">
            <a:xfrm>
              <a:off x="167035" y="3733350"/>
              <a:ext cx="4076700" cy="954107"/>
            </a:xfrm>
            <a:prstGeom prst="rect">
              <a:avLst/>
            </a:prstGeom>
            <a:solidFill>
              <a:schemeClr val="bg1"/>
            </a:solidFill>
            <a:ln w="9525">
              <a:noFill/>
              <a:miter lim="800000"/>
              <a:headEnd/>
              <a:tailEnd/>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Noah </a:t>
              </a:r>
              <a:r>
                <a:rPr kumimoji="0" lang="en-US" sz="2800" b="0" i="0" u="none"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a:t>
              </a:r>
              <a:r>
                <a:rPr kumimoji="0" lang="en-US" sz="2800" b="0" i="0" u="none" strike="noStrike" kern="1200" cap="none" spc="0" normalizeH="0" baseline="0" noProof="0" dirty="0">
                  <a:ln>
                    <a:noFill/>
                  </a:ln>
                  <a:solidFill>
                    <a:prstClr val="black"/>
                  </a:solidFill>
                  <a:effectLst/>
                  <a:uLnTx/>
                  <a:uFillTx/>
                  <a:latin typeface="Arial" charset="0"/>
                  <a:ea typeface="+mn-ea"/>
                  <a:cs typeface="+mn-cs"/>
                </a:rPr>
                <a:t> Ham </a:t>
              </a:r>
              <a:r>
                <a:rPr kumimoji="0" lang="en-US" sz="2800" b="0" i="0" u="none"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a:t>
              </a:r>
              <a:r>
                <a:rPr kumimoji="0" lang="en-US" sz="2800" b="0" i="0" u="none" strike="noStrike" kern="1200" cap="none" spc="0" normalizeH="0" baseline="0" noProof="0" dirty="0">
                  <a:ln>
                    <a:noFill/>
                  </a:ln>
                  <a:solidFill>
                    <a:prstClr val="black"/>
                  </a:solidFill>
                  <a:effectLst/>
                  <a:uLnTx/>
                  <a:uFillTx/>
                  <a:latin typeface="Arial" charset="0"/>
                  <a:ea typeface="+mn-ea"/>
                  <a:cs typeface="+mn-cs"/>
                </a:rPr>
                <a:t> </a:t>
              </a:r>
              <a:r>
                <a:rPr kumimoji="0" lang="en-US" sz="2800" b="0" i="0" u="none"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 </a:t>
              </a:r>
              <a:r>
                <a:rPr kumimoji="0" lang="en-US" sz="2800" b="0" i="0" u="none" strike="noStrike" kern="1200" cap="none" spc="0" normalizeH="0" baseline="0" noProof="0" dirty="0">
                  <a:ln>
                    <a:noFill/>
                  </a:ln>
                  <a:solidFill>
                    <a:prstClr val="black"/>
                  </a:solidFill>
                  <a:effectLst/>
                  <a:uLnTx/>
                  <a:uFillTx/>
                  <a:latin typeface="Arial" charset="0"/>
                  <a:ea typeface="+mn-ea"/>
                  <a:cs typeface="+mn-cs"/>
                </a:rPr>
                <a:t>Philistines (Genesis 10)</a:t>
              </a:r>
            </a:p>
          </p:txBody>
        </p:sp>
        <p:cxnSp>
          <p:nvCxnSpPr>
            <p:cNvPr id="22" name="Straight Arrow Connector 21">
              <a:extLst>
                <a:ext uri="{FF2B5EF4-FFF2-40B4-BE49-F238E27FC236}">
                  <a16:creationId xmlns:a16="http://schemas.microsoft.com/office/drawing/2014/main" id="{AFD7A29F-0ACB-8221-8F25-86B0A77DB897}"/>
                </a:ext>
              </a:extLst>
            </p:cNvPr>
            <p:cNvCxnSpPr>
              <a:cxnSpLocks/>
            </p:cNvCxnSpPr>
            <p:nvPr/>
          </p:nvCxnSpPr>
          <p:spPr>
            <a:xfrm>
              <a:off x="167035" y="4719381"/>
              <a:ext cx="4450080" cy="16236"/>
            </a:xfrm>
            <a:prstGeom prst="straightConnector1">
              <a:avLst/>
            </a:prstGeom>
            <a:ln w="63500">
              <a:tailEnd type="triangle" w="lg" len="lg"/>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55E43DCD-F379-B1D4-1BBF-BBD415A91132}"/>
              </a:ext>
            </a:extLst>
          </p:cNvPr>
          <p:cNvGrpSpPr/>
          <p:nvPr/>
        </p:nvGrpSpPr>
        <p:grpSpPr>
          <a:xfrm>
            <a:off x="8225051" y="2000787"/>
            <a:ext cx="3966949" cy="1396786"/>
            <a:chOff x="-145385" y="3176620"/>
            <a:chExt cx="3966949" cy="1396786"/>
          </a:xfrm>
        </p:grpSpPr>
        <p:sp>
          <p:nvSpPr>
            <p:cNvPr id="28" name="TextBox 27">
              <a:extLst>
                <a:ext uri="{FF2B5EF4-FFF2-40B4-BE49-F238E27FC236}">
                  <a16:creationId xmlns:a16="http://schemas.microsoft.com/office/drawing/2014/main" id="{8F93B09C-2D13-9F97-F4F7-B97DBEA69158}"/>
                </a:ext>
              </a:extLst>
            </p:cNvPr>
            <p:cNvSpPr txBox="1"/>
            <p:nvPr/>
          </p:nvSpPr>
          <p:spPr bwMode="auto">
            <a:xfrm>
              <a:off x="11564" y="3176620"/>
              <a:ext cx="3810000" cy="1384995"/>
            </a:xfrm>
            <a:prstGeom prst="rect">
              <a:avLst/>
            </a:prstGeom>
            <a:solidFill>
              <a:schemeClr val="bg1"/>
            </a:solidFill>
            <a:ln w="9525">
              <a:noFill/>
              <a:miter lim="800000"/>
              <a:headEnd/>
              <a:tailEnd/>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Lot and his younger daughter </a:t>
              </a:r>
              <a:r>
                <a:rPr kumimoji="0" lang="en-US" sz="2800" b="0" i="0" u="none"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 Ben-</a:t>
              </a:r>
              <a:r>
                <a:rPr kumimoji="0" lang="en-US" sz="2800" b="0" i="0" u="sng" strike="noStrike" kern="1200" cap="none" spc="0" normalizeH="0" baseline="0" noProof="0" dirty="0" err="1">
                  <a:ln>
                    <a:noFill/>
                  </a:ln>
                  <a:solidFill>
                    <a:prstClr val="black"/>
                  </a:solidFill>
                  <a:effectLst/>
                  <a:uLnTx/>
                  <a:uFillTx/>
                  <a:latin typeface="Arial" charset="0"/>
                  <a:ea typeface="+mn-ea"/>
                  <a:cs typeface="+mn-cs"/>
                  <a:sym typeface="Wingdings" panose="05000000000000000000" pitchFamily="2" charset="2"/>
                </a:rPr>
                <a:t>ammi</a:t>
              </a:r>
              <a:r>
                <a:rPr kumimoji="0" lang="en-US" sz="2800" b="0" i="0" u="sng"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 </a:t>
              </a:r>
              <a:r>
                <a:rPr kumimoji="0" lang="en-US" sz="2800" b="0" i="0" u="none" strike="noStrike" kern="1200" cap="none" spc="0" normalizeH="0" baseline="0" noProof="0" dirty="0">
                  <a:ln>
                    <a:noFill/>
                  </a:ln>
                  <a:solidFill>
                    <a:prstClr val="black"/>
                  </a:solidFill>
                  <a:effectLst/>
                  <a:uLnTx/>
                  <a:uFillTx/>
                  <a:latin typeface="Arial" charset="0"/>
                  <a:ea typeface="+mn-ea"/>
                  <a:cs typeface="+mn-cs"/>
                </a:rPr>
                <a:t>(Genesis 19)</a:t>
              </a:r>
            </a:p>
          </p:txBody>
        </p:sp>
        <p:cxnSp>
          <p:nvCxnSpPr>
            <p:cNvPr id="29" name="Straight Arrow Connector 28">
              <a:extLst>
                <a:ext uri="{FF2B5EF4-FFF2-40B4-BE49-F238E27FC236}">
                  <a16:creationId xmlns:a16="http://schemas.microsoft.com/office/drawing/2014/main" id="{C5FBDD21-42A7-7227-4210-38D01AB64EC7}"/>
                </a:ext>
              </a:extLst>
            </p:cNvPr>
            <p:cNvCxnSpPr>
              <a:cxnSpLocks/>
            </p:cNvCxnSpPr>
            <p:nvPr/>
          </p:nvCxnSpPr>
          <p:spPr>
            <a:xfrm flipH="1">
              <a:off x="-145385" y="4561615"/>
              <a:ext cx="3966949" cy="11791"/>
            </a:xfrm>
            <a:prstGeom prst="straightConnector1">
              <a:avLst/>
            </a:prstGeom>
            <a:ln w="63500">
              <a:tailEnd type="triangle" w="lg" len="lg"/>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5E380CA9-4660-3810-7A4B-88ACB5475FD4}"/>
              </a:ext>
            </a:extLst>
          </p:cNvPr>
          <p:cNvGrpSpPr/>
          <p:nvPr/>
        </p:nvGrpSpPr>
        <p:grpSpPr>
          <a:xfrm>
            <a:off x="7456714" y="3505261"/>
            <a:ext cx="4735286" cy="1437526"/>
            <a:chOff x="-958380" y="3207443"/>
            <a:chExt cx="4735286" cy="1329493"/>
          </a:xfrm>
        </p:grpSpPr>
        <p:sp>
          <p:nvSpPr>
            <p:cNvPr id="32" name="TextBox 31">
              <a:extLst>
                <a:ext uri="{FF2B5EF4-FFF2-40B4-BE49-F238E27FC236}">
                  <a16:creationId xmlns:a16="http://schemas.microsoft.com/office/drawing/2014/main" id="{65B9D1C4-EE24-403D-2034-57741C6FED23}"/>
                </a:ext>
              </a:extLst>
            </p:cNvPr>
            <p:cNvSpPr txBox="1"/>
            <p:nvPr/>
          </p:nvSpPr>
          <p:spPr bwMode="auto">
            <a:xfrm>
              <a:off x="-33094" y="3207443"/>
              <a:ext cx="3810000" cy="1280910"/>
            </a:xfrm>
            <a:prstGeom prst="rect">
              <a:avLst/>
            </a:prstGeom>
            <a:solidFill>
              <a:schemeClr val="bg1"/>
            </a:solidFill>
            <a:ln w="9525">
              <a:noFill/>
              <a:miter lim="800000"/>
              <a:headEnd/>
              <a:tailEnd/>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Lot and his older daughter </a:t>
              </a:r>
              <a:r>
                <a:rPr kumimoji="0" lang="en-US" sz="2800" b="0" i="0" u="none"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 Moab </a:t>
              </a:r>
              <a:r>
                <a:rPr kumimoji="0" lang="en-US" sz="2800" b="0" i="0" u="none" strike="noStrike" kern="1200" cap="none" spc="0" normalizeH="0" baseline="0" noProof="0" dirty="0">
                  <a:ln>
                    <a:noFill/>
                  </a:ln>
                  <a:solidFill>
                    <a:prstClr val="black"/>
                  </a:solidFill>
                  <a:effectLst/>
                  <a:uLnTx/>
                  <a:uFillTx/>
                  <a:latin typeface="Arial" charset="0"/>
                  <a:ea typeface="+mn-ea"/>
                  <a:cs typeface="+mn-cs"/>
                </a:rPr>
                <a:t>(Genesis 19) (Ruth) </a:t>
              </a:r>
            </a:p>
          </p:txBody>
        </p:sp>
        <p:cxnSp>
          <p:nvCxnSpPr>
            <p:cNvPr id="33" name="Straight Arrow Connector 32">
              <a:extLst>
                <a:ext uri="{FF2B5EF4-FFF2-40B4-BE49-F238E27FC236}">
                  <a16:creationId xmlns:a16="http://schemas.microsoft.com/office/drawing/2014/main" id="{536FCB21-A22A-959C-852E-C7ED191D0DD2}"/>
                </a:ext>
              </a:extLst>
            </p:cNvPr>
            <p:cNvCxnSpPr>
              <a:cxnSpLocks/>
            </p:cNvCxnSpPr>
            <p:nvPr/>
          </p:nvCxnSpPr>
          <p:spPr>
            <a:xfrm flipH="1">
              <a:off x="-958380" y="4536936"/>
              <a:ext cx="4735286" cy="0"/>
            </a:xfrm>
            <a:prstGeom prst="straightConnector1">
              <a:avLst/>
            </a:prstGeom>
            <a:ln w="63500">
              <a:tailEnd type="triangle" w="lg" len="lg"/>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AFA100F3-6136-C7C2-F00E-C5BE51F3DB04}"/>
              </a:ext>
            </a:extLst>
          </p:cNvPr>
          <p:cNvGrpSpPr/>
          <p:nvPr/>
        </p:nvGrpSpPr>
        <p:grpSpPr>
          <a:xfrm>
            <a:off x="7194884" y="5097699"/>
            <a:ext cx="4974787" cy="954107"/>
            <a:chOff x="-1153223" y="3176620"/>
            <a:chExt cx="4974787" cy="954107"/>
          </a:xfrm>
        </p:grpSpPr>
        <p:sp>
          <p:nvSpPr>
            <p:cNvPr id="44" name="TextBox 43">
              <a:extLst>
                <a:ext uri="{FF2B5EF4-FFF2-40B4-BE49-F238E27FC236}">
                  <a16:creationId xmlns:a16="http://schemas.microsoft.com/office/drawing/2014/main" id="{850DA97B-510B-EFC1-AFE6-51095BE3A3FB}"/>
                </a:ext>
              </a:extLst>
            </p:cNvPr>
            <p:cNvSpPr txBox="1"/>
            <p:nvPr/>
          </p:nvSpPr>
          <p:spPr bwMode="auto">
            <a:xfrm>
              <a:off x="-603223" y="3176620"/>
              <a:ext cx="4424787" cy="954107"/>
            </a:xfrm>
            <a:prstGeom prst="rect">
              <a:avLst/>
            </a:prstGeom>
            <a:solidFill>
              <a:schemeClr val="bg1"/>
            </a:solidFill>
            <a:ln w="9525">
              <a:noFill/>
              <a:miter lim="800000"/>
              <a:headEnd/>
              <a:tailEnd/>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Isaac </a:t>
              </a:r>
              <a:r>
                <a:rPr kumimoji="0" lang="en-US" sz="2800" b="0" i="0" u="none"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 Esau/Edom/”Red”</a:t>
              </a:r>
              <a:r>
                <a:rPr kumimoji="0" lang="en-US" sz="2800" b="0" i="0" u="sng"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 </a:t>
              </a:r>
              <a:r>
                <a:rPr kumimoji="0" lang="en-US" sz="2800" b="0" i="0" u="none" strike="noStrike" kern="1200" cap="none" spc="0" normalizeH="0" baseline="0" noProof="0" dirty="0">
                  <a:ln>
                    <a:noFill/>
                  </a:ln>
                  <a:solidFill>
                    <a:prstClr val="black"/>
                  </a:solidFill>
                  <a:effectLst/>
                  <a:uLnTx/>
                  <a:uFillTx/>
                  <a:latin typeface="Arial" charset="0"/>
                  <a:ea typeface="+mn-ea"/>
                  <a:cs typeface="+mn-cs"/>
                </a:rPr>
                <a:t>(Genesis 25)</a:t>
              </a:r>
            </a:p>
          </p:txBody>
        </p:sp>
        <p:cxnSp>
          <p:nvCxnSpPr>
            <p:cNvPr id="45" name="Straight Arrow Connector 44">
              <a:extLst>
                <a:ext uri="{FF2B5EF4-FFF2-40B4-BE49-F238E27FC236}">
                  <a16:creationId xmlns:a16="http://schemas.microsoft.com/office/drawing/2014/main" id="{B6A8DC88-7696-031A-FA64-C92A4E00020A}"/>
                </a:ext>
              </a:extLst>
            </p:cNvPr>
            <p:cNvCxnSpPr>
              <a:cxnSpLocks/>
            </p:cNvCxnSpPr>
            <p:nvPr/>
          </p:nvCxnSpPr>
          <p:spPr>
            <a:xfrm flipH="1">
              <a:off x="-1153223" y="4130727"/>
              <a:ext cx="4974787" cy="0"/>
            </a:xfrm>
            <a:prstGeom prst="straightConnector1">
              <a:avLst/>
            </a:prstGeom>
            <a:ln w="63500">
              <a:tailEnd type="triangle" w="lg" len="lg"/>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444A18BA-410E-A3AE-D71A-FBA59C30995E}"/>
              </a:ext>
            </a:extLst>
          </p:cNvPr>
          <p:cNvGrpSpPr/>
          <p:nvPr/>
        </p:nvGrpSpPr>
        <p:grpSpPr>
          <a:xfrm>
            <a:off x="0" y="5374843"/>
            <a:ext cx="4474029" cy="999953"/>
            <a:chOff x="-8478179" y="3181621"/>
            <a:chExt cx="4474029" cy="999953"/>
          </a:xfrm>
        </p:grpSpPr>
        <p:sp>
          <p:nvSpPr>
            <p:cNvPr id="48" name="TextBox 47">
              <a:extLst>
                <a:ext uri="{FF2B5EF4-FFF2-40B4-BE49-F238E27FC236}">
                  <a16:creationId xmlns:a16="http://schemas.microsoft.com/office/drawing/2014/main" id="{C0F46654-1001-2A0F-DDBA-E2D428188624}"/>
                </a:ext>
              </a:extLst>
            </p:cNvPr>
            <p:cNvSpPr txBox="1"/>
            <p:nvPr/>
          </p:nvSpPr>
          <p:spPr bwMode="auto">
            <a:xfrm>
              <a:off x="-8478179" y="3227467"/>
              <a:ext cx="3924029" cy="954107"/>
            </a:xfrm>
            <a:prstGeom prst="rect">
              <a:avLst/>
            </a:prstGeom>
            <a:solidFill>
              <a:schemeClr val="bg1"/>
            </a:solidFill>
            <a:ln w="9525">
              <a:noFill/>
              <a:miter lim="800000"/>
              <a:headEnd/>
              <a:tailEnd/>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Isaac </a:t>
              </a:r>
              <a:r>
                <a:rPr kumimoji="0" lang="en-US" sz="2800" b="0" i="0" u="none" strike="noStrike" kern="1200" cap="none" spc="0" normalizeH="0" baseline="0" noProof="0" dirty="0">
                  <a:ln>
                    <a:noFill/>
                  </a:ln>
                  <a:solidFill>
                    <a:prstClr val="black"/>
                  </a:solidFill>
                  <a:effectLst/>
                  <a:uLnTx/>
                  <a:uFillTx/>
                  <a:latin typeface="Arial" charset="0"/>
                  <a:ea typeface="+mn-ea"/>
                  <a:cs typeface="+mn-cs"/>
                  <a:sym typeface="Wingdings" panose="05000000000000000000" pitchFamily="2" charset="2"/>
                </a:rPr>
                <a:t> Esau/Edom  Eliphaz </a:t>
              </a:r>
              <a:r>
                <a:rPr kumimoji="0" lang="en-US" sz="2800" b="0" i="0" u="none" strike="noStrike" kern="1200" cap="none" spc="0" normalizeH="0" baseline="0" noProof="0" dirty="0">
                  <a:ln>
                    <a:noFill/>
                  </a:ln>
                  <a:solidFill>
                    <a:prstClr val="black"/>
                  </a:solidFill>
                  <a:effectLst/>
                  <a:uLnTx/>
                  <a:uFillTx/>
                  <a:latin typeface="Arial" charset="0"/>
                  <a:ea typeface="+mn-ea"/>
                  <a:cs typeface="+mn-cs"/>
                </a:rPr>
                <a:t>(Genesis 36)</a:t>
              </a:r>
            </a:p>
          </p:txBody>
        </p:sp>
        <p:cxnSp>
          <p:nvCxnSpPr>
            <p:cNvPr id="49" name="Straight Arrow Connector 48">
              <a:extLst>
                <a:ext uri="{FF2B5EF4-FFF2-40B4-BE49-F238E27FC236}">
                  <a16:creationId xmlns:a16="http://schemas.microsoft.com/office/drawing/2014/main" id="{E3F52B16-8F45-3B14-0F64-AEF2B4508303}"/>
                </a:ext>
              </a:extLst>
            </p:cNvPr>
            <p:cNvCxnSpPr>
              <a:cxnSpLocks/>
            </p:cNvCxnSpPr>
            <p:nvPr/>
          </p:nvCxnSpPr>
          <p:spPr>
            <a:xfrm flipV="1">
              <a:off x="-8478178" y="3181621"/>
              <a:ext cx="4474028" cy="10807"/>
            </a:xfrm>
            <a:prstGeom prst="straightConnector1">
              <a:avLst/>
            </a:prstGeom>
            <a:ln w="63500">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039621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2C1B13-8F90-0B7C-3ED0-F0DF281233C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798A1D5-2233-0090-94A8-B1EB863DC165}"/>
              </a:ext>
            </a:extLst>
          </p:cNvPr>
          <p:cNvSpPr>
            <a:spLocks noGrp="1"/>
          </p:cNvSpPr>
          <p:nvPr>
            <p:ph type="title"/>
          </p:nvPr>
        </p:nvSpPr>
        <p:spPr>
          <a:xfrm>
            <a:off x="613458" y="0"/>
            <a:ext cx="11578542" cy="685800"/>
          </a:xfrm>
        </p:spPr>
        <p:txBody>
          <a:bodyPr/>
          <a:lstStyle/>
          <a:p>
            <a:r>
              <a:rPr lang="en-US" dirty="0"/>
              <a:t>Background to 1 Samuel: Why?</a:t>
            </a:r>
          </a:p>
        </p:txBody>
      </p:sp>
      <p:sp>
        <p:nvSpPr>
          <p:cNvPr id="2" name="Text Placeholder 1">
            <a:extLst>
              <a:ext uri="{FF2B5EF4-FFF2-40B4-BE49-F238E27FC236}">
                <a16:creationId xmlns:a16="http://schemas.microsoft.com/office/drawing/2014/main" id="{3FD95A30-5914-E87A-D360-7A8817663032}"/>
              </a:ext>
            </a:extLst>
          </p:cNvPr>
          <p:cNvSpPr>
            <a:spLocks noGrp="1"/>
          </p:cNvSpPr>
          <p:nvPr>
            <p:ph type="body" sz="quarter" idx="10"/>
          </p:nvPr>
        </p:nvSpPr>
        <p:spPr>
          <a:xfrm>
            <a:off x="5000262" y="685800"/>
            <a:ext cx="7191737" cy="6172200"/>
          </a:xfrm>
        </p:spPr>
        <p:txBody>
          <a:bodyPr/>
          <a:lstStyle/>
          <a:p>
            <a:r>
              <a:rPr lang="en-US" dirty="0"/>
              <a:t>“The books of Samuel deal with the </a:t>
            </a:r>
            <a:r>
              <a:rPr lang="en-US" u="sng" dirty="0"/>
              <a:t>establishment of kingship in Israel </a:t>
            </a:r>
            <a:r>
              <a:rPr lang="en-US" dirty="0"/>
              <a:t>and its theological significance. The books begin with Israel still under the decentralized system of the judges period and end with the Israelite monarchy firmly in place. They begin with the last of the judges (Samuel) and end with the first – and the greatest – king in the line of Judah (David.)”</a:t>
            </a:r>
          </a:p>
        </p:txBody>
      </p:sp>
      <p:pic>
        <p:nvPicPr>
          <p:cNvPr id="4" name="Picture 3">
            <a:extLst>
              <a:ext uri="{FF2B5EF4-FFF2-40B4-BE49-F238E27FC236}">
                <a16:creationId xmlns:a16="http://schemas.microsoft.com/office/drawing/2014/main" id="{02358F23-FDEF-D7D8-E589-D2C99F95A2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458" y="680600"/>
            <a:ext cx="4109012" cy="6177400"/>
          </a:xfrm>
          <a:prstGeom prst="rect">
            <a:avLst/>
          </a:prstGeom>
        </p:spPr>
      </p:pic>
    </p:spTree>
    <p:extLst>
      <p:ext uri="{BB962C8B-B14F-4D97-AF65-F5344CB8AC3E}">
        <p14:creationId xmlns:p14="http://schemas.microsoft.com/office/powerpoint/2010/main" val="66084464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Book of 1 Samuel Summary: A Complete Animated Overview">
            <a:hlinkClick r:id="" action="ppaction://media"/>
            <a:extLst>
              <a:ext uri="{FF2B5EF4-FFF2-40B4-BE49-F238E27FC236}">
                <a16:creationId xmlns:a16="http://schemas.microsoft.com/office/drawing/2014/main" id="{39D26660-1430-8BA3-065D-E2A9EA790CE2}"/>
              </a:ext>
            </a:extLst>
          </p:cNvPr>
          <p:cNvPicPr>
            <a:picLocks noGrp="1" noRot="1" noChangeAspect="1"/>
          </p:cNvPicPr>
          <p:nvPr>
            <p:ph idx="4294967295"/>
            <a:videoFile r:link="rId1"/>
          </p:nvPr>
        </p:nvPicPr>
        <p:blipFill>
          <a:blip r:embed="rId3"/>
          <a:stretch>
            <a:fillRect/>
          </a:stretch>
        </p:blipFill>
        <p:spPr>
          <a:xfrm>
            <a:off x="0" y="-30163"/>
            <a:ext cx="12192000" cy="6888163"/>
          </a:xfrm>
          <a:prstGeom prst="rect">
            <a:avLst/>
          </a:prstGeom>
        </p:spPr>
      </p:pic>
      <p:sp>
        <p:nvSpPr>
          <p:cNvPr id="6" name="Title 2">
            <a:extLst>
              <a:ext uri="{FF2B5EF4-FFF2-40B4-BE49-F238E27FC236}">
                <a16:creationId xmlns:a16="http://schemas.microsoft.com/office/drawing/2014/main" id="{E1D6CCD3-AB44-CDBF-D437-A2017FF56F54}"/>
              </a:ext>
            </a:extLst>
          </p:cNvPr>
          <p:cNvSpPr txBox="1">
            <a:spLocks/>
          </p:cNvSpPr>
          <p:nvPr/>
        </p:nvSpPr>
        <p:spPr>
          <a:xfrm>
            <a:off x="385590" y="0"/>
            <a:ext cx="11806410" cy="685800"/>
          </a:xfrm>
          <a:prstGeom prst="rect">
            <a:avLst/>
          </a:prstGeom>
        </p:spPr>
        <p:txBody>
          <a:bodyPr/>
          <a:lstStyle>
            <a:lvl1pPr algn="l" rtl="0" eaLnBrk="1" fontAlgn="base" hangingPunct="1">
              <a:spcBef>
                <a:spcPct val="0"/>
              </a:spcBef>
              <a:spcAft>
                <a:spcPct val="0"/>
              </a:spcAft>
              <a:defRPr sz="3200" kern="1200">
                <a:solidFill>
                  <a:schemeClr val="accent6">
                    <a:lumMod val="50000"/>
                  </a:schemeClr>
                </a:solidFill>
                <a:latin typeface="Arial" pitchFamily="34" charset="0"/>
                <a:ea typeface="+mj-ea"/>
                <a:cs typeface="Arial" pitchFamily="34" charset="0"/>
              </a:defRPr>
            </a:lvl1pPr>
            <a:lvl2pPr algn="l" rtl="0" eaLnBrk="1" fontAlgn="base" hangingPunct="1">
              <a:spcBef>
                <a:spcPct val="0"/>
              </a:spcBef>
              <a:spcAft>
                <a:spcPct val="0"/>
              </a:spcAft>
              <a:defRPr sz="2800">
                <a:solidFill>
                  <a:srgbClr val="4A452A"/>
                </a:solidFill>
                <a:latin typeface="Arial" charset="0"/>
                <a:cs typeface="Arial" charset="0"/>
              </a:defRPr>
            </a:lvl2pPr>
            <a:lvl3pPr algn="l" rtl="0" eaLnBrk="1" fontAlgn="base" hangingPunct="1">
              <a:spcBef>
                <a:spcPct val="0"/>
              </a:spcBef>
              <a:spcAft>
                <a:spcPct val="0"/>
              </a:spcAft>
              <a:defRPr sz="2800">
                <a:solidFill>
                  <a:srgbClr val="4A452A"/>
                </a:solidFill>
                <a:latin typeface="Arial" charset="0"/>
                <a:cs typeface="Arial" charset="0"/>
              </a:defRPr>
            </a:lvl3pPr>
            <a:lvl4pPr algn="l" rtl="0" eaLnBrk="1" fontAlgn="base" hangingPunct="1">
              <a:spcBef>
                <a:spcPct val="0"/>
              </a:spcBef>
              <a:spcAft>
                <a:spcPct val="0"/>
              </a:spcAft>
              <a:defRPr sz="2800">
                <a:solidFill>
                  <a:srgbClr val="4A452A"/>
                </a:solidFill>
                <a:latin typeface="Arial" charset="0"/>
                <a:cs typeface="Arial" charset="0"/>
              </a:defRPr>
            </a:lvl4pPr>
            <a:lvl5pPr algn="l" rtl="0" eaLnBrk="1" fontAlgn="base" hangingPunct="1">
              <a:spcBef>
                <a:spcPct val="0"/>
              </a:spcBef>
              <a:spcAft>
                <a:spcPct val="0"/>
              </a:spcAft>
              <a:defRPr sz="2800">
                <a:solidFill>
                  <a:srgbClr val="4A452A"/>
                </a:solidFill>
                <a:latin typeface="Arial" charset="0"/>
                <a:cs typeface="Arial" charset="0"/>
              </a:defRPr>
            </a:lvl5pPr>
            <a:lvl6pPr marL="457200" algn="l" rtl="0" eaLnBrk="1" fontAlgn="base" hangingPunct="1">
              <a:spcBef>
                <a:spcPct val="0"/>
              </a:spcBef>
              <a:spcAft>
                <a:spcPct val="0"/>
              </a:spcAft>
              <a:defRPr sz="2800">
                <a:solidFill>
                  <a:srgbClr val="4A452A"/>
                </a:solidFill>
                <a:latin typeface="Arial" charset="0"/>
                <a:cs typeface="Arial" charset="0"/>
              </a:defRPr>
            </a:lvl6pPr>
            <a:lvl7pPr marL="914400" algn="l" rtl="0" eaLnBrk="1" fontAlgn="base" hangingPunct="1">
              <a:spcBef>
                <a:spcPct val="0"/>
              </a:spcBef>
              <a:spcAft>
                <a:spcPct val="0"/>
              </a:spcAft>
              <a:defRPr sz="2800">
                <a:solidFill>
                  <a:srgbClr val="4A452A"/>
                </a:solidFill>
                <a:latin typeface="Arial" charset="0"/>
                <a:cs typeface="Arial" charset="0"/>
              </a:defRPr>
            </a:lvl7pPr>
            <a:lvl8pPr marL="1371600" algn="l" rtl="0" eaLnBrk="1" fontAlgn="base" hangingPunct="1">
              <a:spcBef>
                <a:spcPct val="0"/>
              </a:spcBef>
              <a:spcAft>
                <a:spcPct val="0"/>
              </a:spcAft>
              <a:defRPr sz="2800">
                <a:solidFill>
                  <a:srgbClr val="4A452A"/>
                </a:solidFill>
                <a:latin typeface="Arial" charset="0"/>
                <a:cs typeface="Arial" charset="0"/>
              </a:defRPr>
            </a:lvl8pPr>
            <a:lvl9pPr marL="1828800" algn="l" rtl="0" eaLnBrk="1" fontAlgn="base" hangingPunct="1">
              <a:spcBef>
                <a:spcPct val="0"/>
              </a:spcBef>
              <a:spcAft>
                <a:spcPct val="0"/>
              </a:spcAft>
              <a:defRPr sz="2800">
                <a:solidFill>
                  <a:srgbClr val="4A452A"/>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B22600">
                    <a:lumMod val="50000"/>
                  </a:srgbClr>
                </a:solidFill>
                <a:effectLst/>
                <a:uLnTx/>
                <a:uFillTx/>
                <a:latin typeface="Arial" pitchFamily="34" charset="0"/>
                <a:ea typeface="+mj-ea"/>
                <a:cs typeface="Arial" pitchFamily="34" charset="0"/>
              </a:rPr>
              <a:t>Background to 1 Samuel: What? The Events Themselves</a:t>
            </a:r>
          </a:p>
        </p:txBody>
      </p:sp>
    </p:spTree>
    <p:extLst>
      <p:ext uri="{BB962C8B-B14F-4D97-AF65-F5344CB8AC3E}">
        <p14:creationId xmlns:p14="http://schemas.microsoft.com/office/powerpoint/2010/main" val="257111360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video>
              <p:cMediaNode vol="80000">
                <p:cTn id="2" fill="hold" display="0">
                  <p:stCondLst>
                    <p:cond delay="indefinite"/>
                  </p:stCondLst>
                </p:cTn>
                <p:tgtEl>
                  <p:spTgt spid="4"/>
                </p:tgtEl>
              </p:cMediaNode>
            </p:vide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1375D65-770F-16EA-3A96-C4C9354C31A2}"/>
              </a:ext>
            </a:extLst>
          </p:cNvPr>
          <p:cNvSpPr>
            <a:spLocks noGrp="1"/>
          </p:cNvSpPr>
          <p:nvPr>
            <p:ph type="sldNum" sz="quarter" idx="12"/>
          </p:nvPr>
        </p:nvSpPr>
        <p:spPr>
          <a:xfrm>
            <a:off x="9347200" y="635635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AA4ED6C-8A48-421A-ADF2-3AFB31B0387B}" type="slidenum">
              <a:rPr kumimoji="0" lang="en-US" sz="1200" b="0" i="0" u="none" strike="noStrike" kern="1200" cap="none" spc="0" normalizeH="0" baseline="0" noProof="0" smtClean="0">
                <a:ln>
                  <a:noFill/>
                </a:ln>
                <a:solidFill>
                  <a:prstClr val="black">
                    <a:tint val="75000"/>
                  </a:prst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037148FF-F974-1E41-6C49-A7B0F6000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8995" y="2363213"/>
            <a:ext cx="8264322" cy="4267200"/>
          </a:xfrm>
          <a:prstGeom prst="rect">
            <a:avLst/>
          </a:prstGeom>
        </p:spPr>
      </p:pic>
      <p:sp>
        <p:nvSpPr>
          <p:cNvPr id="13" name="TextBox 12">
            <a:extLst>
              <a:ext uri="{FF2B5EF4-FFF2-40B4-BE49-F238E27FC236}">
                <a16:creationId xmlns:a16="http://schemas.microsoft.com/office/drawing/2014/main" id="{65C7E974-2EB4-D471-C5FE-FAC426312902}"/>
              </a:ext>
            </a:extLst>
          </p:cNvPr>
          <p:cNvSpPr txBox="1"/>
          <p:nvPr/>
        </p:nvSpPr>
        <p:spPr>
          <a:xfrm>
            <a:off x="150312" y="0"/>
            <a:ext cx="12041688" cy="1231106"/>
          </a:xfrm>
          <a:prstGeom prst="rect">
            <a:avLst/>
          </a:prstGeom>
          <a:noFill/>
        </p:spPr>
        <p:txBody>
          <a:bodyPr wrap="square">
            <a:spAutoFit/>
          </a:bodyPr>
          <a:lstStyle/>
          <a:p>
            <a:pPr marL="342891" marR="0" lvl="0" indent="-342891" algn="l" defTabSz="914377" rtl="0" eaLnBrk="1" fontAlgn="auto" latinLnBrk="0" hangingPunct="1">
              <a:lnSpc>
                <a:spcPct val="10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B22600">
                    <a:lumMod val="50000"/>
                  </a:srgbClr>
                </a:solidFill>
                <a:effectLst/>
                <a:uLnTx/>
                <a:uFillTx/>
                <a:latin typeface="Arial" panose="020B0604020202020204" pitchFamily="34" charset="0"/>
                <a:ea typeface="+mn-ea"/>
                <a:cs typeface="Arial" panose="020B0604020202020204" pitchFamily="34" charset="0"/>
              </a:rPr>
              <a:t>Review: </a:t>
            </a:r>
          </a:p>
          <a:p>
            <a:pPr marL="342891" marR="0" lvl="0" indent="-342891" algn="l" defTabSz="914377"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a:ln>
                  <a:noFill/>
                </a:ln>
                <a:solidFill>
                  <a:srgbClr val="B22600">
                    <a:lumMod val="50000"/>
                  </a:srgbClr>
                </a:solidFill>
                <a:effectLst/>
                <a:uLnTx/>
                <a:uFillTx/>
                <a:latin typeface="Arial" panose="020B0604020202020204" pitchFamily="34" charset="0"/>
                <a:ea typeface="+mn-ea"/>
                <a:cs typeface="Arial" panose="020B0604020202020204" pitchFamily="34" charset="0"/>
              </a:rPr>
              <a:t>Biblical Narrative: Purposeful stories retelling historical events</a:t>
            </a:r>
          </a:p>
        </p:txBody>
      </p:sp>
      <p:cxnSp>
        <p:nvCxnSpPr>
          <p:cNvPr id="3" name="Straight Arrow Connector 2">
            <a:extLst>
              <a:ext uri="{FF2B5EF4-FFF2-40B4-BE49-F238E27FC236}">
                <a16:creationId xmlns:a16="http://schemas.microsoft.com/office/drawing/2014/main" id="{C6A1CDD8-7FC8-38F9-94C2-D7F910238BF5}"/>
              </a:ext>
            </a:extLst>
          </p:cNvPr>
          <p:cNvCxnSpPr>
            <a:cxnSpLocks/>
          </p:cNvCxnSpPr>
          <p:nvPr/>
        </p:nvCxnSpPr>
        <p:spPr>
          <a:xfrm>
            <a:off x="4423494" y="1546531"/>
            <a:ext cx="0" cy="979968"/>
          </a:xfrm>
          <a:prstGeom prst="straightConnector1">
            <a:avLst/>
          </a:prstGeom>
          <a:ln w="762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820142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DC5E43-65D3-CF85-CC0D-2314063B24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3DD5702-7FA2-D02B-71C3-29B6864A6700}"/>
              </a:ext>
            </a:extLst>
          </p:cNvPr>
          <p:cNvSpPr>
            <a:spLocks noGrp="1"/>
          </p:cNvSpPr>
          <p:nvPr>
            <p:ph type="title"/>
          </p:nvPr>
        </p:nvSpPr>
        <p:spPr/>
        <p:txBody>
          <a:bodyPr/>
          <a:lstStyle/>
          <a:p>
            <a:r>
              <a:rPr lang="en-US" sz="3200" dirty="0"/>
              <a:t>Vignette 1: Eli, Hannah, and their Children</a:t>
            </a:r>
          </a:p>
        </p:txBody>
      </p:sp>
      <p:sp>
        <p:nvSpPr>
          <p:cNvPr id="2" name="Text Placeholder 1">
            <a:extLst>
              <a:ext uri="{FF2B5EF4-FFF2-40B4-BE49-F238E27FC236}">
                <a16:creationId xmlns:a16="http://schemas.microsoft.com/office/drawing/2014/main" id="{CC727305-16A8-1F47-4BF7-98D7E26739F8}"/>
              </a:ext>
            </a:extLst>
          </p:cNvPr>
          <p:cNvSpPr>
            <a:spLocks noGrp="1"/>
          </p:cNvSpPr>
          <p:nvPr>
            <p:ph type="body" sz="quarter" idx="10"/>
          </p:nvPr>
        </p:nvSpPr>
        <p:spPr/>
        <p:txBody>
          <a:bodyPr/>
          <a:lstStyle/>
          <a:p>
            <a:pPr marL="233362"/>
            <a:r>
              <a:rPr lang="en-US" dirty="0"/>
              <a:t>Eli</a:t>
            </a:r>
          </a:p>
          <a:p>
            <a:pPr marL="457200" indent="-230188">
              <a:buFont typeface="Arial" panose="020B0604020202020204" pitchFamily="34" charset="0"/>
              <a:buChar char="•"/>
            </a:pPr>
            <a:r>
              <a:rPr lang="en-US" dirty="0"/>
              <a:t>Priest at Shiloh – 1 Samuel 1:9 “… Now Eli the priest …”</a:t>
            </a:r>
          </a:p>
          <a:p>
            <a:pPr marL="457200" indent="-230188">
              <a:buFont typeface="Arial" panose="020B0604020202020204" pitchFamily="34" charset="0"/>
              <a:buChar char="•"/>
            </a:pPr>
            <a:r>
              <a:rPr lang="en-US" dirty="0"/>
              <a:t>Old and Overweight - 1 Samuel 4:18 “… for he was old and heavy.”</a:t>
            </a:r>
          </a:p>
          <a:p>
            <a:pPr marL="457200" indent="-230188">
              <a:buFont typeface="Arial" panose="020B0604020202020204" pitchFamily="34" charset="0"/>
              <a:buChar char="•"/>
            </a:pPr>
            <a:r>
              <a:rPr lang="en-US" dirty="0"/>
              <a:t>Father to Hophni and Phinehas - 1 Samuel 1:3 “the two sons of Eli, Hophni and Phinehas</a:t>
            </a:r>
          </a:p>
        </p:txBody>
      </p:sp>
    </p:spTree>
    <p:extLst>
      <p:ext uri="{BB962C8B-B14F-4D97-AF65-F5344CB8AC3E}">
        <p14:creationId xmlns:p14="http://schemas.microsoft.com/office/powerpoint/2010/main" val="398076037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27CB8-9161-07C3-B1D6-55864688425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5EB3AEF-ECBB-4136-28C2-BC8EA0379AF1}"/>
              </a:ext>
            </a:extLst>
          </p:cNvPr>
          <p:cNvSpPr>
            <a:spLocks noGrp="1"/>
          </p:cNvSpPr>
          <p:nvPr>
            <p:ph type="title"/>
          </p:nvPr>
        </p:nvSpPr>
        <p:spPr/>
        <p:txBody>
          <a:bodyPr/>
          <a:lstStyle/>
          <a:p>
            <a:r>
              <a:rPr lang="en-US" sz="3200" dirty="0"/>
              <a:t>Vignette 1: Eli, Hannah, and their Children</a:t>
            </a:r>
          </a:p>
        </p:txBody>
      </p:sp>
      <p:sp>
        <p:nvSpPr>
          <p:cNvPr id="2" name="Text Placeholder 1">
            <a:extLst>
              <a:ext uri="{FF2B5EF4-FFF2-40B4-BE49-F238E27FC236}">
                <a16:creationId xmlns:a16="http://schemas.microsoft.com/office/drawing/2014/main" id="{1C154B48-D89E-D7DC-BDF6-7C01A898AF9A}"/>
              </a:ext>
            </a:extLst>
          </p:cNvPr>
          <p:cNvSpPr>
            <a:spLocks noGrp="1"/>
          </p:cNvSpPr>
          <p:nvPr>
            <p:ph type="body" sz="quarter" idx="10"/>
          </p:nvPr>
        </p:nvSpPr>
        <p:spPr/>
        <p:txBody>
          <a:bodyPr/>
          <a:lstStyle/>
          <a:p>
            <a:pPr marL="233362"/>
            <a:r>
              <a:rPr lang="en-US" dirty="0"/>
              <a:t>Hophni and Phinehas</a:t>
            </a:r>
          </a:p>
          <a:p>
            <a:pPr marL="457200" indent="-225425">
              <a:buFont typeface="Arial" panose="020B0604020202020204" pitchFamily="34" charset="0"/>
              <a:buChar char="•"/>
            </a:pPr>
            <a:r>
              <a:rPr lang="en-US" dirty="0"/>
              <a:t>1 Samuel 2:12 “Now the sons of Eli were worthless men; they did not know the LORD” </a:t>
            </a:r>
          </a:p>
          <a:p>
            <a:pPr marL="457200" indent="-223838">
              <a:buFont typeface="Arial" panose="020B0604020202020204" pitchFamily="34" charset="0"/>
              <a:buChar char="•"/>
            </a:pPr>
            <a:r>
              <a:rPr lang="en-US" dirty="0"/>
              <a:t>1 Samuel 2:22-25 “Now Eli was very old; and he heard all that his sons were doing to all Israel, and how they lay with the women who served at the doorway of the tent of meeting. 23 He said to them, “Why do you do such things, the evil things that I hear from all these people? 24 No, my sons; for the report is not good which I hear the LORD’S people circulating. 25 If one man sins against another, God will mediate for him; but if a man sins against the LORD, who can intercede for him?” But they would not listen to the voice of their father, for the LORD desired to put them to death. </a:t>
            </a:r>
          </a:p>
        </p:txBody>
      </p:sp>
    </p:spTree>
    <p:extLst>
      <p:ext uri="{BB962C8B-B14F-4D97-AF65-F5344CB8AC3E}">
        <p14:creationId xmlns:p14="http://schemas.microsoft.com/office/powerpoint/2010/main" val="106218853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9C782-76D0-96C5-FD92-5E8BC71FBC2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B111BD4-2B6A-FF47-731D-31D5DDD0CC5F}"/>
              </a:ext>
            </a:extLst>
          </p:cNvPr>
          <p:cNvSpPr>
            <a:spLocks noGrp="1"/>
          </p:cNvSpPr>
          <p:nvPr>
            <p:ph type="title"/>
          </p:nvPr>
        </p:nvSpPr>
        <p:spPr/>
        <p:txBody>
          <a:bodyPr/>
          <a:lstStyle/>
          <a:p>
            <a:r>
              <a:rPr lang="en-US" sz="3200" dirty="0"/>
              <a:t>Vignette 1: Eli, Hannah, and their Children</a:t>
            </a:r>
          </a:p>
        </p:txBody>
      </p:sp>
      <p:sp>
        <p:nvSpPr>
          <p:cNvPr id="2" name="Text Placeholder 1">
            <a:extLst>
              <a:ext uri="{FF2B5EF4-FFF2-40B4-BE49-F238E27FC236}">
                <a16:creationId xmlns:a16="http://schemas.microsoft.com/office/drawing/2014/main" id="{C7F0CFE7-AA5D-D291-DA51-74A5682C8ADE}"/>
              </a:ext>
            </a:extLst>
          </p:cNvPr>
          <p:cNvSpPr>
            <a:spLocks noGrp="1"/>
          </p:cNvSpPr>
          <p:nvPr>
            <p:ph type="body" sz="quarter" idx="10"/>
          </p:nvPr>
        </p:nvSpPr>
        <p:spPr>
          <a:xfrm>
            <a:off x="619760" y="579474"/>
            <a:ext cx="11572240" cy="6172200"/>
          </a:xfrm>
        </p:spPr>
        <p:txBody>
          <a:bodyPr/>
          <a:lstStyle/>
          <a:p>
            <a:r>
              <a:rPr lang="en-US" dirty="0"/>
              <a:t>Hannah’s Story</a:t>
            </a:r>
          </a:p>
          <a:p>
            <a:r>
              <a:rPr lang="en-US" dirty="0"/>
              <a:t>1 Samuel 1:1-2 Now there was a certain man from Ramathaim-zophim from the hill country of Ephraim, and his name was Elkanah … </a:t>
            </a:r>
            <a:r>
              <a:rPr lang="en-US" baseline="30000" dirty="0"/>
              <a:t>2</a:t>
            </a:r>
            <a:r>
              <a:rPr lang="en-US" dirty="0"/>
              <a:t> He had two wives: the name of one was Hannah and the name of the other Peninnah; and Peninnah had children, but Hannah had no children.</a:t>
            </a:r>
          </a:p>
          <a:p>
            <a:r>
              <a:rPr lang="en-US" dirty="0"/>
              <a:t>1 Samuel 1:3-7 Now this man would go up from his city yearly to worship and to sacrifice to the LORD of hosts in Shiloh. … </a:t>
            </a:r>
            <a:r>
              <a:rPr lang="en-US" baseline="30000" dirty="0"/>
              <a:t>4</a:t>
            </a:r>
            <a:r>
              <a:rPr lang="en-US" dirty="0"/>
              <a:t> When the day came that Elkanah sacrificed, he would give portions to Peninnah his wife and to all her sons and her daughters; </a:t>
            </a:r>
            <a:r>
              <a:rPr lang="en-US" baseline="30000" dirty="0"/>
              <a:t>5</a:t>
            </a:r>
            <a:r>
              <a:rPr lang="en-US" dirty="0"/>
              <a:t> but to Hannah he would give a double portion, for he loved Hannah, but the LORD had closed her womb. </a:t>
            </a:r>
            <a:r>
              <a:rPr lang="en-US" baseline="30000" dirty="0"/>
              <a:t>6</a:t>
            </a:r>
            <a:r>
              <a:rPr lang="en-US" dirty="0"/>
              <a:t> Her rival, however, would provoke her bitterly to irritate her, because the LORD had closed her womb. </a:t>
            </a:r>
            <a:r>
              <a:rPr lang="en-US" baseline="30000" dirty="0"/>
              <a:t>7</a:t>
            </a:r>
            <a:r>
              <a:rPr lang="en-US" dirty="0"/>
              <a:t> It happened year after year, as often as she went up to the house of the LORD, she would provoke her; so she wept and would not eat.</a:t>
            </a:r>
          </a:p>
        </p:txBody>
      </p:sp>
    </p:spTree>
    <p:extLst>
      <p:ext uri="{BB962C8B-B14F-4D97-AF65-F5344CB8AC3E}">
        <p14:creationId xmlns:p14="http://schemas.microsoft.com/office/powerpoint/2010/main" val="249634276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E4C46-61BA-A5DC-5A7E-383EDDD044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18B6FD0-D6DC-3773-A551-84292A47BE5E}"/>
              </a:ext>
            </a:extLst>
          </p:cNvPr>
          <p:cNvSpPr>
            <a:spLocks noGrp="1"/>
          </p:cNvSpPr>
          <p:nvPr>
            <p:ph type="title"/>
          </p:nvPr>
        </p:nvSpPr>
        <p:spPr/>
        <p:txBody>
          <a:bodyPr/>
          <a:lstStyle/>
          <a:p>
            <a:r>
              <a:rPr lang="en-US" sz="3200" dirty="0"/>
              <a:t>Vignette 1: Eli, Hannah, and their Children</a:t>
            </a:r>
          </a:p>
        </p:txBody>
      </p:sp>
      <p:sp>
        <p:nvSpPr>
          <p:cNvPr id="2" name="Text Placeholder 1">
            <a:extLst>
              <a:ext uri="{FF2B5EF4-FFF2-40B4-BE49-F238E27FC236}">
                <a16:creationId xmlns:a16="http://schemas.microsoft.com/office/drawing/2014/main" id="{38D09E64-660D-F290-612F-F00910F975AD}"/>
              </a:ext>
            </a:extLst>
          </p:cNvPr>
          <p:cNvSpPr>
            <a:spLocks noGrp="1"/>
          </p:cNvSpPr>
          <p:nvPr>
            <p:ph type="body" sz="quarter" idx="10"/>
          </p:nvPr>
        </p:nvSpPr>
        <p:spPr/>
        <p:txBody>
          <a:bodyPr/>
          <a:lstStyle/>
          <a:p>
            <a:r>
              <a:rPr lang="en-US" dirty="0"/>
              <a:t>1 Samuel 1:10-11 She, greatly distressed, prayed to the LORD and wept bitterly. </a:t>
            </a:r>
            <a:r>
              <a:rPr lang="en-US" baseline="30000" dirty="0"/>
              <a:t>11</a:t>
            </a:r>
            <a:r>
              <a:rPr lang="en-US" dirty="0"/>
              <a:t> She made a vow and said, “O LORD of hosts, if You will indeed look on the affliction of Your maidservant and remember me, and not forget Your maidservant, but will give Your maidservant a son, then I will give him to the LORD all the days of his life, and a razor shall never come on his head.” (Nazarite vow – See Numbers 6)</a:t>
            </a:r>
          </a:p>
          <a:p>
            <a:endParaRPr lang="en-US" dirty="0"/>
          </a:p>
        </p:txBody>
      </p:sp>
    </p:spTree>
    <p:extLst>
      <p:ext uri="{BB962C8B-B14F-4D97-AF65-F5344CB8AC3E}">
        <p14:creationId xmlns:p14="http://schemas.microsoft.com/office/powerpoint/2010/main" val="168627817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17ED4-BB70-4FA7-28F1-D8C6357C736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6F8B2B5-4C27-30B4-5189-760CC961BB75}"/>
              </a:ext>
            </a:extLst>
          </p:cNvPr>
          <p:cNvSpPr>
            <a:spLocks noGrp="1"/>
          </p:cNvSpPr>
          <p:nvPr>
            <p:ph type="title"/>
          </p:nvPr>
        </p:nvSpPr>
        <p:spPr/>
        <p:txBody>
          <a:bodyPr/>
          <a:lstStyle/>
          <a:p>
            <a:r>
              <a:rPr lang="en-US" sz="3200" dirty="0"/>
              <a:t>Vignette 1: Eli, Hannah, and their Children</a:t>
            </a:r>
          </a:p>
        </p:txBody>
      </p:sp>
      <p:sp>
        <p:nvSpPr>
          <p:cNvPr id="2" name="Text Placeholder 1">
            <a:extLst>
              <a:ext uri="{FF2B5EF4-FFF2-40B4-BE49-F238E27FC236}">
                <a16:creationId xmlns:a16="http://schemas.microsoft.com/office/drawing/2014/main" id="{8CE7ED3E-EF6B-DF9B-5FCA-AF981FD23A80}"/>
              </a:ext>
            </a:extLst>
          </p:cNvPr>
          <p:cNvSpPr>
            <a:spLocks noGrp="1"/>
          </p:cNvSpPr>
          <p:nvPr>
            <p:ph type="body" sz="quarter" idx="10"/>
          </p:nvPr>
        </p:nvSpPr>
        <p:spPr/>
        <p:txBody>
          <a:bodyPr/>
          <a:lstStyle/>
          <a:p>
            <a:r>
              <a:rPr lang="en-US" dirty="0"/>
              <a:t>1 Samuel 1:12-15 Now it came about, as she continued praying before the LORD, that Eli was watching her mouth. </a:t>
            </a:r>
            <a:r>
              <a:rPr lang="en-US" baseline="30000" dirty="0"/>
              <a:t>13</a:t>
            </a:r>
            <a:r>
              <a:rPr lang="en-US" dirty="0"/>
              <a:t> As for Hannah, she was speaking in her heart, only her lips were moving, but her voice was not heard. So Eli thought she was drunk. </a:t>
            </a:r>
            <a:r>
              <a:rPr lang="en-US" baseline="30000" dirty="0"/>
              <a:t>14</a:t>
            </a:r>
            <a:r>
              <a:rPr lang="en-US" dirty="0"/>
              <a:t> Then Eli said to her, “How long will you make yourself drunk? Put away your wine from you.” </a:t>
            </a:r>
            <a:r>
              <a:rPr lang="en-US" baseline="30000" dirty="0"/>
              <a:t>15</a:t>
            </a:r>
            <a:r>
              <a:rPr lang="en-US" dirty="0"/>
              <a:t> But Hannah replied, “No, my lord, I am a woman oppressed in spirit; I have drunk neither wine nor strong drink, but I have poured out my soul before the LORD.”</a:t>
            </a:r>
          </a:p>
        </p:txBody>
      </p:sp>
    </p:spTree>
    <p:extLst>
      <p:ext uri="{BB962C8B-B14F-4D97-AF65-F5344CB8AC3E}">
        <p14:creationId xmlns:p14="http://schemas.microsoft.com/office/powerpoint/2010/main" val="245011892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226417-F0CB-13AE-3C95-D9F9988F699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2817CD7-0B49-EAFD-2273-14587E72B20F}"/>
              </a:ext>
            </a:extLst>
          </p:cNvPr>
          <p:cNvSpPr>
            <a:spLocks noGrp="1"/>
          </p:cNvSpPr>
          <p:nvPr>
            <p:ph type="title"/>
          </p:nvPr>
        </p:nvSpPr>
        <p:spPr/>
        <p:txBody>
          <a:bodyPr/>
          <a:lstStyle/>
          <a:p>
            <a:r>
              <a:rPr lang="en-US" sz="3200" dirty="0"/>
              <a:t>Vignette 1: Eli, Hannah, and their Children</a:t>
            </a:r>
          </a:p>
        </p:txBody>
      </p:sp>
      <p:sp>
        <p:nvSpPr>
          <p:cNvPr id="2" name="Text Placeholder 1">
            <a:extLst>
              <a:ext uri="{FF2B5EF4-FFF2-40B4-BE49-F238E27FC236}">
                <a16:creationId xmlns:a16="http://schemas.microsoft.com/office/drawing/2014/main" id="{AB274407-8AC6-8483-4D3A-5421F2AEBBD1}"/>
              </a:ext>
            </a:extLst>
          </p:cNvPr>
          <p:cNvSpPr>
            <a:spLocks noGrp="1"/>
          </p:cNvSpPr>
          <p:nvPr>
            <p:ph type="body" sz="quarter" idx="10"/>
          </p:nvPr>
        </p:nvSpPr>
        <p:spPr/>
        <p:txBody>
          <a:bodyPr/>
          <a:lstStyle/>
          <a:p>
            <a:r>
              <a:rPr lang="en-US" dirty="0"/>
              <a:t>1 Samuel 1:19-22 Then they arose early in the morning and worshiped before the LORD, and returned again to their house in Ramah. And Elkanah had relations with Hannah his wife, and the LORD remembered her. </a:t>
            </a:r>
            <a:r>
              <a:rPr lang="en-US" baseline="30000" dirty="0"/>
              <a:t>20</a:t>
            </a:r>
            <a:r>
              <a:rPr lang="en-US" dirty="0"/>
              <a:t> It came about in due time, after Hannah had conceived, that she gave birth to a son; and she named him Samuel, saying, “Because I have asked him of the LORD.”</a:t>
            </a:r>
          </a:p>
          <a:p>
            <a:r>
              <a:rPr lang="en-US" baseline="30000" dirty="0"/>
              <a:t>21</a:t>
            </a:r>
            <a:r>
              <a:rPr lang="en-US" dirty="0"/>
              <a:t> Then the man Elkanah went up with all his household to offer to the LORD the yearly sacrifice and pay his vow. </a:t>
            </a:r>
            <a:r>
              <a:rPr lang="en-US" baseline="30000" dirty="0"/>
              <a:t>22</a:t>
            </a:r>
            <a:r>
              <a:rPr lang="en-US" dirty="0"/>
              <a:t> But Hannah did not go up, for she said to her husband, “I will not go up until the child is weaned; then I will bring him, that he may appear before the LORD and stay there forever.”</a:t>
            </a:r>
          </a:p>
        </p:txBody>
      </p:sp>
    </p:spTree>
    <p:extLst>
      <p:ext uri="{BB962C8B-B14F-4D97-AF65-F5344CB8AC3E}">
        <p14:creationId xmlns:p14="http://schemas.microsoft.com/office/powerpoint/2010/main" val="354416830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D35FF-7068-4B51-7FED-AF4F6AAA92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AC0D5FF-EE47-6C4C-E336-1B81837B693A}"/>
              </a:ext>
            </a:extLst>
          </p:cNvPr>
          <p:cNvSpPr>
            <a:spLocks noGrp="1"/>
          </p:cNvSpPr>
          <p:nvPr>
            <p:ph type="title"/>
          </p:nvPr>
        </p:nvSpPr>
        <p:spPr/>
        <p:txBody>
          <a:bodyPr/>
          <a:lstStyle/>
          <a:p>
            <a:r>
              <a:rPr lang="en-US" sz="3200" dirty="0"/>
              <a:t>Vignette 1: Eli, Hannah, and their Children</a:t>
            </a:r>
          </a:p>
        </p:txBody>
      </p:sp>
      <p:sp>
        <p:nvSpPr>
          <p:cNvPr id="2" name="Text Placeholder 1">
            <a:extLst>
              <a:ext uri="{FF2B5EF4-FFF2-40B4-BE49-F238E27FC236}">
                <a16:creationId xmlns:a16="http://schemas.microsoft.com/office/drawing/2014/main" id="{854B91DD-68AB-F177-9101-9079635B569C}"/>
              </a:ext>
            </a:extLst>
          </p:cNvPr>
          <p:cNvSpPr>
            <a:spLocks noGrp="1"/>
          </p:cNvSpPr>
          <p:nvPr>
            <p:ph type="body" sz="quarter" idx="10"/>
          </p:nvPr>
        </p:nvSpPr>
        <p:spPr/>
        <p:txBody>
          <a:bodyPr/>
          <a:lstStyle/>
          <a:p>
            <a:r>
              <a:rPr lang="en-US" dirty="0"/>
              <a:t>1 Samuel 2:26 Now the boy Samuel was growing in stature and in favor both with the LORD and with men.</a:t>
            </a:r>
          </a:p>
          <a:p>
            <a:r>
              <a:rPr lang="en-US" dirty="0"/>
              <a:t>1 Samuel 3:1-4 Now the boy Samuel was ministering to the LORD before Eli. And word from the LORD was rare in those days, visions were infrequent.</a:t>
            </a:r>
            <a:br>
              <a:rPr lang="en-US" dirty="0"/>
            </a:br>
            <a:r>
              <a:rPr lang="en-US" baseline="30000" dirty="0"/>
              <a:t>2</a:t>
            </a:r>
            <a:r>
              <a:rPr lang="en-US" dirty="0"/>
              <a:t> It happened at that time as Eli was lying down in his place (now his eyesight had begun to grow dim and he could not see well), </a:t>
            </a:r>
            <a:r>
              <a:rPr lang="en-US" baseline="30000" dirty="0"/>
              <a:t>3</a:t>
            </a:r>
            <a:r>
              <a:rPr lang="en-US" dirty="0"/>
              <a:t> and the lamp of God had not yet gone out, and Samuel was lying down in the temple of the LORD where the ark of God was, </a:t>
            </a:r>
            <a:r>
              <a:rPr lang="en-US" baseline="30000" dirty="0"/>
              <a:t>4</a:t>
            </a:r>
            <a:r>
              <a:rPr lang="en-US" dirty="0"/>
              <a:t> that the LORD called Samuel; and he said, “Here I am.”</a:t>
            </a:r>
          </a:p>
        </p:txBody>
      </p:sp>
    </p:spTree>
    <p:extLst>
      <p:ext uri="{BB962C8B-B14F-4D97-AF65-F5344CB8AC3E}">
        <p14:creationId xmlns:p14="http://schemas.microsoft.com/office/powerpoint/2010/main" val="176096451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5FCACB-13A5-AE6A-6D20-AF720B8043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C44EFED-9C44-80BE-24EC-65AF678F93F4}"/>
              </a:ext>
            </a:extLst>
          </p:cNvPr>
          <p:cNvSpPr>
            <a:spLocks noGrp="1"/>
          </p:cNvSpPr>
          <p:nvPr>
            <p:ph type="title"/>
          </p:nvPr>
        </p:nvSpPr>
        <p:spPr/>
        <p:txBody>
          <a:bodyPr/>
          <a:lstStyle/>
          <a:p>
            <a:r>
              <a:rPr lang="en-US" sz="3200" dirty="0"/>
              <a:t>Vignette 1: Eli, Hannah, and their Children</a:t>
            </a:r>
          </a:p>
        </p:txBody>
      </p:sp>
      <p:sp>
        <p:nvSpPr>
          <p:cNvPr id="2" name="Text Placeholder 1">
            <a:extLst>
              <a:ext uri="{FF2B5EF4-FFF2-40B4-BE49-F238E27FC236}">
                <a16:creationId xmlns:a16="http://schemas.microsoft.com/office/drawing/2014/main" id="{8D4E1F45-E9E8-26E9-DCC0-7861C3A5E100}"/>
              </a:ext>
            </a:extLst>
          </p:cNvPr>
          <p:cNvSpPr>
            <a:spLocks noGrp="1"/>
          </p:cNvSpPr>
          <p:nvPr>
            <p:ph type="body" sz="quarter" idx="10"/>
          </p:nvPr>
        </p:nvSpPr>
        <p:spPr/>
        <p:txBody>
          <a:bodyPr/>
          <a:lstStyle/>
          <a:p>
            <a:r>
              <a:rPr lang="en-US" dirty="0"/>
              <a:t>1 Samuel 3:10-14 Then the LORD came and stood and called as at other times, “Samuel! Samuel!” And Samuel said, “Speak, for Your servant is listening.” </a:t>
            </a:r>
            <a:r>
              <a:rPr lang="en-US" baseline="30000" dirty="0"/>
              <a:t>11</a:t>
            </a:r>
            <a:r>
              <a:rPr lang="en-US" dirty="0"/>
              <a:t> The LORD said to Samuel, “Behold, I am about to do a thing in Israel at which both ears of everyone who hears it will tingle. </a:t>
            </a:r>
            <a:r>
              <a:rPr lang="en-US" baseline="30000" dirty="0"/>
              <a:t>12</a:t>
            </a:r>
            <a:r>
              <a:rPr lang="en-US" dirty="0"/>
              <a:t> In that day I will carry out against Eli all that I have spoken concerning his house, from beginning to end. </a:t>
            </a:r>
            <a:r>
              <a:rPr lang="en-US" baseline="30000" dirty="0"/>
              <a:t>13</a:t>
            </a:r>
            <a:r>
              <a:rPr lang="en-US" dirty="0"/>
              <a:t> For I have told him that I am about to judge his house forever for the iniquity which he knew, because his sons brought a curse on themselves and he did not rebuke them. </a:t>
            </a:r>
            <a:r>
              <a:rPr lang="en-US" baseline="30000" dirty="0"/>
              <a:t>14</a:t>
            </a:r>
            <a:r>
              <a:rPr lang="en-US" dirty="0"/>
              <a:t> Therefore I have sworn to the house of Eli that the iniquity of Eli’s house shall not be atoned for by sacrifice or offering forever.”</a:t>
            </a:r>
          </a:p>
        </p:txBody>
      </p:sp>
    </p:spTree>
    <p:extLst>
      <p:ext uri="{BB962C8B-B14F-4D97-AF65-F5344CB8AC3E}">
        <p14:creationId xmlns:p14="http://schemas.microsoft.com/office/powerpoint/2010/main" val="374612603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F8B18-7E49-1DEF-428E-6E4C0BCC1A2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997F26-7483-81AB-A753-5F071690ED76}"/>
              </a:ext>
            </a:extLst>
          </p:cNvPr>
          <p:cNvSpPr>
            <a:spLocks noGrp="1"/>
          </p:cNvSpPr>
          <p:nvPr>
            <p:ph type="title"/>
          </p:nvPr>
        </p:nvSpPr>
        <p:spPr/>
        <p:txBody>
          <a:bodyPr/>
          <a:lstStyle/>
          <a:p>
            <a:r>
              <a:rPr lang="en-US" sz="3200" dirty="0"/>
              <a:t>Vignette 1: Hannah</a:t>
            </a:r>
          </a:p>
        </p:txBody>
      </p:sp>
      <p:sp>
        <p:nvSpPr>
          <p:cNvPr id="2" name="Text Placeholder 1">
            <a:extLst>
              <a:ext uri="{FF2B5EF4-FFF2-40B4-BE49-F238E27FC236}">
                <a16:creationId xmlns:a16="http://schemas.microsoft.com/office/drawing/2014/main" id="{566BCA99-389D-BB10-D77D-9A9131AA325D}"/>
              </a:ext>
            </a:extLst>
          </p:cNvPr>
          <p:cNvSpPr>
            <a:spLocks noGrp="1"/>
          </p:cNvSpPr>
          <p:nvPr>
            <p:ph type="body" sz="quarter" idx="10"/>
          </p:nvPr>
        </p:nvSpPr>
        <p:spPr/>
        <p:txBody>
          <a:bodyPr/>
          <a:lstStyle/>
          <a:p>
            <a:r>
              <a:rPr lang="en-US" dirty="0"/>
              <a:t>1 Samuel 3:15-18 So Samuel lay down until morning. Then he opened the doors of the house of the LORD. But Samuel was afraid to tell the vision to Eli. </a:t>
            </a:r>
            <a:r>
              <a:rPr lang="en-US" baseline="30000" dirty="0"/>
              <a:t>16</a:t>
            </a:r>
            <a:r>
              <a:rPr lang="en-US" dirty="0"/>
              <a:t> Then Eli called Samuel and said, “Samuel, my son.” And he said, “Here I am.” </a:t>
            </a:r>
            <a:r>
              <a:rPr lang="en-US" baseline="30000" dirty="0"/>
              <a:t>17</a:t>
            </a:r>
            <a:r>
              <a:rPr lang="en-US" dirty="0"/>
              <a:t> He said, “What is the word that He spoke to you? Please do not hide it from me. May God do so to you, and more also, if you hide anything from me of all the words that He spoke to you.” </a:t>
            </a:r>
            <a:r>
              <a:rPr lang="en-US" baseline="30000" dirty="0"/>
              <a:t>18</a:t>
            </a:r>
            <a:r>
              <a:rPr lang="en-US" dirty="0"/>
              <a:t> So Samuel told him everything and hid nothing from him. And he said, “It is the LORD; let Him do what seems good to Him.”</a:t>
            </a:r>
          </a:p>
        </p:txBody>
      </p:sp>
    </p:spTree>
    <p:extLst>
      <p:ext uri="{BB962C8B-B14F-4D97-AF65-F5344CB8AC3E}">
        <p14:creationId xmlns:p14="http://schemas.microsoft.com/office/powerpoint/2010/main" val="400994222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1EABB-8FE2-2158-BE3F-F4D97327A7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0D5F438-F026-7F77-6A7E-124D88F4AC8C}"/>
              </a:ext>
            </a:extLst>
          </p:cNvPr>
          <p:cNvSpPr>
            <a:spLocks noGrp="1"/>
          </p:cNvSpPr>
          <p:nvPr>
            <p:ph type="title"/>
          </p:nvPr>
        </p:nvSpPr>
        <p:spPr>
          <a:xfrm>
            <a:off x="638978" y="0"/>
            <a:ext cx="11553022" cy="685800"/>
          </a:xfrm>
        </p:spPr>
        <p:txBody>
          <a:bodyPr/>
          <a:lstStyle/>
          <a:p>
            <a:r>
              <a:rPr lang="en-US" sz="3200" dirty="0"/>
              <a:t>Vignette 2: The People Ask for a King</a:t>
            </a:r>
          </a:p>
        </p:txBody>
      </p:sp>
      <p:sp>
        <p:nvSpPr>
          <p:cNvPr id="6" name="Text Placeholder 5">
            <a:extLst>
              <a:ext uri="{FF2B5EF4-FFF2-40B4-BE49-F238E27FC236}">
                <a16:creationId xmlns:a16="http://schemas.microsoft.com/office/drawing/2014/main" id="{35B72B96-F86D-3EE4-C769-B2443184461F}"/>
              </a:ext>
            </a:extLst>
          </p:cNvPr>
          <p:cNvSpPr>
            <a:spLocks noGrp="1"/>
          </p:cNvSpPr>
          <p:nvPr>
            <p:ph type="body" sz="quarter" idx="10"/>
          </p:nvPr>
        </p:nvSpPr>
        <p:spPr>
          <a:xfrm>
            <a:off x="638978" y="685800"/>
            <a:ext cx="11553022" cy="6172200"/>
          </a:xfrm>
        </p:spPr>
        <p:txBody>
          <a:bodyPr/>
          <a:lstStyle/>
          <a:p>
            <a:r>
              <a:rPr lang="en-US" dirty="0"/>
              <a:t>1 Samuel 8: 1,3-5,7</a:t>
            </a:r>
          </a:p>
          <a:p>
            <a:r>
              <a:rPr lang="en-US" baseline="30000" dirty="0"/>
              <a:t>1</a:t>
            </a:r>
            <a:r>
              <a:rPr lang="en-US" dirty="0"/>
              <a:t> And it came about when Samuel was old that he appointed his sons judges over Israel. … </a:t>
            </a:r>
            <a:r>
              <a:rPr lang="en-US" baseline="30000" dirty="0"/>
              <a:t>3</a:t>
            </a:r>
            <a:r>
              <a:rPr lang="en-US" dirty="0"/>
              <a:t> His sons, however, did not walk in his ways, but turned aside after dishonest gain and took bribes and perverted justice.</a:t>
            </a:r>
            <a:br>
              <a:rPr lang="en-US" dirty="0"/>
            </a:br>
            <a:r>
              <a:rPr lang="en-US" baseline="30000" dirty="0"/>
              <a:t>4</a:t>
            </a:r>
            <a:r>
              <a:rPr lang="en-US" dirty="0"/>
              <a:t> Then all the elders of Israel gathered together and came to Samuel at Ramah; </a:t>
            </a:r>
            <a:r>
              <a:rPr lang="en-US" baseline="30000" dirty="0"/>
              <a:t>5</a:t>
            </a:r>
            <a:r>
              <a:rPr lang="en-US" dirty="0"/>
              <a:t> and they said to him, “Behold, you have grown old, and your sons do not walk in your ways. Now appoint a king for us to judge us like all the nations.”</a:t>
            </a:r>
          </a:p>
          <a:p>
            <a:r>
              <a:rPr lang="en-US" baseline="30000" dirty="0"/>
              <a:t>7</a:t>
            </a:r>
            <a:r>
              <a:rPr lang="en-US" dirty="0"/>
              <a:t> The LORD said to Samuel, “Listen to the voice of the people in regard to all that they say to you, for they have not rejected you, but they have rejected Me from being king over them.</a:t>
            </a:r>
          </a:p>
        </p:txBody>
      </p:sp>
    </p:spTree>
    <p:extLst>
      <p:ext uri="{BB962C8B-B14F-4D97-AF65-F5344CB8AC3E}">
        <p14:creationId xmlns:p14="http://schemas.microsoft.com/office/powerpoint/2010/main" val="298093082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CE816C4-26E5-7F7B-26C0-38A26651ECC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9236"/>
                    </a14:imgEffect>
                  </a14:imgLayer>
                </a14:imgProps>
              </a:ext>
              <a:ext uri="{28A0092B-C50C-407E-A947-70E740481C1C}">
                <a14:useLocalDpi xmlns:a14="http://schemas.microsoft.com/office/drawing/2010/main" val="0"/>
              </a:ext>
            </a:extLst>
          </a:blip>
          <a:srcRect l="1450" r="2029"/>
          <a:stretch/>
        </p:blipFill>
        <p:spPr>
          <a:xfrm>
            <a:off x="1549052" y="685801"/>
            <a:ext cx="9093896" cy="6178465"/>
          </a:xfrm>
          <a:prstGeom prst="rect">
            <a:avLst/>
          </a:prstGeom>
        </p:spPr>
      </p:pic>
      <p:sp>
        <p:nvSpPr>
          <p:cNvPr id="8" name="Title 7">
            <a:extLst>
              <a:ext uri="{FF2B5EF4-FFF2-40B4-BE49-F238E27FC236}">
                <a16:creationId xmlns:a16="http://schemas.microsoft.com/office/drawing/2014/main" id="{065E78F3-A088-1944-3BE3-D3A4694C0BA6}"/>
              </a:ext>
            </a:extLst>
          </p:cNvPr>
          <p:cNvSpPr>
            <a:spLocks noGrp="1"/>
          </p:cNvSpPr>
          <p:nvPr>
            <p:ph type="ctrTitle"/>
          </p:nvPr>
        </p:nvSpPr>
        <p:spPr>
          <a:xfrm>
            <a:off x="244549" y="1"/>
            <a:ext cx="11947451" cy="685800"/>
          </a:xfrm>
        </p:spPr>
        <p:txBody>
          <a:bodyPr/>
          <a:lstStyle/>
          <a:p>
            <a:r>
              <a:rPr lang="en-US" sz="3200" b="1" dirty="0">
                <a:solidFill>
                  <a:schemeClr val="accent6">
                    <a:lumMod val="50000"/>
                  </a:schemeClr>
                </a:solidFill>
                <a:latin typeface="Arial" panose="020B0604020202020204" pitchFamily="34" charset="0"/>
                <a:cs typeface="Arial" panose="020B0604020202020204" pitchFamily="34" charset="0"/>
              </a:rPr>
              <a:t>Review</a:t>
            </a:r>
            <a:r>
              <a:rPr lang="en-US" dirty="0"/>
              <a:t>: The Book of Judges</a:t>
            </a:r>
          </a:p>
        </p:txBody>
      </p:sp>
    </p:spTree>
    <p:extLst>
      <p:ext uri="{BB962C8B-B14F-4D97-AF65-F5344CB8AC3E}">
        <p14:creationId xmlns:p14="http://schemas.microsoft.com/office/powerpoint/2010/main" val="128876812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43447-B7D3-5782-C94F-5BDE55596E0E}"/>
              </a:ext>
            </a:extLst>
          </p:cNvPr>
          <p:cNvSpPr>
            <a:spLocks noGrp="1"/>
          </p:cNvSpPr>
          <p:nvPr>
            <p:ph type="title"/>
          </p:nvPr>
        </p:nvSpPr>
        <p:spPr>
          <a:xfrm>
            <a:off x="616945" y="0"/>
            <a:ext cx="11575055" cy="685800"/>
          </a:xfrm>
        </p:spPr>
        <p:txBody>
          <a:bodyPr/>
          <a:lstStyle/>
          <a:p>
            <a:r>
              <a:rPr lang="en-US" sz="3200" dirty="0"/>
              <a:t>Vignette 2: The People Ask for a King</a:t>
            </a:r>
            <a:endParaRPr lang="en-US" dirty="0"/>
          </a:p>
        </p:txBody>
      </p:sp>
      <p:sp>
        <p:nvSpPr>
          <p:cNvPr id="3" name="Text Placeholder 2">
            <a:extLst>
              <a:ext uri="{FF2B5EF4-FFF2-40B4-BE49-F238E27FC236}">
                <a16:creationId xmlns:a16="http://schemas.microsoft.com/office/drawing/2014/main" id="{4B34ABF7-EC84-22AB-8862-A72C3244A77B}"/>
              </a:ext>
            </a:extLst>
          </p:cNvPr>
          <p:cNvSpPr>
            <a:spLocks noGrp="1"/>
          </p:cNvSpPr>
          <p:nvPr>
            <p:ph type="body" sz="quarter" idx="10"/>
          </p:nvPr>
        </p:nvSpPr>
        <p:spPr>
          <a:xfrm>
            <a:off x="616945" y="685800"/>
            <a:ext cx="11575055" cy="6172200"/>
          </a:xfrm>
        </p:spPr>
        <p:txBody>
          <a:bodyPr/>
          <a:lstStyle/>
          <a:p>
            <a:r>
              <a:rPr lang="en-US" dirty="0"/>
              <a:t>The people have rejected God’s leadership, but it accomplishes God’s will for a kingdom to be established.</a:t>
            </a:r>
          </a:p>
          <a:p>
            <a:endParaRPr lang="en-US" dirty="0"/>
          </a:p>
          <a:p>
            <a:r>
              <a:rPr lang="en-US" dirty="0"/>
              <a:t>God’s Sovereignty and Man’s Responsibility</a:t>
            </a:r>
          </a:p>
          <a:p>
            <a:endParaRPr lang="en-US" dirty="0"/>
          </a:p>
          <a:p>
            <a:r>
              <a:rPr lang="en-US" dirty="0"/>
              <a:t>Acts 2:22-23 “Men of Israel, listen to these words: Jesus the Nazarene, a man attested to you by God with miracles and wonders and signs which God performed through Him in your midst, just as you yourselves know— </a:t>
            </a:r>
            <a:r>
              <a:rPr lang="en-US" baseline="30000" dirty="0"/>
              <a:t>23</a:t>
            </a:r>
            <a:r>
              <a:rPr lang="en-US" dirty="0"/>
              <a:t> this Man, delivered over by the predetermined plan and foreknowledge of God, you nailed to a cross by the hands of godless men and put Him to death. </a:t>
            </a:r>
          </a:p>
        </p:txBody>
      </p:sp>
    </p:spTree>
    <p:extLst>
      <p:ext uri="{BB962C8B-B14F-4D97-AF65-F5344CB8AC3E}">
        <p14:creationId xmlns:p14="http://schemas.microsoft.com/office/powerpoint/2010/main" val="98414762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2F91-BD1C-4399-E7C1-0842112FC197}"/>
              </a:ext>
            </a:extLst>
          </p:cNvPr>
          <p:cNvSpPr>
            <a:spLocks noGrp="1"/>
          </p:cNvSpPr>
          <p:nvPr>
            <p:ph type="title"/>
          </p:nvPr>
        </p:nvSpPr>
        <p:spPr>
          <a:xfrm>
            <a:off x="738130" y="0"/>
            <a:ext cx="11453870" cy="1046602"/>
          </a:xfrm>
        </p:spPr>
        <p:txBody>
          <a:bodyPr/>
          <a:lstStyle/>
          <a:p>
            <a:r>
              <a:rPr lang="en-US" dirty="0"/>
              <a:t>The Grand Story of Redemption – The Ultimate King will Rule His People</a:t>
            </a:r>
            <a:br>
              <a:rPr lang="en-US" dirty="0"/>
            </a:br>
            <a:endParaRPr lang="en-US" dirty="0"/>
          </a:p>
        </p:txBody>
      </p:sp>
      <p:sp>
        <p:nvSpPr>
          <p:cNvPr id="3" name="Text Placeholder 2">
            <a:extLst>
              <a:ext uri="{FF2B5EF4-FFF2-40B4-BE49-F238E27FC236}">
                <a16:creationId xmlns:a16="http://schemas.microsoft.com/office/drawing/2014/main" id="{009DA62E-32D8-BC92-8326-19BE3385BFE7}"/>
              </a:ext>
            </a:extLst>
          </p:cNvPr>
          <p:cNvSpPr>
            <a:spLocks noGrp="1"/>
          </p:cNvSpPr>
          <p:nvPr>
            <p:ph type="body" sz="quarter" idx="10"/>
          </p:nvPr>
        </p:nvSpPr>
        <p:spPr>
          <a:xfrm>
            <a:off x="627961" y="1046602"/>
            <a:ext cx="11564039" cy="5811398"/>
          </a:xfrm>
        </p:spPr>
        <p:txBody>
          <a:bodyPr/>
          <a:lstStyle/>
          <a:p>
            <a:r>
              <a:rPr lang="en-US" dirty="0"/>
              <a:t>Psalms 2:6-8 </a:t>
            </a:r>
          </a:p>
          <a:p>
            <a:pPr marL="287338" indent="-287338"/>
            <a:r>
              <a:rPr lang="en-US" dirty="0"/>
              <a:t>“But as for Me, I have installed My King</a:t>
            </a:r>
            <a:br>
              <a:rPr lang="en-US" dirty="0"/>
            </a:br>
            <a:r>
              <a:rPr lang="en-US" dirty="0"/>
              <a:t>Upon Zion, My holy mountain.”</a:t>
            </a:r>
          </a:p>
          <a:p>
            <a:pPr marL="233363" indent="-223838"/>
            <a:r>
              <a:rPr lang="en-US" baseline="30000" dirty="0"/>
              <a:t>7</a:t>
            </a:r>
            <a:r>
              <a:rPr lang="en-US" dirty="0"/>
              <a:t> “I will surely tell of the decree of the LORD:</a:t>
            </a:r>
            <a:br>
              <a:rPr lang="en-US" dirty="0"/>
            </a:br>
            <a:r>
              <a:rPr lang="en-US" dirty="0"/>
              <a:t>He said to Me, ‘You are My </a:t>
            </a:r>
            <a:r>
              <a:rPr lang="en-US" dirty="0" err="1"/>
              <a:t>Son,Today</a:t>
            </a:r>
            <a:r>
              <a:rPr lang="en-US" dirty="0"/>
              <a:t> I have begotten You.</a:t>
            </a:r>
          </a:p>
          <a:p>
            <a:pPr marL="233363" indent="-223838"/>
            <a:r>
              <a:rPr lang="en-US" baseline="30000" dirty="0"/>
              <a:t>8</a:t>
            </a:r>
            <a:r>
              <a:rPr lang="en-US" dirty="0"/>
              <a:t> ‘Ask of Me, and I will surely give the nations as Your inheritance,</a:t>
            </a:r>
            <a:br>
              <a:rPr lang="en-US" dirty="0"/>
            </a:br>
            <a:r>
              <a:rPr lang="en-US" dirty="0"/>
              <a:t>And the very ends of the earth as Your possession. </a:t>
            </a:r>
          </a:p>
          <a:p>
            <a:pPr marL="287338" indent="-287338"/>
            <a:r>
              <a:rPr lang="en-US" dirty="0"/>
              <a:t>Psalms 5:1-2 (David)</a:t>
            </a:r>
          </a:p>
          <a:p>
            <a:pPr marL="287338" indent="-287338"/>
            <a:r>
              <a:rPr lang="en-US" dirty="0"/>
              <a:t>Give ear to my words, O LORD,</a:t>
            </a:r>
            <a:br>
              <a:rPr lang="en-US" dirty="0"/>
            </a:br>
            <a:r>
              <a:rPr lang="en-US" dirty="0"/>
              <a:t>Consider my groaning.</a:t>
            </a:r>
          </a:p>
          <a:p>
            <a:pPr marL="287338" indent="-287338"/>
            <a:r>
              <a:rPr lang="en-US" baseline="30000" dirty="0"/>
              <a:t>2</a:t>
            </a:r>
            <a:r>
              <a:rPr lang="en-US" dirty="0"/>
              <a:t> Heed the sound of my cry for help, my King and my God,</a:t>
            </a:r>
            <a:br>
              <a:rPr lang="en-US" dirty="0"/>
            </a:br>
            <a:r>
              <a:rPr lang="en-US" dirty="0"/>
              <a:t>For to You I pray. </a:t>
            </a:r>
          </a:p>
        </p:txBody>
      </p:sp>
    </p:spTree>
    <p:extLst>
      <p:ext uri="{BB962C8B-B14F-4D97-AF65-F5344CB8AC3E}">
        <p14:creationId xmlns:p14="http://schemas.microsoft.com/office/powerpoint/2010/main" val="124122464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E3C7B-BB8A-DF16-AF4F-2D5C4168328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1C9EAC-28C3-8FC4-2F72-35DCC56D447B}"/>
              </a:ext>
            </a:extLst>
          </p:cNvPr>
          <p:cNvSpPr>
            <a:spLocks noGrp="1"/>
          </p:cNvSpPr>
          <p:nvPr>
            <p:ph type="title"/>
          </p:nvPr>
        </p:nvSpPr>
        <p:spPr>
          <a:xfrm>
            <a:off x="738130" y="0"/>
            <a:ext cx="11453870" cy="1046602"/>
          </a:xfrm>
        </p:spPr>
        <p:txBody>
          <a:bodyPr/>
          <a:lstStyle/>
          <a:p>
            <a:r>
              <a:rPr lang="en-US" dirty="0"/>
              <a:t>The Grand Story of Redemption – The Ultimate King will Rule His People</a:t>
            </a:r>
            <a:br>
              <a:rPr lang="en-US" dirty="0"/>
            </a:br>
            <a:endParaRPr lang="en-US" dirty="0"/>
          </a:p>
        </p:txBody>
      </p:sp>
      <p:sp>
        <p:nvSpPr>
          <p:cNvPr id="3" name="Text Placeholder 2">
            <a:extLst>
              <a:ext uri="{FF2B5EF4-FFF2-40B4-BE49-F238E27FC236}">
                <a16:creationId xmlns:a16="http://schemas.microsoft.com/office/drawing/2014/main" id="{E10AD6FB-33B8-E9D4-03D4-37258D86059F}"/>
              </a:ext>
            </a:extLst>
          </p:cNvPr>
          <p:cNvSpPr>
            <a:spLocks noGrp="1"/>
          </p:cNvSpPr>
          <p:nvPr>
            <p:ph type="body" sz="quarter" idx="10"/>
          </p:nvPr>
        </p:nvSpPr>
        <p:spPr>
          <a:xfrm>
            <a:off x="627961" y="1341120"/>
            <a:ext cx="11564039" cy="5516880"/>
          </a:xfrm>
        </p:spPr>
        <p:txBody>
          <a:bodyPr/>
          <a:lstStyle/>
          <a:p>
            <a:r>
              <a:rPr lang="en-US" dirty="0"/>
              <a:t>Matthew 2:1-2​ Now after Jesus was born in Bethlehem of Judea in the days of Herod the king, magi from the east arrived in Jerusalem, saying, </a:t>
            </a:r>
            <a:r>
              <a:rPr lang="en-US" baseline="30000" dirty="0"/>
              <a:t>2</a:t>
            </a:r>
            <a:r>
              <a:rPr lang="en-US" dirty="0"/>
              <a:t> “Where is He who has been born King of the Jews? For we saw His star in the east and have come to worship Him.”</a:t>
            </a:r>
          </a:p>
          <a:p>
            <a:endParaRPr lang="en-US" dirty="0"/>
          </a:p>
          <a:p>
            <a:r>
              <a:rPr lang="en-US" dirty="0"/>
              <a:t>Revelation 19:15-16 From His mouth comes a sharp sword, so that with it He may strike down the nations, and He will rule them with a rod of iron; and He treads the wine press of the fierce wrath of God, the Almighty. </a:t>
            </a:r>
            <a:r>
              <a:rPr lang="en-US" baseline="30000" dirty="0"/>
              <a:t>16</a:t>
            </a:r>
            <a:r>
              <a:rPr lang="en-US" dirty="0"/>
              <a:t> And on His robe and on His thigh He has a name written, “KING OF KINGS, AND LORD OF LORDS.”</a:t>
            </a:r>
          </a:p>
        </p:txBody>
      </p:sp>
    </p:spTree>
    <p:extLst>
      <p:ext uri="{BB962C8B-B14F-4D97-AF65-F5344CB8AC3E}">
        <p14:creationId xmlns:p14="http://schemas.microsoft.com/office/powerpoint/2010/main" val="353340785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BF23C-556C-A3B1-E50D-0D881EE307A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96AD29C-B776-F84F-E871-F2A284474491}"/>
              </a:ext>
            </a:extLst>
          </p:cNvPr>
          <p:cNvSpPr>
            <a:spLocks noGrp="1"/>
          </p:cNvSpPr>
          <p:nvPr>
            <p:ph type="title"/>
          </p:nvPr>
        </p:nvSpPr>
        <p:spPr>
          <a:xfrm>
            <a:off x="594911" y="0"/>
            <a:ext cx="11597089" cy="685800"/>
          </a:xfrm>
        </p:spPr>
        <p:txBody>
          <a:bodyPr/>
          <a:lstStyle/>
          <a:p>
            <a:r>
              <a:rPr lang="en-US" sz="3200" dirty="0"/>
              <a:t>Vignette 3: David and Goliath</a:t>
            </a:r>
          </a:p>
        </p:txBody>
      </p:sp>
      <p:sp>
        <p:nvSpPr>
          <p:cNvPr id="2" name="Text Placeholder 1">
            <a:extLst>
              <a:ext uri="{FF2B5EF4-FFF2-40B4-BE49-F238E27FC236}">
                <a16:creationId xmlns:a16="http://schemas.microsoft.com/office/drawing/2014/main" id="{F2D659B3-34B3-3982-37FA-4F8AEDB8C4AB}"/>
              </a:ext>
            </a:extLst>
          </p:cNvPr>
          <p:cNvSpPr>
            <a:spLocks noGrp="1"/>
          </p:cNvSpPr>
          <p:nvPr>
            <p:ph type="body" sz="quarter" idx="10"/>
          </p:nvPr>
        </p:nvSpPr>
        <p:spPr>
          <a:xfrm>
            <a:off x="594911" y="685800"/>
            <a:ext cx="11597089" cy="1374354"/>
          </a:xfrm>
        </p:spPr>
        <p:txBody>
          <a:bodyPr/>
          <a:lstStyle/>
          <a:p>
            <a:r>
              <a:rPr lang="en-US" dirty="0"/>
              <a:t>1 Samuel 17:4 Then a champion came out from the armies of the Philistines named Goliath, from Gath, whose </a:t>
            </a:r>
            <a:r>
              <a:rPr lang="en-US" u="sng" dirty="0"/>
              <a:t>height</a:t>
            </a:r>
            <a:r>
              <a:rPr lang="en-US" dirty="0"/>
              <a:t> was six cubits and a span.</a:t>
            </a:r>
          </a:p>
        </p:txBody>
      </p:sp>
      <p:pic>
        <p:nvPicPr>
          <p:cNvPr id="4" name="Picture 3">
            <a:extLst>
              <a:ext uri="{FF2B5EF4-FFF2-40B4-BE49-F238E27FC236}">
                <a16:creationId xmlns:a16="http://schemas.microsoft.com/office/drawing/2014/main" id="{CF04B1A6-F61D-E60B-D713-1AEAFE43C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911" y="2060154"/>
            <a:ext cx="3827455" cy="4574551"/>
          </a:xfrm>
          <a:prstGeom prst="rect">
            <a:avLst/>
          </a:prstGeom>
        </p:spPr>
      </p:pic>
      <p:sp>
        <p:nvSpPr>
          <p:cNvPr id="6" name="TextBox 5">
            <a:extLst>
              <a:ext uri="{FF2B5EF4-FFF2-40B4-BE49-F238E27FC236}">
                <a16:creationId xmlns:a16="http://schemas.microsoft.com/office/drawing/2014/main" id="{78625046-4039-A872-19D1-C6A38A149CBB}"/>
              </a:ext>
            </a:extLst>
          </p:cNvPr>
          <p:cNvSpPr txBox="1"/>
          <p:nvPr/>
        </p:nvSpPr>
        <p:spPr bwMode="auto">
          <a:xfrm>
            <a:off x="4422366" y="1993796"/>
            <a:ext cx="7439782" cy="3108543"/>
          </a:xfrm>
          <a:prstGeom prst="rect">
            <a:avLst/>
          </a:prstGeom>
          <a:noFill/>
          <a:ln w="9525">
            <a:noFill/>
            <a:miter lim="800000"/>
            <a:headEnd/>
            <a:tailEnd/>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 the Dead Sea Scrolls and the Septuagint, more than 1,000 years older than the Masoretic* text, state that the height of Goliath a four cubits and a span (about six feet nine.) This shorter height was still considerably taller than the average man at the time (approximately five feet five)…”</a:t>
            </a:r>
          </a:p>
        </p:txBody>
      </p:sp>
      <p:sp>
        <p:nvSpPr>
          <p:cNvPr id="10" name="TextBox 9">
            <a:extLst>
              <a:ext uri="{FF2B5EF4-FFF2-40B4-BE49-F238E27FC236}">
                <a16:creationId xmlns:a16="http://schemas.microsoft.com/office/drawing/2014/main" id="{9595B04D-B9E2-B9AB-9E54-514C450C4CF7}"/>
              </a:ext>
            </a:extLst>
          </p:cNvPr>
          <p:cNvSpPr txBox="1"/>
          <p:nvPr/>
        </p:nvSpPr>
        <p:spPr bwMode="auto">
          <a:xfrm>
            <a:off x="4422366" y="5456631"/>
            <a:ext cx="7769633" cy="1384995"/>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 The Masoretic text is the authoritative Hebrew and Aramaic text of the 24 books of the Hebrew Bible. Oldest copy 11th century AD</a:t>
            </a:r>
          </a:p>
        </p:txBody>
      </p:sp>
    </p:spTree>
    <p:extLst>
      <p:ext uri="{BB962C8B-B14F-4D97-AF65-F5344CB8AC3E}">
        <p14:creationId xmlns:p14="http://schemas.microsoft.com/office/powerpoint/2010/main" val="305366469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7B186-3D12-3505-60FE-0D36FA58B60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41A471E-79E4-ED50-5105-FF71F4708BB7}"/>
              </a:ext>
            </a:extLst>
          </p:cNvPr>
          <p:cNvSpPr>
            <a:spLocks noGrp="1"/>
          </p:cNvSpPr>
          <p:nvPr>
            <p:ph type="title"/>
          </p:nvPr>
        </p:nvSpPr>
        <p:spPr>
          <a:xfrm>
            <a:off x="594911" y="0"/>
            <a:ext cx="11597089" cy="685800"/>
          </a:xfrm>
        </p:spPr>
        <p:txBody>
          <a:bodyPr/>
          <a:lstStyle/>
          <a:p>
            <a:r>
              <a:rPr lang="en-US" sz="3200" dirty="0"/>
              <a:t>Vignette 3: David and Goliath</a:t>
            </a:r>
          </a:p>
        </p:txBody>
      </p:sp>
      <p:sp>
        <p:nvSpPr>
          <p:cNvPr id="2" name="Text Placeholder 1">
            <a:extLst>
              <a:ext uri="{FF2B5EF4-FFF2-40B4-BE49-F238E27FC236}">
                <a16:creationId xmlns:a16="http://schemas.microsoft.com/office/drawing/2014/main" id="{9632850B-2991-2783-57D0-5CC37DBB4032}"/>
              </a:ext>
            </a:extLst>
          </p:cNvPr>
          <p:cNvSpPr>
            <a:spLocks noGrp="1"/>
          </p:cNvSpPr>
          <p:nvPr>
            <p:ph type="body" sz="quarter" idx="10"/>
          </p:nvPr>
        </p:nvSpPr>
        <p:spPr>
          <a:xfrm>
            <a:off x="594911" y="685800"/>
            <a:ext cx="11597089" cy="6172200"/>
          </a:xfrm>
        </p:spPr>
        <p:txBody>
          <a:bodyPr/>
          <a:lstStyle/>
          <a:p>
            <a:r>
              <a:rPr lang="en-US" dirty="0"/>
              <a:t>1 Samuel 17:4 Then a </a:t>
            </a:r>
            <a:r>
              <a:rPr lang="en-US" u="sng" dirty="0"/>
              <a:t>champion</a:t>
            </a:r>
            <a:r>
              <a:rPr lang="en-US" dirty="0"/>
              <a:t> came out from the armies of the Philistines named Goliath, from Gath, whose height was six cubits and a span. </a:t>
            </a:r>
          </a:p>
          <a:p>
            <a:r>
              <a:rPr lang="en-US" dirty="0"/>
              <a:t>A </a:t>
            </a:r>
            <a:r>
              <a:rPr lang="en-US" u="sng" dirty="0"/>
              <a:t>champion</a:t>
            </a:r>
            <a:r>
              <a:rPr lang="en-US" dirty="0"/>
              <a:t> in biblical, ancient Near Eastern, and Homeric literature is a man who steps out to fight between the two battle lines. (ESV Study Bible)</a:t>
            </a:r>
          </a:p>
          <a:p>
            <a:r>
              <a:rPr lang="en-US" dirty="0"/>
              <a:t>“Single Combat” or </a:t>
            </a:r>
            <a:r>
              <a:rPr lang="en-US" dirty="0" err="1"/>
              <a:t>monomachy</a:t>
            </a:r>
            <a:r>
              <a:rPr lang="en-US" dirty="0"/>
              <a:t> (</a:t>
            </a:r>
            <a:r>
              <a:rPr lang="en-US" dirty="0" err="1"/>
              <a:t>muh</a:t>
            </a:r>
            <a:r>
              <a:rPr lang="en-US" dirty="0"/>
              <a:t>-NAH-</a:t>
            </a:r>
            <a:r>
              <a:rPr lang="en-US" dirty="0" err="1"/>
              <a:t>muh</a:t>
            </a:r>
            <a:r>
              <a:rPr lang="en-US" dirty="0"/>
              <a:t>-</a:t>
            </a:r>
            <a:r>
              <a:rPr lang="en-US" dirty="0" err="1"/>
              <a:t>kee</a:t>
            </a:r>
            <a:r>
              <a:rPr lang="en-US" dirty="0"/>
              <a:t>)</a:t>
            </a:r>
          </a:p>
          <a:p>
            <a:endParaRPr lang="en-US" dirty="0"/>
          </a:p>
          <a:p>
            <a:endParaRPr lang="en-US" dirty="0"/>
          </a:p>
          <a:p>
            <a:endParaRPr lang="en-US" dirty="0"/>
          </a:p>
        </p:txBody>
      </p:sp>
      <p:sp>
        <p:nvSpPr>
          <p:cNvPr id="4" name="Rectangle 1">
            <a:extLst>
              <a:ext uri="{FF2B5EF4-FFF2-40B4-BE49-F238E27FC236}">
                <a16:creationId xmlns:a16="http://schemas.microsoft.com/office/drawing/2014/main" id="{9D7BDE1F-1754-8618-F39B-84AC6281E8FD}"/>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39675"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muh-NAH-muh-kee</a:t>
            </a:r>
            <a:endParaRPr kumimoji="0" lang="en-US" altLang="en-US"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3715874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7323E-46EC-FA2C-0D5A-1798A4EED368}"/>
              </a:ext>
            </a:extLst>
          </p:cNvPr>
          <p:cNvSpPr>
            <a:spLocks noGrp="1"/>
          </p:cNvSpPr>
          <p:nvPr>
            <p:ph type="ctrTitle"/>
          </p:nvPr>
        </p:nvSpPr>
        <p:spPr>
          <a:xfrm>
            <a:off x="0" y="1"/>
            <a:ext cx="12192000" cy="685800"/>
          </a:xfrm>
        </p:spPr>
        <p:txBody>
          <a:bodyPr/>
          <a:lstStyle/>
          <a:p>
            <a:r>
              <a:rPr lang="en-US" sz="3200" dirty="0"/>
              <a:t>Vignette 3: David and Goliath</a:t>
            </a:r>
            <a:endParaRPr lang="en-US" dirty="0"/>
          </a:p>
        </p:txBody>
      </p:sp>
      <p:pic>
        <p:nvPicPr>
          <p:cNvPr id="5" name="Picture 4">
            <a:extLst>
              <a:ext uri="{FF2B5EF4-FFF2-40B4-BE49-F238E27FC236}">
                <a16:creationId xmlns:a16="http://schemas.microsoft.com/office/drawing/2014/main" id="{B53C885F-EA57-18D8-F811-AC9EA9CCF2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0"/>
            <a:ext cx="5765826" cy="6858000"/>
          </a:xfrm>
          <a:prstGeom prst="rect">
            <a:avLst/>
          </a:prstGeom>
        </p:spPr>
      </p:pic>
      <p:sp>
        <p:nvSpPr>
          <p:cNvPr id="6" name="Rectangle: Rounded Corners 5">
            <a:extLst>
              <a:ext uri="{FF2B5EF4-FFF2-40B4-BE49-F238E27FC236}">
                <a16:creationId xmlns:a16="http://schemas.microsoft.com/office/drawing/2014/main" id="{A80200B7-4AF8-85CE-DC62-778F9A074F6D}"/>
              </a:ext>
            </a:extLst>
          </p:cNvPr>
          <p:cNvSpPr/>
          <p:nvPr/>
        </p:nvSpPr>
        <p:spPr>
          <a:xfrm>
            <a:off x="8452512" y="5246930"/>
            <a:ext cx="952745" cy="413641"/>
          </a:xfrm>
          <a:prstGeom prst="roundRect">
            <a:avLst/>
          </a:prstGeom>
          <a:ln w="38100">
            <a:solidFill>
              <a:schemeClr val="accent1">
                <a:shade val="95000"/>
                <a:satMod val="105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7" name="Rectangle: Rounded Corners 6">
            <a:extLst>
              <a:ext uri="{FF2B5EF4-FFF2-40B4-BE49-F238E27FC236}">
                <a16:creationId xmlns:a16="http://schemas.microsoft.com/office/drawing/2014/main" id="{8BBA224A-A7E4-0B5E-2561-7A33D321B8D6}"/>
              </a:ext>
            </a:extLst>
          </p:cNvPr>
          <p:cNvSpPr/>
          <p:nvPr/>
        </p:nvSpPr>
        <p:spPr>
          <a:xfrm>
            <a:off x="10006584" y="5573535"/>
            <a:ext cx="846473" cy="413641"/>
          </a:xfrm>
          <a:prstGeom prst="roundRect">
            <a:avLst/>
          </a:prstGeom>
          <a:ln w="38100">
            <a:solidFill>
              <a:schemeClr val="accent1">
                <a:shade val="95000"/>
                <a:satMod val="105000"/>
              </a:schemeClr>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Tree>
    <p:extLst>
      <p:ext uri="{BB962C8B-B14F-4D97-AF65-F5344CB8AC3E}">
        <p14:creationId xmlns:p14="http://schemas.microsoft.com/office/powerpoint/2010/main" val="416667278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E3CE14-3FC1-AFCE-73D8-3FA2108B028D}"/>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7000"/>
                    </a14:imgEffect>
                  </a14:imgLayer>
                </a14:imgProps>
              </a:ext>
              <a:ext uri="{28A0092B-C50C-407E-A947-70E740481C1C}">
                <a14:useLocalDpi xmlns:a14="http://schemas.microsoft.com/office/drawing/2010/main" val="0"/>
              </a:ext>
            </a:extLst>
          </a:blip>
          <a:srcRect/>
          <a:stretch/>
        </p:blipFill>
        <p:spPr>
          <a:xfrm>
            <a:off x="-1" y="0"/>
            <a:ext cx="12192001" cy="6858000"/>
          </a:xfrm>
          <a:prstGeom prst="rect">
            <a:avLst/>
          </a:prstGeom>
        </p:spPr>
      </p:pic>
      <p:sp>
        <p:nvSpPr>
          <p:cNvPr id="5" name="Rectangle: Rounded Corners 4">
            <a:extLst>
              <a:ext uri="{FF2B5EF4-FFF2-40B4-BE49-F238E27FC236}">
                <a16:creationId xmlns:a16="http://schemas.microsoft.com/office/drawing/2014/main" id="{0135EE45-70A0-5B16-6C14-8E56BF48827D}"/>
              </a:ext>
            </a:extLst>
          </p:cNvPr>
          <p:cNvSpPr/>
          <p:nvPr/>
        </p:nvSpPr>
        <p:spPr>
          <a:xfrm>
            <a:off x="142299" y="869108"/>
            <a:ext cx="2106631" cy="555155"/>
          </a:xfrm>
          <a:prstGeom prst="roundRect">
            <a:avLst/>
          </a:prstGeom>
          <a:noFill/>
          <a:ln w="38100">
            <a:solidFill>
              <a:schemeClr val="bg1"/>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4"/>
            </a:endParaRPr>
          </a:p>
        </p:txBody>
      </p:sp>
      <p:sp>
        <p:nvSpPr>
          <p:cNvPr id="6" name="Rectangle: Rounded Corners 5">
            <a:extLst>
              <a:ext uri="{FF2B5EF4-FFF2-40B4-BE49-F238E27FC236}">
                <a16:creationId xmlns:a16="http://schemas.microsoft.com/office/drawing/2014/main" id="{043ED07F-90CB-60BC-3075-7B6C108A2984}"/>
              </a:ext>
            </a:extLst>
          </p:cNvPr>
          <p:cNvSpPr/>
          <p:nvPr/>
        </p:nvSpPr>
        <p:spPr>
          <a:xfrm>
            <a:off x="9781500" y="4102172"/>
            <a:ext cx="2179840" cy="555149"/>
          </a:xfrm>
          <a:prstGeom prst="roundRect">
            <a:avLst/>
          </a:prstGeom>
          <a:ln w="38100">
            <a:solidFill>
              <a:schemeClr val="bg1"/>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4"/>
            </a:endParaRPr>
          </a:p>
        </p:txBody>
      </p:sp>
    </p:spTree>
    <p:extLst>
      <p:ext uri="{BB962C8B-B14F-4D97-AF65-F5344CB8AC3E}">
        <p14:creationId xmlns:p14="http://schemas.microsoft.com/office/powerpoint/2010/main" val="38830247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a:extLst>
              <a:ext uri="{FF2B5EF4-FFF2-40B4-BE49-F238E27FC236}">
                <a16:creationId xmlns:a16="http://schemas.microsoft.com/office/drawing/2014/main" id="{C87205B0-5C1C-E1D3-F856-5E77E95CC7C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0"/>
            <a:ext cx="12418541" cy="6873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5432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17DF6160-3493-042D-927E-5535A2577727}"/>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0000"/>
                    </a14:imgEffect>
                    <a14:imgEffect>
                      <a14:saturation sat="272000"/>
                    </a14:imgEffect>
                  </a14:imgLayer>
                </a14:imgProps>
              </a:ext>
              <a:ext uri="{28A0092B-C50C-407E-A947-70E740481C1C}">
                <a14:useLocalDpi xmlns:a14="http://schemas.microsoft.com/office/drawing/2010/main" val="0"/>
              </a:ext>
            </a:extLst>
          </a:blip>
          <a:srcRect/>
          <a:stretch>
            <a:fillRect/>
          </a:stretch>
        </p:blipFill>
        <p:spPr bwMode="auto">
          <a:xfrm>
            <a:off x="1505465" y="-13901"/>
            <a:ext cx="9181069" cy="6885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74601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4F407-E2D7-837D-A634-E54AAAB2883A}"/>
              </a:ext>
            </a:extLst>
          </p:cNvPr>
          <p:cNvSpPr>
            <a:spLocks noGrp="1"/>
          </p:cNvSpPr>
          <p:nvPr>
            <p:ph type="title"/>
          </p:nvPr>
        </p:nvSpPr>
        <p:spPr>
          <a:xfrm>
            <a:off x="1" y="0"/>
            <a:ext cx="12192000" cy="685800"/>
          </a:xfrm>
        </p:spPr>
        <p:txBody>
          <a:bodyPr/>
          <a:lstStyle/>
          <a:p>
            <a:r>
              <a:rPr lang="en-US" dirty="0"/>
              <a:t>Sling</a:t>
            </a:r>
          </a:p>
        </p:txBody>
      </p:sp>
      <p:pic>
        <p:nvPicPr>
          <p:cNvPr id="4" name="Online Media 3" title="A Professional Rock Slinger">
            <a:hlinkClick r:id="" action="ppaction://media"/>
            <a:extLst>
              <a:ext uri="{FF2B5EF4-FFF2-40B4-BE49-F238E27FC236}">
                <a16:creationId xmlns:a16="http://schemas.microsoft.com/office/drawing/2014/main" id="{EB70B8EA-53C3-F4C2-FE1D-49713E3C3683}"/>
              </a:ext>
            </a:extLst>
          </p:cNvPr>
          <p:cNvPicPr>
            <a:picLocks noGrp="1" noRot="1" noChangeAspect="1"/>
          </p:cNvPicPr>
          <p:nvPr>
            <p:ph idx="1"/>
            <a:videoFile r:link="rId1"/>
          </p:nvPr>
        </p:nvPicPr>
        <p:blipFill>
          <a:blip r:embed="rId4"/>
          <a:stretch>
            <a:fillRect/>
          </a:stretch>
        </p:blipFill>
        <p:spPr>
          <a:xfrm>
            <a:off x="6996113" y="0"/>
            <a:ext cx="3875087" cy="6858000"/>
          </a:xfrm>
          <a:prstGeom prst="rect">
            <a:avLst/>
          </a:prstGeom>
        </p:spPr>
      </p:pic>
      <p:pic>
        <p:nvPicPr>
          <p:cNvPr id="8" name="Online Media 7" title="Sling vs pineapple #ancient #slingshot #sling #rock">
            <a:hlinkClick r:id="" action="ppaction://media"/>
            <a:extLst>
              <a:ext uri="{FF2B5EF4-FFF2-40B4-BE49-F238E27FC236}">
                <a16:creationId xmlns:a16="http://schemas.microsoft.com/office/drawing/2014/main" id="{5525B13B-B07E-BD00-6CED-929F2DF32684}"/>
              </a:ext>
            </a:extLst>
          </p:cNvPr>
          <p:cNvPicPr>
            <a:picLocks noRot="1" noChangeAspect="1"/>
          </p:cNvPicPr>
          <p:nvPr>
            <a:videoFile r:link="rId2"/>
          </p:nvPr>
        </p:nvPicPr>
        <p:blipFill>
          <a:blip r:embed="rId5"/>
          <a:stretch>
            <a:fillRect/>
          </a:stretch>
        </p:blipFill>
        <p:spPr>
          <a:xfrm>
            <a:off x="2220913" y="8709"/>
            <a:ext cx="3875087" cy="6858000"/>
          </a:xfrm>
          <a:prstGeom prst="rect">
            <a:avLst/>
          </a:prstGeom>
        </p:spPr>
      </p:pic>
    </p:spTree>
    <p:extLst>
      <p:ext uri="{BB962C8B-B14F-4D97-AF65-F5344CB8AC3E}">
        <p14:creationId xmlns:p14="http://schemas.microsoft.com/office/powerpoint/2010/main" val="426114034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fill="hold" display="0">
                  <p:stCondLst>
                    <p:cond delay="indefinite"/>
                  </p:st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74954E4E-06FC-5CC1-85A5-A74D6BFE5A38}"/>
              </a:ext>
            </a:extLst>
          </p:cNvPr>
          <p:cNvSpPr txBox="1">
            <a:spLocks/>
          </p:cNvSpPr>
          <p:nvPr/>
        </p:nvSpPr>
        <p:spPr>
          <a:xfrm>
            <a:off x="244549" y="1"/>
            <a:ext cx="11947451" cy="685800"/>
          </a:xfrm>
          <a:prstGeom prst="rect">
            <a:avLst/>
          </a:prstGeom>
        </p:spPr>
        <p:txBody>
          <a:bodyPr/>
          <a:lstStyle>
            <a:lvl1pPr algn="l" rtl="0" eaLnBrk="1" fontAlgn="base" hangingPunct="1">
              <a:spcBef>
                <a:spcPct val="0"/>
              </a:spcBef>
              <a:spcAft>
                <a:spcPct val="0"/>
              </a:spcAft>
              <a:defRPr sz="3200" kern="1200">
                <a:solidFill>
                  <a:schemeClr val="accent6">
                    <a:lumMod val="50000"/>
                  </a:schemeClr>
                </a:solidFill>
                <a:latin typeface="Arial" pitchFamily="34" charset="0"/>
                <a:ea typeface="+mj-ea"/>
                <a:cs typeface="Arial" pitchFamily="34" charset="0"/>
              </a:defRPr>
            </a:lvl1pPr>
            <a:lvl2pPr algn="l" rtl="0" eaLnBrk="1" fontAlgn="base" hangingPunct="1">
              <a:spcBef>
                <a:spcPct val="0"/>
              </a:spcBef>
              <a:spcAft>
                <a:spcPct val="0"/>
              </a:spcAft>
              <a:defRPr sz="2800">
                <a:solidFill>
                  <a:srgbClr val="4A452A"/>
                </a:solidFill>
                <a:latin typeface="Arial" charset="0"/>
                <a:cs typeface="Arial" charset="0"/>
              </a:defRPr>
            </a:lvl2pPr>
            <a:lvl3pPr algn="l" rtl="0" eaLnBrk="1" fontAlgn="base" hangingPunct="1">
              <a:spcBef>
                <a:spcPct val="0"/>
              </a:spcBef>
              <a:spcAft>
                <a:spcPct val="0"/>
              </a:spcAft>
              <a:defRPr sz="2800">
                <a:solidFill>
                  <a:srgbClr val="4A452A"/>
                </a:solidFill>
                <a:latin typeface="Arial" charset="0"/>
                <a:cs typeface="Arial" charset="0"/>
              </a:defRPr>
            </a:lvl3pPr>
            <a:lvl4pPr algn="l" rtl="0" eaLnBrk="1" fontAlgn="base" hangingPunct="1">
              <a:spcBef>
                <a:spcPct val="0"/>
              </a:spcBef>
              <a:spcAft>
                <a:spcPct val="0"/>
              </a:spcAft>
              <a:defRPr sz="2800">
                <a:solidFill>
                  <a:srgbClr val="4A452A"/>
                </a:solidFill>
                <a:latin typeface="Arial" charset="0"/>
                <a:cs typeface="Arial" charset="0"/>
              </a:defRPr>
            </a:lvl4pPr>
            <a:lvl5pPr algn="l" rtl="0" eaLnBrk="1" fontAlgn="base" hangingPunct="1">
              <a:spcBef>
                <a:spcPct val="0"/>
              </a:spcBef>
              <a:spcAft>
                <a:spcPct val="0"/>
              </a:spcAft>
              <a:defRPr sz="2800">
                <a:solidFill>
                  <a:srgbClr val="4A452A"/>
                </a:solidFill>
                <a:latin typeface="Arial" charset="0"/>
                <a:cs typeface="Arial" charset="0"/>
              </a:defRPr>
            </a:lvl5pPr>
            <a:lvl6pPr marL="457200" algn="l" rtl="0" eaLnBrk="1" fontAlgn="base" hangingPunct="1">
              <a:spcBef>
                <a:spcPct val="0"/>
              </a:spcBef>
              <a:spcAft>
                <a:spcPct val="0"/>
              </a:spcAft>
              <a:defRPr sz="2800">
                <a:solidFill>
                  <a:srgbClr val="4A452A"/>
                </a:solidFill>
                <a:latin typeface="Arial" charset="0"/>
                <a:cs typeface="Arial" charset="0"/>
              </a:defRPr>
            </a:lvl6pPr>
            <a:lvl7pPr marL="914400" algn="l" rtl="0" eaLnBrk="1" fontAlgn="base" hangingPunct="1">
              <a:spcBef>
                <a:spcPct val="0"/>
              </a:spcBef>
              <a:spcAft>
                <a:spcPct val="0"/>
              </a:spcAft>
              <a:defRPr sz="2800">
                <a:solidFill>
                  <a:srgbClr val="4A452A"/>
                </a:solidFill>
                <a:latin typeface="Arial" charset="0"/>
                <a:cs typeface="Arial" charset="0"/>
              </a:defRPr>
            </a:lvl7pPr>
            <a:lvl8pPr marL="1371600" algn="l" rtl="0" eaLnBrk="1" fontAlgn="base" hangingPunct="1">
              <a:spcBef>
                <a:spcPct val="0"/>
              </a:spcBef>
              <a:spcAft>
                <a:spcPct val="0"/>
              </a:spcAft>
              <a:defRPr sz="2800">
                <a:solidFill>
                  <a:srgbClr val="4A452A"/>
                </a:solidFill>
                <a:latin typeface="Arial" charset="0"/>
                <a:cs typeface="Arial" charset="0"/>
              </a:defRPr>
            </a:lvl8pPr>
            <a:lvl9pPr marL="1828800" algn="l" rtl="0" eaLnBrk="1" fontAlgn="base" hangingPunct="1">
              <a:spcBef>
                <a:spcPct val="0"/>
              </a:spcBef>
              <a:spcAft>
                <a:spcPct val="0"/>
              </a:spcAft>
              <a:defRPr sz="2800">
                <a:solidFill>
                  <a:srgbClr val="4A452A"/>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22600">
                    <a:lumMod val="50000"/>
                  </a:srgbClr>
                </a:solidFill>
                <a:effectLst/>
                <a:uLnTx/>
                <a:uFillTx/>
                <a:latin typeface="Arial" panose="020B0604020202020204" pitchFamily="34" charset="0"/>
                <a:ea typeface="+mj-ea"/>
                <a:cs typeface="Arial" panose="020B0604020202020204" pitchFamily="34" charset="0"/>
              </a:rPr>
              <a:t>Review: The Book of Judges</a:t>
            </a:r>
          </a:p>
        </p:txBody>
      </p:sp>
      <p:pic>
        <p:nvPicPr>
          <p:cNvPr id="4" name="Picture 3">
            <a:extLst>
              <a:ext uri="{FF2B5EF4-FFF2-40B4-BE49-F238E27FC236}">
                <a16:creationId xmlns:a16="http://schemas.microsoft.com/office/drawing/2014/main" id="{F560A983-AC3D-2F1E-6042-3BD45B211956}"/>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7530"/>
                    </a14:imgEffect>
                    <a14:imgEffect>
                      <a14:brightnessContrast contrast="60000"/>
                    </a14:imgEffect>
                  </a14:imgLayer>
                </a14:imgProps>
              </a:ext>
              <a:ext uri="{28A0092B-C50C-407E-A947-70E740481C1C}">
                <a14:useLocalDpi xmlns:a14="http://schemas.microsoft.com/office/drawing/2010/main" val="0"/>
              </a:ext>
            </a:extLst>
          </a:blip>
          <a:srcRect/>
          <a:stretch/>
        </p:blipFill>
        <p:spPr>
          <a:xfrm>
            <a:off x="2177903" y="671530"/>
            <a:ext cx="7836194" cy="6186469"/>
          </a:xfrm>
          <a:prstGeom prst="rect">
            <a:avLst/>
          </a:prstGeom>
        </p:spPr>
      </p:pic>
    </p:spTree>
    <p:extLst>
      <p:ext uri="{BB962C8B-B14F-4D97-AF65-F5344CB8AC3E}">
        <p14:creationId xmlns:p14="http://schemas.microsoft.com/office/powerpoint/2010/main" val="395123108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06D3F-6851-0984-5212-23DD1CF88780}"/>
              </a:ext>
            </a:extLst>
          </p:cNvPr>
          <p:cNvSpPr>
            <a:spLocks noGrp="1"/>
          </p:cNvSpPr>
          <p:nvPr>
            <p:ph type="title"/>
          </p:nvPr>
        </p:nvSpPr>
        <p:spPr/>
        <p:txBody>
          <a:bodyPr/>
          <a:lstStyle/>
          <a:p>
            <a:r>
              <a:rPr lang="en-US" dirty="0"/>
              <a:t>This is History, Not Mythology!</a:t>
            </a:r>
          </a:p>
        </p:txBody>
      </p:sp>
      <p:sp>
        <p:nvSpPr>
          <p:cNvPr id="3" name="Text Placeholder 2">
            <a:extLst>
              <a:ext uri="{FF2B5EF4-FFF2-40B4-BE49-F238E27FC236}">
                <a16:creationId xmlns:a16="http://schemas.microsoft.com/office/drawing/2014/main" id="{106F95A3-D11A-C41B-FAA0-C08E9AA96D8C}"/>
              </a:ext>
            </a:extLst>
          </p:cNvPr>
          <p:cNvSpPr>
            <a:spLocks noGrp="1"/>
          </p:cNvSpPr>
          <p:nvPr>
            <p:ph type="body" sz="quarter" idx="10"/>
          </p:nvPr>
        </p:nvSpPr>
        <p:spPr/>
        <p:txBody>
          <a:bodyPr/>
          <a:lstStyle/>
          <a:p>
            <a:r>
              <a:rPr lang="en-US" dirty="0"/>
              <a:t>If you were making it up, would you invent a whole list of cities whose locations could be verified?</a:t>
            </a:r>
          </a:p>
          <a:p>
            <a:br>
              <a:rPr lang="en-US" dirty="0"/>
            </a:br>
            <a:r>
              <a:rPr lang="en-US" dirty="0"/>
              <a:t>If you were making it up, would you invent a whole genealogy of names that could be verified?</a:t>
            </a:r>
          </a:p>
          <a:p>
            <a:endParaRPr lang="en-US" dirty="0"/>
          </a:p>
          <a:p>
            <a:r>
              <a:rPr lang="en-US" dirty="0"/>
              <a:t>Lord of the Rings</a:t>
            </a:r>
          </a:p>
        </p:txBody>
      </p:sp>
    </p:spTree>
    <p:extLst>
      <p:ext uri="{BB962C8B-B14F-4D97-AF65-F5344CB8AC3E}">
        <p14:creationId xmlns:p14="http://schemas.microsoft.com/office/powerpoint/2010/main" val="184560278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4AB29-FA60-6866-2766-D01C29C347F0}"/>
              </a:ext>
            </a:extLst>
          </p:cNvPr>
          <p:cNvSpPr>
            <a:spLocks noGrp="1"/>
          </p:cNvSpPr>
          <p:nvPr>
            <p:ph type="title"/>
          </p:nvPr>
        </p:nvSpPr>
        <p:spPr/>
        <p:txBody>
          <a:bodyPr/>
          <a:lstStyle/>
          <a:p>
            <a:r>
              <a:rPr lang="en-US" dirty="0"/>
              <a:t>This is History, Not Mythology!</a:t>
            </a:r>
          </a:p>
        </p:txBody>
      </p:sp>
      <p:sp>
        <p:nvSpPr>
          <p:cNvPr id="3" name="Text Placeholder 2">
            <a:extLst>
              <a:ext uri="{FF2B5EF4-FFF2-40B4-BE49-F238E27FC236}">
                <a16:creationId xmlns:a16="http://schemas.microsoft.com/office/drawing/2014/main" id="{A9DE4855-78B1-A247-129E-C7E55CF25FEF}"/>
              </a:ext>
            </a:extLst>
          </p:cNvPr>
          <p:cNvSpPr>
            <a:spLocks noGrp="1"/>
          </p:cNvSpPr>
          <p:nvPr>
            <p:ph type="body" sz="quarter" idx="10"/>
          </p:nvPr>
        </p:nvSpPr>
        <p:spPr/>
        <p:txBody>
          <a:bodyPr/>
          <a:lstStyle/>
          <a:p>
            <a:r>
              <a:rPr lang="en-US" dirty="0"/>
              <a:t>1 Samuel 13:19-21 “Now no blacksmith could be found in all the land of Israel, for the Philistines said, “Otherwise the Hebrews will make swords or spears.” </a:t>
            </a:r>
            <a:r>
              <a:rPr lang="en-US" baseline="30000" dirty="0"/>
              <a:t>20</a:t>
            </a:r>
            <a:r>
              <a:rPr lang="en-US" dirty="0"/>
              <a:t> So all Israel went down to the Philistines, each to sharpen his plowshare, his mattock, his axe, and his hoe. </a:t>
            </a:r>
            <a:r>
              <a:rPr lang="en-US" baseline="30000" dirty="0"/>
              <a:t>21</a:t>
            </a:r>
            <a:r>
              <a:rPr lang="en-US" dirty="0"/>
              <a:t> The charge was </a:t>
            </a:r>
            <a:r>
              <a:rPr lang="en-US" u="sng" dirty="0"/>
              <a:t>two-thirds of a shekel</a:t>
            </a:r>
            <a:r>
              <a:rPr lang="en-US" dirty="0"/>
              <a:t> (</a:t>
            </a:r>
            <a:r>
              <a:rPr lang="en-US" i="1" dirty="0"/>
              <a:t>PYM ) </a:t>
            </a:r>
            <a:r>
              <a:rPr lang="en-US" dirty="0"/>
              <a:t>for the plowshares, the mattocks, the forks, and the axes, and to fix the hoes.</a:t>
            </a:r>
          </a:p>
        </p:txBody>
      </p:sp>
    </p:spTree>
    <p:extLst>
      <p:ext uri="{BB962C8B-B14F-4D97-AF65-F5344CB8AC3E}">
        <p14:creationId xmlns:p14="http://schemas.microsoft.com/office/powerpoint/2010/main" val="161734622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8BA89-B462-3D93-7FA9-F8F26AB68DBE}"/>
              </a:ext>
            </a:extLst>
          </p:cNvPr>
          <p:cNvSpPr>
            <a:spLocks noGrp="1"/>
          </p:cNvSpPr>
          <p:nvPr>
            <p:ph type="title"/>
          </p:nvPr>
        </p:nvSpPr>
        <p:spPr/>
        <p:txBody>
          <a:bodyPr/>
          <a:lstStyle/>
          <a:p>
            <a:r>
              <a:rPr lang="en-US" dirty="0"/>
              <a:t>This is History, Not Mythology!</a:t>
            </a:r>
          </a:p>
        </p:txBody>
      </p:sp>
      <p:sp>
        <p:nvSpPr>
          <p:cNvPr id="3" name="Content Placeholder 2">
            <a:extLst>
              <a:ext uri="{FF2B5EF4-FFF2-40B4-BE49-F238E27FC236}">
                <a16:creationId xmlns:a16="http://schemas.microsoft.com/office/drawing/2014/main" id="{B7A2B6EF-9187-51AD-9663-C6B41262B3AB}"/>
              </a:ext>
            </a:extLst>
          </p:cNvPr>
          <p:cNvSpPr>
            <a:spLocks noGrp="1"/>
          </p:cNvSpPr>
          <p:nvPr>
            <p:ph idx="1"/>
          </p:nvPr>
        </p:nvSpPr>
        <p:spPr>
          <a:xfrm>
            <a:off x="5590572" y="685800"/>
            <a:ext cx="6601428" cy="6172200"/>
          </a:xfrm>
        </p:spPr>
        <p:txBody>
          <a:bodyPr/>
          <a:lstStyle/>
          <a:p>
            <a:r>
              <a:rPr lang="en-US" dirty="0"/>
              <a:t>“For centuries, Bible translators had no idea what they word </a:t>
            </a:r>
            <a:r>
              <a:rPr lang="en-US" i="1" dirty="0"/>
              <a:t>PYM</a:t>
            </a:r>
            <a:r>
              <a:rPr lang="en-US" dirty="0"/>
              <a:t> meant since it appeared no where else in the Old Testament and no ancient lexicons had translated it’s meaning. However, archaeological excavations at Gezer in the early 1900’s uncovered a stone weight inscribed in ancient Hebrew script with the word </a:t>
            </a:r>
            <a:r>
              <a:rPr lang="en-US" i="1" dirty="0"/>
              <a:t>PYM</a:t>
            </a:r>
            <a:r>
              <a:rPr lang="en-US" dirty="0"/>
              <a:t> and the ancient mystery was solved.”</a:t>
            </a:r>
          </a:p>
        </p:txBody>
      </p:sp>
      <p:pic>
        <p:nvPicPr>
          <p:cNvPr id="5" name="Picture 4">
            <a:extLst>
              <a:ext uri="{FF2B5EF4-FFF2-40B4-BE49-F238E27FC236}">
                <a16:creationId xmlns:a16="http://schemas.microsoft.com/office/drawing/2014/main" id="{3541957B-E2AE-50D1-03D0-F19201622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309" y="685800"/>
            <a:ext cx="4861716" cy="5810693"/>
          </a:xfrm>
          <a:prstGeom prst="rect">
            <a:avLst/>
          </a:prstGeom>
        </p:spPr>
      </p:pic>
    </p:spTree>
    <p:extLst>
      <p:ext uri="{BB962C8B-B14F-4D97-AF65-F5344CB8AC3E}">
        <p14:creationId xmlns:p14="http://schemas.microsoft.com/office/powerpoint/2010/main" val="1330353765"/>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657E-ECFE-2737-3EF6-3833FC9ECC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325700-9A6D-1353-F1B9-8396FAA071FE}"/>
              </a:ext>
            </a:extLst>
          </p:cNvPr>
          <p:cNvSpPr>
            <a:spLocks noGrp="1"/>
          </p:cNvSpPr>
          <p:nvPr>
            <p:ph type="title"/>
          </p:nvPr>
        </p:nvSpPr>
        <p:spPr/>
        <p:txBody>
          <a:bodyPr/>
          <a:lstStyle/>
          <a:p>
            <a:r>
              <a:rPr lang="en-US" dirty="0"/>
              <a:t>This is History, Not Mythology!</a:t>
            </a:r>
          </a:p>
        </p:txBody>
      </p:sp>
      <p:sp>
        <p:nvSpPr>
          <p:cNvPr id="3" name="Content Placeholder 2">
            <a:extLst>
              <a:ext uri="{FF2B5EF4-FFF2-40B4-BE49-F238E27FC236}">
                <a16:creationId xmlns:a16="http://schemas.microsoft.com/office/drawing/2014/main" id="{22978F88-11C4-B4C3-D465-E47EE9CAB3F1}"/>
              </a:ext>
            </a:extLst>
          </p:cNvPr>
          <p:cNvSpPr>
            <a:spLocks noGrp="1"/>
          </p:cNvSpPr>
          <p:nvPr>
            <p:ph idx="1"/>
          </p:nvPr>
        </p:nvSpPr>
        <p:spPr/>
        <p:txBody>
          <a:bodyPr/>
          <a:lstStyle/>
          <a:p>
            <a:r>
              <a:rPr lang="en-US" dirty="0"/>
              <a:t>PYM</a:t>
            </a:r>
          </a:p>
        </p:txBody>
      </p:sp>
      <p:pic>
        <p:nvPicPr>
          <p:cNvPr id="6" name="Picture 5">
            <a:extLst>
              <a:ext uri="{FF2B5EF4-FFF2-40B4-BE49-F238E27FC236}">
                <a16:creationId xmlns:a16="http://schemas.microsoft.com/office/drawing/2014/main" id="{15BD1ACB-3C06-C10B-0485-9074A7DAD7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02924" y="1631020"/>
            <a:ext cx="2902367" cy="3386095"/>
          </a:xfrm>
          <a:prstGeom prst="rect">
            <a:avLst/>
          </a:prstGeom>
        </p:spPr>
      </p:pic>
      <p:pic>
        <p:nvPicPr>
          <p:cNvPr id="7" name="Picture 6">
            <a:extLst>
              <a:ext uri="{FF2B5EF4-FFF2-40B4-BE49-F238E27FC236}">
                <a16:creationId xmlns:a16="http://schemas.microsoft.com/office/drawing/2014/main" id="{4929E9F4-D187-23E0-99B4-C5BF223AC1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309" y="1631020"/>
            <a:ext cx="3191395" cy="3386095"/>
          </a:xfrm>
          <a:prstGeom prst="rect">
            <a:avLst/>
          </a:prstGeom>
        </p:spPr>
      </p:pic>
      <p:pic>
        <p:nvPicPr>
          <p:cNvPr id="9" name="Picture 8">
            <a:extLst>
              <a:ext uri="{FF2B5EF4-FFF2-40B4-BE49-F238E27FC236}">
                <a16:creationId xmlns:a16="http://schemas.microsoft.com/office/drawing/2014/main" id="{55E51136-621C-24FE-3268-120207248C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26511" y="685800"/>
            <a:ext cx="4778083" cy="4961954"/>
          </a:xfrm>
          <a:prstGeom prst="rect">
            <a:avLst/>
          </a:prstGeom>
        </p:spPr>
      </p:pic>
    </p:spTree>
    <p:extLst>
      <p:ext uri="{BB962C8B-B14F-4D97-AF65-F5344CB8AC3E}">
        <p14:creationId xmlns:p14="http://schemas.microsoft.com/office/powerpoint/2010/main" val="2612328914"/>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E9010-452D-EABF-5355-E723FB4A16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40EE4F-8E0D-40EE-EC18-3395BE36F9F2}"/>
              </a:ext>
            </a:extLst>
          </p:cNvPr>
          <p:cNvSpPr>
            <a:spLocks noGrp="1"/>
          </p:cNvSpPr>
          <p:nvPr>
            <p:ph type="title"/>
          </p:nvPr>
        </p:nvSpPr>
        <p:spPr/>
        <p:txBody>
          <a:bodyPr/>
          <a:lstStyle/>
          <a:p>
            <a:r>
              <a:rPr lang="en-US" dirty="0"/>
              <a:t>This is History, Not Mythology!</a:t>
            </a:r>
          </a:p>
        </p:txBody>
      </p:sp>
      <p:sp>
        <p:nvSpPr>
          <p:cNvPr id="3" name="Content Placeholder 2">
            <a:extLst>
              <a:ext uri="{FF2B5EF4-FFF2-40B4-BE49-F238E27FC236}">
                <a16:creationId xmlns:a16="http://schemas.microsoft.com/office/drawing/2014/main" id="{371C579B-EB64-C356-E5E3-220F83E5DCCA}"/>
              </a:ext>
            </a:extLst>
          </p:cNvPr>
          <p:cNvSpPr>
            <a:spLocks noGrp="1"/>
          </p:cNvSpPr>
          <p:nvPr>
            <p:ph idx="1"/>
          </p:nvPr>
        </p:nvSpPr>
        <p:spPr>
          <a:xfrm>
            <a:off x="590309" y="685800"/>
            <a:ext cx="11601691" cy="1461499"/>
          </a:xfrm>
        </p:spPr>
        <p:txBody>
          <a:bodyPr/>
          <a:lstStyle/>
          <a:p>
            <a:r>
              <a:rPr lang="en-US" dirty="0"/>
              <a:t>1 Samuel 17:4a Then a champion came out from the armies of the Philistines named Goliath, from </a:t>
            </a:r>
            <a:r>
              <a:rPr lang="en-US" u="sng" dirty="0"/>
              <a:t>Gath</a:t>
            </a:r>
            <a:r>
              <a:rPr lang="en-US" dirty="0"/>
              <a:t>,</a:t>
            </a:r>
          </a:p>
          <a:p>
            <a:r>
              <a:rPr lang="en-US" u="sng" dirty="0"/>
              <a:t>Gath</a:t>
            </a:r>
            <a:r>
              <a:rPr lang="en-US" dirty="0"/>
              <a:t> Ostracon – 10</a:t>
            </a:r>
            <a:r>
              <a:rPr lang="en-US" baseline="30000" dirty="0"/>
              <a:t>th</a:t>
            </a:r>
            <a:r>
              <a:rPr lang="en-US" dirty="0"/>
              <a:t> or 9</a:t>
            </a:r>
            <a:r>
              <a:rPr lang="en-US" baseline="30000" dirty="0"/>
              <a:t>th</a:t>
            </a:r>
            <a:r>
              <a:rPr lang="en-US" dirty="0"/>
              <a:t> century BC</a:t>
            </a:r>
          </a:p>
          <a:p>
            <a:r>
              <a:rPr lang="en-US" dirty="0"/>
              <a:t> </a:t>
            </a:r>
          </a:p>
        </p:txBody>
      </p:sp>
      <p:pic>
        <p:nvPicPr>
          <p:cNvPr id="5124" name="Picture 4">
            <a:extLst>
              <a:ext uri="{FF2B5EF4-FFF2-40B4-BE49-F238E27FC236}">
                <a16:creationId xmlns:a16="http://schemas.microsoft.com/office/drawing/2014/main" id="{A10D467E-D70D-D9FA-1C57-6FE5F46218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2070885"/>
            <a:ext cx="7006974" cy="478711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387E1E5D-78C6-96AB-FB1E-8F72D231AB2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7006975" y="2070885"/>
            <a:ext cx="5185026" cy="4772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024370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83665-48D9-A51E-5826-337499FBEF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8DDEC2-1246-B5C7-E070-B32721CB37FF}"/>
              </a:ext>
            </a:extLst>
          </p:cNvPr>
          <p:cNvSpPr>
            <a:spLocks noGrp="1"/>
          </p:cNvSpPr>
          <p:nvPr>
            <p:ph type="title"/>
          </p:nvPr>
        </p:nvSpPr>
        <p:spPr/>
        <p:txBody>
          <a:bodyPr/>
          <a:lstStyle/>
          <a:p>
            <a:r>
              <a:rPr lang="en-US" dirty="0"/>
              <a:t>This is History, Not Mythology!</a:t>
            </a:r>
          </a:p>
        </p:txBody>
      </p:sp>
      <p:sp>
        <p:nvSpPr>
          <p:cNvPr id="3" name="Content Placeholder 2">
            <a:extLst>
              <a:ext uri="{FF2B5EF4-FFF2-40B4-BE49-F238E27FC236}">
                <a16:creationId xmlns:a16="http://schemas.microsoft.com/office/drawing/2014/main" id="{8AD604D6-F94B-E450-968C-4E64F94ACB4C}"/>
              </a:ext>
            </a:extLst>
          </p:cNvPr>
          <p:cNvSpPr>
            <a:spLocks noGrp="1"/>
          </p:cNvSpPr>
          <p:nvPr>
            <p:ph idx="1"/>
          </p:nvPr>
        </p:nvSpPr>
        <p:spPr>
          <a:xfrm>
            <a:off x="5979560" y="685800"/>
            <a:ext cx="6212440" cy="6172200"/>
          </a:xfrm>
        </p:spPr>
        <p:txBody>
          <a:bodyPr/>
          <a:lstStyle/>
          <a:p>
            <a:r>
              <a:rPr lang="en-US" dirty="0"/>
              <a:t>“Analysis indicates that the inscription represents two names or a name and a word. The first name appears to be a form of the name Goliath, although scholars differ on the exact interpretation of the letters and the translation of the text.”</a:t>
            </a:r>
          </a:p>
        </p:txBody>
      </p:sp>
      <p:pic>
        <p:nvPicPr>
          <p:cNvPr id="4" name="Picture 3">
            <a:extLst>
              <a:ext uri="{FF2B5EF4-FFF2-40B4-BE49-F238E27FC236}">
                <a16:creationId xmlns:a16="http://schemas.microsoft.com/office/drawing/2014/main" id="{99BCBB7F-FAA5-DC90-8AB3-15A264031A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309" y="685800"/>
            <a:ext cx="5164183" cy="6172200"/>
          </a:xfrm>
          <a:prstGeom prst="rect">
            <a:avLst/>
          </a:prstGeom>
        </p:spPr>
      </p:pic>
    </p:spTree>
    <p:extLst>
      <p:ext uri="{BB962C8B-B14F-4D97-AF65-F5344CB8AC3E}">
        <p14:creationId xmlns:p14="http://schemas.microsoft.com/office/powerpoint/2010/main" val="305630033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F4459-65A9-C575-4B2C-77E196B3EC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5A26B6-3D74-CBC5-8CC9-99E7D9E47A11}"/>
              </a:ext>
            </a:extLst>
          </p:cNvPr>
          <p:cNvSpPr>
            <a:spLocks noGrp="1"/>
          </p:cNvSpPr>
          <p:nvPr>
            <p:ph type="title"/>
          </p:nvPr>
        </p:nvSpPr>
        <p:spPr/>
        <p:txBody>
          <a:bodyPr/>
          <a:lstStyle/>
          <a:p>
            <a:r>
              <a:rPr lang="en-US" dirty="0"/>
              <a:t>This is History, Not Mythology!</a:t>
            </a:r>
          </a:p>
        </p:txBody>
      </p:sp>
      <p:sp>
        <p:nvSpPr>
          <p:cNvPr id="3" name="Content Placeholder 2">
            <a:extLst>
              <a:ext uri="{FF2B5EF4-FFF2-40B4-BE49-F238E27FC236}">
                <a16:creationId xmlns:a16="http://schemas.microsoft.com/office/drawing/2014/main" id="{183F3565-2B96-167D-7AE8-B51D6B439C22}"/>
              </a:ext>
            </a:extLst>
          </p:cNvPr>
          <p:cNvSpPr>
            <a:spLocks noGrp="1"/>
          </p:cNvSpPr>
          <p:nvPr>
            <p:ph idx="1"/>
          </p:nvPr>
        </p:nvSpPr>
        <p:spPr>
          <a:xfrm>
            <a:off x="5979560" y="685800"/>
            <a:ext cx="6212440" cy="6172200"/>
          </a:xfrm>
        </p:spPr>
        <p:txBody>
          <a:bodyPr/>
          <a:lstStyle/>
          <a:p>
            <a:r>
              <a:rPr lang="en-US" dirty="0"/>
              <a:t>“However, the inscription comes from the city of Goliath and his descendants not long after the wars between David and the giants of Gath and it records a Philistine or Aegean name ‘Goliath’ (or one etymologically equivalent,) demonstrating that Philistines did live in Gath and that the name ‘Goliath’ was used in that city during the time of the United Monarchy of Israel…”</a:t>
            </a:r>
          </a:p>
        </p:txBody>
      </p:sp>
      <p:pic>
        <p:nvPicPr>
          <p:cNvPr id="4" name="Picture 3">
            <a:extLst>
              <a:ext uri="{FF2B5EF4-FFF2-40B4-BE49-F238E27FC236}">
                <a16:creationId xmlns:a16="http://schemas.microsoft.com/office/drawing/2014/main" id="{FF1EFECE-3A14-FC83-B401-0F1F79F0A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309" y="685800"/>
            <a:ext cx="5164183" cy="6172200"/>
          </a:xfrm>
          <a:prstGeom prst="rect">
            <a:avLst/>
          </a:prstGeom>
        </p:spPr>
      </p:pic>
    </p:spTree>
    <p:extLst>
      <p:ext uri="{BB962C8B-B14F-4D97-AF65-F5344CB8AC3E}">
        <p14:creationId xmlns:p14="http://schemas.microsoft.com/office/powerpoint/2010/main" val="3459301479"/>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E9E40-11D1-3B77-3828-2B0EAF30A731}"/>
              </a:ext>
            </a:extLst>
          </p:cNvPr>
          <p:cNvSpPr>
            <a:spLocks noGrp="1"/>
          </p:cNvSpPr>
          <p:nvPr>
            <p:ph type="title"/>
          </p:nvPr>
        </p:nvSpPr>
        <p:spPr/>
        <p:txBody>
          <a:bodyPr/>
          <a:lstStyle/>
          <a:p>
            <a:r>
              <a:rPr lang="en-US" sz="3200" dirty="0"/>
              <a:t>Application 1: Read the Bible</a:t>
            </a:r>
            <a:endParaRPr lang="en-US" dirty="0"/>
          </a:p>
        </p:txBody>
      </p:sp>
      <p:sp>
        <p:nvSpPr>
          <p:cNvPr id="3" name="Content Placeholder 2">
            <a:extLst>
              <a:ext uri="{FF2B5EF4-FFF2-40B4-BE49-F238E27FC236}">
                <a16:creationId xmlns:a16="http://schemas.microsoft.com/office/drawing/2014/main" id="{E8654F0A-1122-DD22-5AB1-EF8FE4561911}"/>
              </a:ext>
            </a:extLst>
          </p:cNvPr>
          <p:cNvSpPr>
            <a:spLocks noGrp="1"/>
          </p:cNvSpPr>
          <p:nvPr>
            <p:ph idx="1"/>
          </p:nvPr>
        </p:nvSpPr>
        <p:spPr/>
        <p:txBody>
          <a:bodyPr/>
          <a:lstStyle/>
          <a:p>
            <a:pPr marL="457200" indent="-457200">
              <a:buFont typeface="Arial" panose="020B0604020202020204" pitchFamily="34" charset="0"/>
              <a:buChar char="•"/>
            </a:pPr>
            <a:r>
              <a:rPr lang="en-US" dirty="0">
                <a:latin typeface="+mn-lt"/>
              </a:rPr>
              <a:t>Wendell Brane in a note to the teachers of this series, “</a:t>
            </a:r>
            <a:r>
              <a:rPr lang="en-US" kern="100" dirty="0">
                <a:solidFill>
                  <a:srgbClr val="000000"/>
                </a:solidFill>
                <a:effectLst/>
                <a:latin typeface="+mn-lt"/>
                <a:ea typeface="Times New Roman" panose="02020603050405020304" pitchFamily="18" charset="0"/>
              </a:rPr>
              <a:t>Part of our task is to whet their appetite to read these OT books themselves, and better appreciate what they read based on what you share about the book.</a:t>
            </a:r>
            <a:r>
              <a:rPr lang="en-US" dirty="0">
                <a:latin typeface="+mn-lt"/>
              </a:rPr>
              <a:t>”</a:t>
            </a:r>
            <a:br>
              <a:rPr lang="en-US" dirty="0"/>
            </a:br>
            <a:endParaRPr lang="en-US" dirty="0"/>
          </a:p>
          <a:p>
            <a:pPr marL="457200" indent="-457200">
              <a:buFont typeface="Arial" panose="020B0604020202020204" pitchFamily="34" charset="0"/>
              <a:buChar char="•"/>
            </a:pPr>
            <a:r>
              <a:rPr lang="en-US" dirty="0"/>
              <a:t>Read slowly.</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Read with bible study items such as a commentary and atlas or other books.</a:t>
            </a:r>
          </a:p>
        </p:txBody>
      </p:sp>
    </p:spTree>
    <p:extLst>
      <p:ext uri="{BB962C8B-B14F-4D97-AF65-F5344CB8AC3E}">
        <p14:creationId xmlns:p14="http://schemas.microsoft.com/office/powerpoint/2010/main" val="3193765842"/>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965DC5-1A7F-1D56-5046-E9EF29707A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21AC4453-52A9-73D5-9863-E75165301BFE}"/>
              </a:ext>
            </a:extLst>
          </p:cNvPr>
          <p:cNvSpPr txBox="1"/>
          <p:nvPr/>
        </p:nvSpPr>
        <p:spPr bwMode="auto">
          <a:xfrm>
            <a:off x="6290742" y="1054890"/>
            <a:ext cx="3808756" cy="523220"/>
          </a:xfrm>
          <a:prstGeom prst="rect">
            <a:avLst/>
          </a:prstGeom>
          <a:solidFill>
            <a:schemeClr val="bg1"/>
          </a:solidFill>
          <a:ln w="9525">
            <a:noFill/>
            <a:miter lim="800000"/>
            <a:headEnd/>
            <a:tailEnd/>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They have three plans</a:t>
            </a:r>
          </a:p>
        </p:txBody>
      </p:sp>
      <p:sp>
        <p:nvSpPr>
          <p:cNvPr id="6" name="Rectangle: Rounded Corners 5">
            <a:extLst>
              <a:ext uri="{FF2B5EF4-FFF2-40B4-BE49-F238E27FC236}">
                <a16:creationId xmlns:a16="http://schemas.microsoft.com/office/drawing/2014/main" id="{2F266C5E-531B-D642-5EE8-E435CCD53CB0}"/>
              </a:ext>
            </a:extLst>
          </p:cNvPr>
          <p:cNvSpPr/>
          <p:nvPr/>
        </p:nvSpPr>
        <p:spPr>
          <a:xfrm>
            <a:off x="4732868" y="979564"/>
            <a:ext cx="5366630" cy="673872"/>
          </a:xfrm>
          <a:prstGeom prst="roundRect">
            <a:avLst/>
          </a:prstGeom>
          <a:ln w="63500">
            <a:solidFill>
              <a:srgbClr val="FF0000"/>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Tree>
    <p:extLst>
      <p:ext uri="{BB962C8B-B14F-4D97-AF65-F5344CB8AC3E}">
        <p14:creationId xmlns:p14="http://schemas.microsoft.com/office/powerpoint/2010/main" val="108792566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4D90B2-801E-D76A-0A0B-3010E7CF782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0524" y="493295"/>
            <a:ext cx="12212524" cy="6858001"/>
          </a:xfrm>
          <a:prstGeom prst="rect">
            <a:avLst/>
          </a:prstGeom>
        </p:spPr>
      </p:pic>
      <p:sp>
        <p:nvSpPr>
          <p:cNvPr id="7" name="Title 6">
            <a:extLst>
              <a:ext uri="{FF2B5EF4-FFF2-40B4-BE49-F238E27FC236}">
                <a16:creationId xmlns:a16="http://schemas.microsoft.com/office/drawing/2014/main" id="{1BA55366-060B-CE6F-F1CA-11216101AF66}"/>
              </a:ext>
            </a:extLst>
          </p:cNvPr>
          <p:cNvSpPr>
            <a:spLocks noGrp="1"/>
          </p:cNvSpPr>
          <p:nvPr>
            <p:ph type="ctrTitle"/>
          </p:nvPr>
        </p:nvSpPr>
        <p:spPr>
          <a:xfrm>
            <a:off x="588723" y="0"/>
            <a:ext cx="12192000" cy="685800"/>
          </a:xfrm>
        </p:spPr>
        <p:txBody>
          <a:bodyPr/>
          <a:lstStyle/>
          <a:p>
            <a:r>
              <a:rPr lang="en-US" dirty="0">
                <a:latin typeface="Arial" charset="0"/>
              </a:rPr>
              <a:t>It doesn’t matter how long it takes yo</a:t>
            </a:r>
            <a:r>
              <a:rPr lang="en-US" dirty="0"/>
              <a:t>u to complete it!</a:t>
            </a:r>
          </a:p>
        </p:txBody>
      </p:sp>
      <p:sp>
        <p:nvSpPr>
          <p:cNvPr id="8" name="Rectangle: Rounded Corners 7">
            <a:extLst>
              <a:ext uri="{FF2B5EF4-FFF2-40B4-BE49-F238E27FC236}">
                <a16:creationId xmlns:a16="http://schemas.microsoft.com/office/drawing/2014/main" id="{E3D26D47-DA5B-E969-2AEE-9F856BC179B9}"/>
              </a:ext>
            </a:extLst>
          </p:cNvPr>
          <p:cNvSpPr/>
          <p:nvPr/>
        </p:nvSpPr>
        <p:spPr>
          <a:xfrm>
            <a:off x="6499037" y="5182046"/>
            <a:ext cx="3246211" cy="498507"/>
          </a:xfrm>
          <a:prstGeom prst="roundRect">
            <a:avLst/>
          </a:prstGeom>
          <a:ln w="63500">
            <a:solidFill>
              <a:srgbClr val="FF0000"/>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Tree>
    <p:extLst>
      <p:ext uri="{BB962C8B-B14F-4D97-AF65-F5344CB8AC3E}">
        <p14:creationId xmlns:p14="http://schemas.microsoft.com/office/powerpoint/2010/main" val="76485426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A740C-90CD-B4BD-A9E7-7FE28A52A068}"/>
              </a:ext>
            </a:extLst>
          </p:cNvPr>
          <p:cNvSpPr>
            <a:spLocks noGrp="1"/>
          </p:cNvSpPr>
          <p:nvPr>
            <p:ph type="title"/>
          </p:nvPr>
        </p:nvSpPr>
        <p:spPr>
          <a:xfrm>
            <a:off x="609600" y="0"/>
            <a:ext cx="11582400" cy="685800"/>
          </a:xfrm>
        </p:spPr>
        <p:txBody>
          <a:bodyPr/>
          <a:lstStyle/>
          <a:p>
            <a:r>
              <a:rPr lang="en-US" dirty="0"/>
              <a:t>Presentation Outline for 1 Samuel</a:t>
            </a:r>
          </a:p>
        </p:txBody>
      </p:sp>
      <p:sp>
        <p:nvSpPr>
          <p:cNvPr id="3" name="Text Placeholder 2">
            <a:extLst>
              <a:ext uri="{FF2B5EF4-FFF2-40B4-BE49-F238E27FC236}">
                <a16:creationId xmlns:a16="http://schemas.microsoft.com/office/drawing/2014/main" id="{2FBD86AD-179C-14BE-CC14-83A88276DC6D}"/>
              </a:ext>
            </a:extLst>
          </p:cNvPr>
          <p:cNvSpPr>
            <a:spLocks noGrp="1"/>
          </p:cNvSpPr>
          <p:nvPr>
            <p:ph type="body" sz="quarter" idx="10"/>
          </p:nvPr>
        </p:nvSpPr>
        <p:spPr>
          <a:xfrm>
            <a:off x="609600" y="685800"/>
            <a:ext cx="10972800" cy="6172200"/>
          </a:xfrm>
        </p:spPr>
        <p:txBody>
          <a:bodyPr/>
          <a:lstStyle/>
          <a:p>
            <a:pPr marL="457200" indent="-457200">
              <a:buFont typeface="Arial" panose="020B0604020202020204" pitchFamily="34" charset="0"/>
              <a:buChar char="•"/>
            </a:pPr>
            <a:r>
              <a:rPr lang="en-US" sz="3200" dirty="0"/>
              <a:t>Background to 1 Samuel: Who, What, When, Where, and Why?</a:t>
            </a:r>
          </a:p>
          <a:p>
            <a:pPr marL="457200" indent="-457200">
              <a:buFont typeface="Arial" panose="020B0604020202020204" pitchFamily="34" charset="0"/>
              <a:buChar char="•"/>
            </a:pPr>
            <a:r>
              <a:rPr lang="en-US" sz="3200" dirty="0"/>
              <a:t>Vignettes</a:t>
            </a:r>
          </a:p>
          <a:p>
            <a:pPr marL="457200" indent="-457200">
              <a:buFont typeface="Arial" panose="020B0604020202020204" pitchFamily="34" charset="0"/>
              <a:buChar char="•"/>
            </a:pPr>
            <a:r>
              <a:rPr lang="en-US" sz="3200" dirty="0"/>
              <a:t>This is History, Not Mythology!</a:t>
            </a:r>
          </a:p>
          <a:p>
            <a:pPr marL="457200" indent="-457200">
              <a:buFont typeface="Arial" panose="020B0604020202020204" pitchFamily="34" charset="0"/>
              <a:buChar char="•"/>
            </a:pPr>
            <a:r>
              <a:rPr lang="en-US" sz="3200" dirty="0"/>
              <a:t>Applications</a:t>
            </a:r>
          </a:p>
        </p:txBody>
      </p:sp>
    </p:spTree>
    <p:extLst>
      <p:ext uri="{BB962C8B-B14F-4D97-AF65-F5344CB8AC3E}">
        <p14:creationId xmlns:p14="http://schemas.microsoft.com/office/powerpoint/2010/main" val="1506436730"/>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0E6C67B7-0AB1-0B9F-68AA-9139FF9B72F0}"/>
              </a:ext>
            </a:extLst>
          </p:cNvPr>
          <p:cNvSpPr txBox="1">
            <a:spLocks/>
          </p:cNvSpPr>
          <p:nvPr/>
        </p:nvSpPr>
        <p:spPr>
          <a:xfrm>
            <a:off x="176270" y="694063"/>
            <a:ext cx="3615369" cy="6161182"/>
          </a:xfrm>
          <a:prstGeom prst="rect">
            <a:avLst/>
          </a:prstGeom>
        </p:spPr>
        <p:txBody>
          <a:bodyPr/>
          <a:lstStyle>
            <a:lvl1pPr algn="l" rtl="0" eaLnBrk="1" fontAlgn="base" hangingPunct="1">
              <a:spcBef>
                <a:spcPct val="0"/>
              </a:spcBef>
              <a:spcAft>
                <a:spcPct val="0"/>
              </a:spcAft>
              <a:defRPr sz="3200" kern="1200">
                <a:solidFill>
                  <a:schemeClr val="accent6">
                    <a:lumMod val="50000"/>
                  </a:schemeClr>
                </a:solidFill>
                <a:latin typeface="Arial" pitchFamily="34" charset="0"/>
                <a:ea typeface="+mj-ea"/>
                <a:cs typeface="Arial" pitchFamily="34" charset="0"/>
              </a:defRPr>
            </a:lvl1pPr>
            <a:lvl2pPr algn="l" rtl="0" eaLnBrk="1" fontAlgn="base" hangingPunct="1">
              <a:spcBef>
                <a:spcPct val="0"/>
              </a:spcBef>
              <a:spcAft>
                <a:spcPct val="0"/>
              </a:spcAft>
              <a:defRPr sz="2800">
                <a:solidFill>
                  <a:srgbClr val="4A452A"/>
                </a:solidFill>
                <a:latin typeface="Arial" charset="0"/>
                <a:cs typeface="Arial" charset="0"/>
              </a:defRPr>
            </a:lvl2pPr>
            <a:lvl3pPr algn="l" rtl="0" eaLnBrk="1" fontAlgn="base" hangingPunct="1">
              <a:spcBef>
                <a:spcPct val="0"/>
              </a:spcBef>
              <a:spcAft>
                <a:spcPct val="0"/>
              </a:spcAft>
              <a:defRPr sz="2800">
                <a:solidFill>
                  <a:srgbClr val="4A452A"/>
                </a:solidFill>
                <a:latin typeface="Arial" charset="0"/>
                <a:cs typeface="Arial" charset="0"/>
              </a:defRPr>
            </a:lvl3pPr>
            <a:lvl4pPr algn="l" rtl="0" eaLnBrk="1" fontAlgn="base" hangingPunct="1">
              <a:spcBef>
                <a:spcPct val="0"/>
              </a:spcBef>
              <a:spcAft>
                <a:spcPct val="0"/>
              </a:spcAft>
              <a:defRPr sz="2800">
                <a:solidFill>
                  <a:srgbClr val="4A452A"/>
                </a:solidFill>
                <a:latin typeface="Arial" charset="0"/>
                <a:cs typeface="Arial" charset="0"/>
              </a:defRPr>
            </a:lvl4pPr>
            <a:lvl5pPr algn="l" rtl="0" eaLnBrk="1" fontAlgn="base" hangingPunct="1">
              <a:spcBef>
                <a:spcPct val="0"/>
              </a:spcBef>
              <a:spcAft>
                <a:spcPct val="0"/>
              </a:spcAft>
              <a:defRPr sz="2800">
                <a:solidFill>
                  <a:srgbClr val="4A452A"/>
                </a:solidFill>
                <a:latin typeface="Arial" charset="0"/>
                <a:cs typeface="Arial" charset="0"/>
              </a:defRPr>
            </a:lvl5pPr>
            <a:lvl6pPr marL="457200" algn="l" rtl="0" eaLnBrk="1" fontAlgn="base" hangingPunct="1">
              <a:spcBef>
                <a:spcPct val="0"/>
              </a:spcBef>
              <a:spcAft>
                <a:spcPct val="0"/>
              </a:spcAft>
              <a:defRPr sz="2800">
                <a:solidFill>
                  <a:srgbClr val="4A452A"/>
                </a:solidFill>
                <a:latin typeface="Arial" charset="0"/>
                <a:cs typeface="Arial" charset="0"/>
              </a:defRPr>
            </a:lvl6pPr>
            <a:lvl7pPr marL="914400" algn="l" rtl="0" eaLnBrk="1" fontAlgn="base" hangingPunct="1">
              <a:spcBef>
                <a:spcPct val="0"/>
              </a:spcBef>
              <a:spcAft>
                <a:spcPct val="0"/>
              </a:spcAft>
              <a:defRPr sz="2800">
                <a:solidFill>
                  <a:srgbClr val="4A452A"/>
                </a:solidFill>
                <a:latin typeface="Arial" charset="0"/>
                <a:cs typeface="Arial" charset="0"/>
              </a:defRPr>
            </a:lvl7pPr>
            <a:lvl8pPr marL="1371600" algn="l" rtl="0" eaLnBrk="1" fontAlgn="base" hangingPunct="1">
              <a:spcBef>
                <a:spcPct val="0"/>
              </a:spcBef>
              <a:spcAft>
                <a:spcPct val="0"/>
              </a:spcAft>
              <a:defRPr sz="2800">
                <a:solidFill>
                  <a:srgbClr val="4A452A"/>
                </a:solidFill>
                <a:latin typeface="Arial" charset="0"/>
                <a:cs typeface="Arial" charset="0"/>
              </a:defRPr>
            </a:lvl8pPr>
            <a:lvl9pPr marL="1828800" algn="l" rtl="0" eaLnBrk="1" fontAlgn="base" hangingPunct="1">
              <a:spcBef>
                <a:spcPct val="0"/>
              </a:spcBef>
              <a:spcAft>
                <a:spcPct val="0"/>
              </a:spcAft>
              <a:defRPr sz="2800">
                <a:solidFill>
                  <a:srgbClr val="4A452A"/>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B22600">
                    <a:lumMod val="50000"/>
                  </a:srgbClr>
                </a:solidFill>
                <a:effectLst/>
                <a:uLnTx/>
                <a:uFillTx/>
                <a:latin typeface="Arial" pitchFamily="34" charset="0"/>
                <a:ea typeface="+mj-ea"/>
                <a:cs typeface="Arial" pitchFamily="34" charset="0"/>
              </a:rPr>
              <a:t>John:</a:t>
            </a:r>
            <a:br>
              <a:rPr kumimoji="0" lang="en-US" sz="3200" b="0" i="0" u="none" strike="noStrike" kern="1200" cap="none" spc="0" normalizeH="0" baseline="0" noProof="0" dirty="0">
                <a:ln>
                  <a:noFill/>
                </a:ln>
                <a:solidFill>
                  <a:srgbClr val="B22600">
                    <a:lumMod val="50000"/>
                  </a:srgbClr>
                </a:solidFill>
                <a:effectLst/>
                <a:uLnTx/>
                <a:uFillTx/>
                <a:latin typeface="Arial" pitchFamily="34" charset="0"/>
                <a:ea typeface="+mj-ea"/>
                <a:cs typeface="Arial" pitchFamily="34" charset="0"/>
              </a:rPr>
            </a:br>
            <a:r>
              <a:rPr kumimoji="0" lang="en-US" sz="3200" b="0" i="0" u="none" strike="noStrike" kern="1200" cap="none" spc="0" normalizeH="0" baseline="0" noProof="0" dirty="0">
                <a:ln>
                  <a:noFill/>
                </a:ln>
                <a:solidFill>
                  <a:srgbClr val="B22600">
                    <a:lumMod val="50000"/>
                  </a:srgbClr>
                </a:solidFill>
                <a:effectLst/>
                <a:uLnTx/>
                <a:uFillTx/>
                <a:latin typeface="Arial" pitchFamily="34" charset="0"/>
                <a:ea typeface="+mj-ea"/>
                <a:cs typeface="Arial" pitchFamily="34" charset="0"/>
              </a:rPr>
              <a:t>Reading 1 Samuel</a:t>
            </a:r>
          </a:p>
        </p:txBody>
      </p:sp>
      <p:grpSp>
        <p:nvGrpSpPr>
          <p:cNvPr id="10" name="Group 9">
            <a:extLst>
              <a:ext uri="{FF2B5EF4-FFF2-40B4-BE49-F238E27FC236}">
                <a16:creationId xmlns:a16="http://schemas.microsoft.com/office/drawing/2014/main" id="{422E85D2-18A6-C12B-A8E4-4278A4654AE1}"/>
              </a:ext>
            </a:extLst>
          </p:cNvPr>
          <p:cNvGrpSpPr/>
          <p:nvPr/>
        </p:nvGrpSpPr>
        <p:grpSpPr>
          <a:xfrm>
            <a:off x="3779704" y="0"/>
            <a:ext cx="7336934" cy="6858000"/>
            <a:chOff x="3779704" y="0"/>
            <a:chExt cx="7336934" cy="6858000"/>
          </a:xfrm>
        </p:grpSpPr>
        <p:pic>
          <p:nvPicPr>
            <p:cNvPr id="5" name="Picture 4">
              <a:extLst>
                <a:ext uri="{FF2B5EF4-FFF2-40B4-BE49-F238E27FC236}">
                  <a16:creationId xmlns:a16="http://schemas.microsoft.com/office/drawing/2014/main" id="{5F78EBDA-969D-8961-10E1-B9D3D32F2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9704" y="0"/>
              <a:ext cx="6858000" cy="6858000"/>
            </a:xfrm>
            <a:prstGeom prst="rect">
              <a:avLst/>
            </a:prstGeom>
          </p:spPr>
        </p:pic>
        <p:sp>
          <p:nvSpPr>
            <p:cNvPr id="8" name="Speech Bubble: Oval 7">
              <a:extLst>
                <a:ext uri="{FF2B5EF4-FFF2-40B4-BE49-F238E27FC236}">
                  <a16:creationId xmlns:a16="http://schemas.microsoft.com/office/drawing/2014/main" id="{768FCFAC-450C-CB15-F47E-E8D66DB68786}"/>
                </a:ext>
              </a:extLst>
            </p:cNvPr>
            <p:cNvSpPr/>
            <p:nvPr/>
          </p:nvSpPr>
          <p:spPr>
            <a:xfrm>
              <a:off x="7649028" y="0"/>
              <a:ext cx="3467610" cy="2815772"/>
            </a:xfrm>
            <a:prstGeom prst="wedgeEllipseCallout">
              <a:avLst>
                <a:gd name="adj1" fmla="val -67254"/>
                <a:gd name="adj2" fmla="val 35891"/>
              </a:avLst>
            </a:prstGeom>
            <a:ln w="63500">
              <a:solidFill>
                <a:schemeClr val="tx1"/>
              </a:solidFill>
            </a:ln>
          </p:spPr>
          <p:txBody>
            <a:bodyPr wrap="square" rtlCol="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sz="4000" b="0" i="0" u="none" strike="noStrike" kern="1200" cap="none" spc="0" normalizeH="0" baseline="0" noProof="0" dirty="0">
                <a:ln>
                  <a:noFill/>
                </a:ln>
                <a:solidFill>
                  <a:prstClr val="black"/>
                </a:solidFill>
                <a:effectLst/>
                <a:uLnTx/>
                <a:uFillTx/>
                <a:latin typeface="Arial" charset="0"/>
                <a:ea typeface="+mn-ea"/>
                <a:cs typeface="+mn-cs"/>
                <a:hlinkClick r:id="rId3"/>
              </a:endParaRPr>
            </a:p>
          </p:txBody>
        </p:sp>
        <p:sp>
          <p:nvSpPr>
            <p:cNvPr id="9" name="TextBox 8">
              <a:extLst>
                <a:ext uri="{FF2B5EF4-FFF2-40B4-BE49-F238E27FC236}">
                  <a16:creationId xmlns:a16="http://schemas.microsoft.com/office/drawing/2014/main" id="{8C23B8A0-18AC-49AA-93FE-4BCC9258CED8}"/>
                </a:ext>
              </a:extLst>
            </p:cNvPr>
            <p:cNvSpPr txBox="1"/>
            <p:nvPr/>
          </p:nvSpPr>
          <p:spPr bwMode="auto">
            <a:xfrm>
              <a:off x="8028576" y="373075"/>
              <a:ext cx="2900682" cy="1992753"/>
            </a:xfrm>
            <a:prstGeom prst="rect">
              <a:avLst/>
            </a:prstGeom>
            <a:noFill/>
            <a:ln w="9525">
              <a:noFill/>
              <a:miter lim="800000"/>
              <a:headEnd/>
              <a:tailEnd/>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charset="0"/>
                  <a:ea typeface="+mn-ea"/>
                  <a:cs typeface="+mn-cs"/>
                </a:rPr>
                <a:t>Holy Cow! That just happened?</a:t>
              </a:r>
            </a:p>
          </p:txBody>
        </p:sp>
      </p:grpSp>
    </p:spTree>
    <p:extLst>
      <p:ext uri="{BB962C8B-B14F-4D97-AF65-F5344CB8AC3E}">
        <p14:creationId xmlns:p14="http://schemas.microsoft.com/office/powerpoint/2010/main" val="1854859316"/>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805EEA-D761-1BD6-A101-53613BB8E8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7" y="0"/>
            <a:ext cx="12192000" cy="6858000"/>
          </a:xfrm>
          <a:prstGeom prst="rect">
            <a:avLst/>
          </a:prstGeom>
        </p:spPr>
      </p:pic>
      <p:sp>
        <p:nvSpPr>
          <p:cNvPr id="4" name="TextBox 3">
            <a:extLst>
              <a:ext uri="{FF2B5EF4-FFF2-40B4-BE49-F238E27FC236}">
                <a16:creationId xmlns:a16="http://schemas.microsoft.com/office/drawing/2014/main" id="{23492BA8-23D3-FDCA-6895-0B6A58291B5F}"/>
              </a:ext>
            </a:extLst>
          </p:cNvPr>
          <p:cNvSpPr txBox="1"/>
          <p:nvPr/>
        </p:nvSpPr>
        <p:spPr bwMode="auto">
          <a:xfrm>
            <a:off x="11017" y="0"/>
            <a:ext cx="4489242" cy="707886"/>
          </a:xfrm>
          <a:prstGeom prst="rect">
            <a:avLst/>
          </a:prstGeom>
          <a:solidFill>
            <a:schemeClr val="bg1"/>
          </a:solidFill>
          <a:ln w="9525">
            <a:noFill/>
            <a:miter lim="800000"/>
            <a:headEnd/>
            <a:tailEnd/>
          </a:ln>
          <a:effectLst/>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charset="0"/>
                <a:ea typeface="+mn-ea"/>
                <a:cs typeface="+mn-cs"/>
              </a:rPr>
              <a:t>Bible by Olive Tree</a:t>
            </a:r>
          </a:p>
        </p:txBody>
      </p:sp>
    </p:spTree>
    <p:extLst>
      <p:ext uri="{BB962C8B-B14F-4D97-AF65-F5344CB8AC3E}">
        <p14:creationId xmlns:p14="http://schemas.microsoft.com/office/powerpoint/2010/main" val="17123155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DF77B-C4D9-3C01-E4ED-ED56F886073E}"/>
              </a:ext>
            </a:extLst>
          </p:cNvPr>
          <p:cNvSpPr>
            <a:spLocks noGrp="1"/>
          </p:cNvSpPr>
          <p:nvPr>
            <p:ph type="title"/>
          </p:nvPr>
        </p:nvSpPr>
        <p:spPr/>
        <p:txBody>
          <a:bodyPr/>
          <a:lstStyle/>
          <a:p>
            <a:r>
              <a:rPr lang="en-US" sz="3200" dirty="0"/>
              <a:t>Application 2: This is O</a:t>
            </a:r>
            <a:r>
              <a:rPr lang="en-US" dirty="0"/>
              <a:t>ur History</a:t>
            </a:r>
          </a:p>
        </p:txBody>
      </p:sp>
      <p:sp>
        <p:nvSpPr>
          <p:cNvPr id="3" name="Content Placeholder 2">
            <a:extLst>
              <a:ext uri="{FF2B5EF4-FFF2-40B4-BE49-F238E27FC236}">
                <a16:creationId xmlns:a16="http://schemas.microsoft.com/office/drawing/2014/main" id="{ADB023DB-45E6-DFF7-CE0F-2334571A92D5}"/>
              </a:ext>
            </a:extLst>
          </p:cNvPr>
          <p:cNvSpPr>
            <a:spLocks noGrp="1"/>
          </p:cNvSpPr>
          <p:nvPr>
            <p:ph idx="1"/>
          </p:nvPr>
        </p:nvSpPr>
        <p:spPr>
          <a:xfrm>
            <a:off x="6647935" y="720026"/>
            <a:ext cx="5544064" cy="6137974"/>
          </a:xfrm>
          <a:scene3d>
            <a:camera prst="orthographicFront">
              <a:rot lat="0" lon="20999997" rev="0"/>
            </a:camera>
            <a:lightRig rig="threePt" dir="t"/>
          </a:scene3d>
        </p:spPr>
        <p:txBody>
          <a:bodyPr>
            <a:normAutofit/>
          </a:bodyPr>
          <a:lstStyle/>
          <a:p>
            <a:r>
              <a:rPr lang="en-US"/>
              <a:t>Romans </a:t>
            </a:r>
            <a:r>
              <a:rPr lang="en-US" dirty="0"/>
              <a:t>11:17 But if some of the branches (Jews) were broken off, and you (Gentiles,) being a wild olive, were grafted in among them and became partaker with them of the rich root of the olive tree,</a:t>
            </a:r>
          </a:p>
        </p:txBody>
      </p:sp>
      <p:pic>
        <p:nvPicPr>
          <p:cNvPr id="6146" name="Picture 2" descr="Matthiasson Vineyard: Grafting: Part 3">
            <a:extLst>
              <a:ext uri="{FF2B5EF4-FFF2-40B4-BE49-F238E27FC236}">
                <a16:creationId xmlns:a16="http://schemas.microsoft.com/office/drawing/2014/main" id="{8A2FD58E-CE29-CA82-A282-BF7D7EC968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0" y="720026"/>
            <a:ext cx="6647935" cy="6137974"/>
          </a:xfrm>
          <a:prstGeom prst="rect">
            <a:avLst/>
          </a:prstGeom>
          <a:noFill/>
          <a:scene3d>
            <a:camera prst="orthographicFront">
              <a:rot lat="0" lon="10799977" rev="0"/>
            </a:camera>
            <a:lightRig rig="threePt" dir="t"/>
          </a:scene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33223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7A034-F340-131B-B1BD-137614926E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9AE428-DCC8-A3EE-76F2-F3A9F66BA803}"/>
              </a:ext>
            </a:extLst>
          </p:cNvPr>
          <p:cNvSpPr>
            <a:spLocks noGrp="1"/>
          </p:cNvSpPr>
          <p:nvPr>
            <p:ph type="title"/>
          </p:nvPr>
        </p:nvSpPr>
        <p:spPr>
          <a:xfrm>
            <a:off x="671332" y="0"/>
            <a:ext cx="11520668" cy="685800"/>
          </a:xfrm>
        </p:spPr>
        <p:txBody>
          <a:bodyPr/>
          <a:lstStyle/>
          <a:p>
            <a:r>
              <a:rPr lang="en-US" dirty="0"/>
              <a:t>Background to 1 Samuel: Who is the Author?</a:t>
            </a:r>
            <a:endParaRPr lang="en-US" b="1" dirty="0"/>
          </a:p>
        </p:txBody>
      </p:sp>
      <p:sp>
        <p:nvSpPr>
          <p:cNvPr id="2" name="TextBox 1">
            <a:extLst>
              <a:ext uri="{FF2B5EF4-FFF2-40B4-BE49-F238E27FC236}">
                <a16:creationId xmlns:a16="http://schemas.microsoft.com/office/drawing/2014/main" id="{705998E0-72A7-BBCF-D9C0-472AE9FA17CA}"/>
              </a:ext>
            </a:extLst>
          </p:cNvPr>
          <p:cNvSpPr txBox="1"/>
          <p:nvPr/>
        </p:nvSpPr>
        <p:spPr bwMode="auto">
          <a:xfrm>
            <a:off x="671332" y="584200"/>
            <a:ext cx="10921228" cy="7602081"/>
          </a:xfrm>
          <a:prstGeom prst="rect">
            <a:avLst/>
          </a:prstGeom>
          <a:noFill/>
          <a:ln w="9525">
            <a:noFill/>
            <a:miter lim="800000"/>
            <a:headEnd/>
            <a:tailEnd/>
          </a:ln>
          <a:effectLst/>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Samuel did write. The Jewish Talmud attributes the book to him.</a:t>
            </a:r>
          </a:p>
          <a:p>
            <a:pPr marL="457200"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1 Samuel 10:25 “Then Samuel told the people the ordinances of the kingdom, and wrote them in the book and placed it before the LORD.”</a:t>
            </a:r>
          </a:p>
          <a:p>
            <a:pPr marL="457200"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1 Chron 29:29 “Now the acts of King David, from first to last, are written in the Chronicles of Samuel the seer, and in the Chronicles of Nathan the prophet, and in the Chronicles of Gad the seer”</a:t>
            </a:r>
          </a:p>
          <a:p>
            <a:pPr marL="457200"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charset="0"/>
              <a:ea typeface="+mn-ea"/>
              <a:cs typeface="+mn-cs"/>
            </a:endParaRPr>
          </a:p>
          <a:p>
            <a:pPr marL="457200"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charset="0"/>
              <a:ea typeface="+mn-ea"/>
              <a:cs typeface="+mn-cs"/>
            </a:endParaRPr>
          </a:p>
          <a:p>
            <a:pPr marL="457200"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charset="0"/>
              <a:ea typeface="+mn-ea"/>
              <a:cs typeface="+mn-cs"/>
            </a:endParaRPr>
          </a:p>
          <a:p>
            <a:pPr marL="457200"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charset="0"/>
              <a:ea typeface="+mn-ea"/>
              <a:cs typeface="+mn-cs"/>
            </a:endParaRPr>
          </a:p>
          <a:p>
            <a:pPr marL="457200"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Are these the same as the book of Samuel? We don’t know.</a:t>
            </a:r>
          </a:p>
          <a:p>
            <a:pPr marL="457200" marR="0" lvl="0" indent="-223838"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The book is anonymous</a:t>
            </a:r>
          </a:p>
          <a:p>
            <a:pPr marL="457200" marR="0" lvl="0" indent="0" algn="l" defTabSz="914400" rtl="0" eaLnBrk="1" fontAlgn="base" latinLnBrk="0" hangingPunct="1">
              <a:lnSpc>
                <a:spcPct val="100000"/>
              </a:lnSpc>
              <a:spcBef>
                <a:spcPct val="0"/>
              </a:spcBef>
              <a:spcAft>
                <a:spcPct val="0"/>
              </a:spcAft>
              <a:buClrTx/>
              <a:buSzTx/>
              <a:buFontTx/>
              <a:buNone/>
              <a:tabLst/>
              <a:defRPr/>
            </a:pPr>
            <a:endParaRPr kumimoji="0" lang="en-US" sz="9600" b="0" i="0" u="none" strike="noStrike" kern="1200" cap="none" spc="0" normalizeH="0" baseline="0" noProof="0" dirty="0">
              <a:ln>
                <a:noFill/>
              </a:ln>
              <a:solidFill>
                <a:prstClr val="black"/>
              </a:solidFill>
              <a:effectLst/>
              <a:uLnTx/>
              <a:uFillTx/>
              <a:latin typeface="Arial" charset="0"/>
              <a:ea typeface="+mn-ea"/>
              <a:cs typeface="+mn-cs"/>
            </a:endParaRPr>
          </a:p>
        </p:txBody>
      </p:sp>
      <p:graphicFrame>
        <p:nvGraphicFramePr>
          <p:cNvPr id="11" name="Table 10">
            <a:extLst>
              <a:ext uri="{FF2B5EF4-FFF2-40B4-BE49-F238E27FC236}">
                <a16:creationId xmlns:a16="http://schemas.microsoft.com/office/drawing/2014/main" id="{CAAD8B61-317A-1C7D-49EE-5950CBCDB26D}"/>
              </a:ext>
            </a:extLst>
          </p:cNvPr>
          <p:cNvGraphicFramePr>
            <a:graphicFrameLocks noGrp="1"/>
          </p:cNvGraphicFramePr>
          <p:nvPr/>
        </p:nvGraphicFramePr>
        <p:xfrm>
          <a:off x="35938" y="4041140"/>
          <a:ext cx="12192015" cy="1010920"/>
        </p:xfrm>
        <a:graphic>
          <a:graphicData uri="http://schemas.openxmlformats.org/drawingml/2006/table">
            <a:tbl>
              <a:tblPr firstRow="1" bandRow="1">
                <a:tableStyleId>{5C22544A-7EE6-4342-B048-85BDC9FD1C3A}</a:tableStyleId>
              </a:tblPr>
              <a:tblGrid>
                <a:gridCol w="235066">
                  <a:extLst>
                    <a:ext uri="{9D8B030D-6E8A-4147-A177-3AD203B41FA5}">
                      <a16:colId xmlns:a16="http://schemas.microsoft.com/office/drawing/2014/main" val="4186249577"/>
                    </a:ext>
                  </a:extLst>
                </a:gridCol>
                <a:gridCol w="208280">
                  <a:extLst>
                    <a:ext uri="{9D8B030D-6E8A-4147-A177-3AD203B41FA5}">
                      <a16:colId xmlns:a16="http://schemas.microsoft.com/office/drawing/2014/main" val="592869256"/>
                    </a:ext>
                  </a:extLst>
                </a:gridCol>
                <a:gridCol w="221673">
                  <a:extLst>
                    <a:ext uri="{9D8B030D-6E8A-4147-A177-3AD203B41FA5}">
                      <a16:colId xmlns:a16="http://schemas.microsoft.com/office/drawing/2014/main" val="1612909782"/>
                    </a:ext>
                  </a:extLst>
                </a:gridCol>
                <a:gridCol w="221673">
                  <a:extLst>
                    <a:ext uri="{9D8B030D-6E8A-4147-A177-3AD203B41FA5}">
                      <a16:colId xmlns:a16="http://schemas.microsoft.com/office/drawing/2014/main" val="744015744"/>
                    </a:ext>
                  </a:extLst>
                </a:gridCol>
                <a:gridCol w="208280">
                  <a:extLst>
                    <a:ext uri="{9D8B030D-6E8A-4147-A177-3AD203B41FA5}">
                      <a16:colId xmlns:a16="http://schemas.microsoft.com/office/drawing/2014/main" val="371359001"/>
                    </a:ext>
                  </a:extLst>
                </a:gridCol>
                <a:gridCol w="235066">
                  <a:extLst>
                    <a:ext uri="{9D8B030D-6E8A-4147-A177-3AD203B41FA5}">
                      <a16:colId xmlns:a16="http://schemas.microsoft.com/office/drawing/2014/main" val="3772488013"/>
                    </a:ext>
                  </a:extLst>
                </a:gridCol>
                <a:gridCol w="221673">
                  <a:extLst>
                    <a:ext uri="{9D8B030D-6E8A-4147-A177-3AD203B41FA5}">
                      <a16:colId xmlns:a16="http://schemas.microsoft.com/office/drawing/2014/main" val="1193759599"/>
                    </a:ext>
                  </a:extLst>
                </a:gridCol>
                <a:gridCol w="221673">
                  <a:extLst>
                    <a:ext uri="{9D8B030D-6E8A-4147-A177-3AD203B41FA5}">
                      <a16:colId xmlns:a16="http://schemas.microsoft.com/office/drawing/2014/main" val="1522816898"/>
                    </a:ext>
                  </a:extLst>
                </a:gridCol>
                <a:gridCol w="221673">
                  <a:extLst>
                    <a:ext uri="{9D8B030D-6E8A-4147-A177-3AD203B41FA5}">
                      <a16:colId xmlns:a16="http://schemas.microsoft.com/office/drawing/2014/main" val="3993787845"/>
                    </a:ext>
                  </a:extLst>
                </a:gridCol>
                <a:gridCol w="221673">
                  <a:extLst>
                    <a:ext uri="{9D8B030D-6E8A-4147-A177-3AD203B41FA5}">
                      <a16:colId xmlns:a16="http://schemas.microsoft.com/office/drawing/2014/main" val="3861774109"/>
                    </a:ext>
                  </a:extLst>
                </a:gridCol>
                <a:gridCol w="221673">
                  <a:extLst>
                    <a:ext uri="{9D8B030D-6E8A-4147-A177-3AD203B41FA5}">
                      <a16:colId xmlns:a16="http://schemas.microsoft.com/office/drawing/2014/main" val="3080929565"/>
                    </a:ext>
                  </a:extLst>
                </a:gridCol>
                <a:gridCol w="221673">
                  <a:extLst>
                    <a:ext uri="{9D8B030D-6E8A-4147-A177-3AD203B41FA5}">
                      <a16:colId xmlns:a16="http://schemas.microsoft.com/office/drawing/2014/main" val="2804032054"/>
                    </a:ext>
                  </a:extLst>
                </a:gridCol>
                <a:gridCol w="221673">
                  <a:extLst>
                    <a:ext uri="{9D8B030D-6E8A-4147-A177-3AD203B41FA5}">
                      <a16:colId xmlns:a16="http://schemas.microsoft.com/office/drawing/2014/main" val="2268282690"/>
                    </a:ext>
                  </a:extLst>
                </a:gridCol>
                <a:gridCol w="221673">
                  <a:extLst>
                    <a:ext uri="{9D8B030D-6E8A-4147-A177-3AD203B41FA5}">
                      <a16:colId xmlns:a16="http://schemas.microsoft.com/office/drawing/2014/main" val="2262027076"/>
                    </a:ext>
                  </a:extLst>
                </a:gridCol>
                <a:gridCol w="221673">
                  <a:extLst>
                    <a:ext uri="{9D8B030D-6E8A-4147-A177-3AD203B41FA5}">
                      <a16:colId xmlns:a16="http://schemas.microsoft.com/office/drawing/2014/main" val="3184017710"/>
                    </a:ext>
                  </a:extLst>
                </a:gridCol>
                <a:gridCol w="221673">
                  <a:extLst>
                    <a:ext uri="{9D8B030D-6E8A-4147-A177-3AD203B41FA5}">
                      <a16:colId xmlns:a16="http://schemas.microsoft.com/office/drawing/2014/main" val="824504767"/>
                    </a:ext>
                  </a:extLst>
                </a:gridCol>
                <a:gridCol w="221673">
                  <a:extLst>
                    <a:ext uri="{9D8B030D-6E8A-4147-A177-3AD203B41FA5}">
                      <a16:colId xmlns:a16="http://schemas.microsoft.com/office/drawing/2014/main" val="3787443583"/>
                    </a:ext>
                  </a:extLst>
                </a:gridCol>
                <a:gridCol w="221673">
                  <a:extLst>
                    <a:ext uri="{9D8B030D-6E8A-4147-A177-3AD203B41FA5}">
                      <a16:colId xmlns:a16="http://schemas.microsoft.com/office/drawing/2014/main" val="3854657769"/>
                    </a:ext>
                  </a:extLst>
                </a:gridCol>
                <a:gridCol w="221673">
                  <a:extLst>
                    <a:ext uri="{9D8B030D-6E8A-4147-A177-3AD203B41FA5}">
                      <a16:colId xmlns:a16="http://schemas.microsoft.com/office/drawing/2014/main" val="3493727694"/>
                    </a:ext>
                  </a:extLst>
                </a:gridCol>
                <a:gridCol w="221673">
                  <a:extLst>
                    <a:ext uri="{9D8B030D-6E8A-4147-A177-3AD203B41FA5}">
                      <a16:colId xmlns:a16="http://schemas.microsoft.com/office/drawing/2014/main" val="3615497442"/>
                    </a:ext>
                  </a:extLst>
                </a:gridCol>
                <a:gridCol w="221673">
                  <a:extLst>
                    <a:ext uri="{9D8B030D-6E8A-4147-A177-3AD203B41FA5}">
                      <a16:colId xmlns:a16="http://schemas.microsoft.com/office/drawing/2014/main" val="2232301859"/>
                    </a:ext>
                  </a:extLst>
                </a:gridCol>
                <a:gridCol w="221673">
                  <a:extLst>
                    <a:ext uri="{9D8B030D-6E8A-4147-A177-3AD203B41FA5}">
                      <a16:colId xmlns:a16="http://schemas.microsoft.com/office/drawing/2014/main" val="2917945668"/>
                    </a:ext>
                  </a:extLst>
                </a:gridCol>
                <a:gridCol w="221673">
                  <a:extLst>
                    <a:ext uri="{9D8B030D-6E8A-4147-A177-3AD203B41FA5}">
                      <a16:colId xmlns:a16="http://schemas.microsoft.com/office/drawing/2014/main" val="535273191"/>
                    </a:ext>
                  </a:extLst>
                </a:gridCol>
                <a:gridCol w="221673">
                  <a:extLst>
                    <a:ext uri="{9D8B030D-6E8A-4147-A177-3AD203B41FA5}">
                      <a16:colId xmlns:a16="http://schemas.microsoft.com/office/drawing/2014/main" val="1533303225"/>
                    </a:ext>
                  </a:extLst>
                </a:gridCol>
                <a:gridCol w="221673">
                  <a:extLst>
                    <a:ext uri="{9D8B030D-6E8A-4147-A177-3AD203B41FA5}">
                      <a16:colId xmlns:a16="http://schemas.microsoft.com/office/drawing/2014/main" val="1032892193"/>
                    </a:ext>
                  </a:extLst>
                </a:gridCol>
                <a:gridCol w="221673">
                  <a:extLst>
                    <a:ext uri="{9D8B030D-6E8A-4147-A177-3AD203B41FA5}">
                      <a16:colId xmlns:a16="http://schemas.microsoft.com/office/drawing/2014/main" val="3475345340"/>
                    </a:ext>
                  </a:extLst>
                </a:gridCol>
                <a:gridCol w="221673">
                  <a:extLst>
                    <a:ext uri="{9D8B030D-6E8A-4147-A177-3AD203B41FA5}">
                      <a16:colId xmlns:a16="http://schemas.microsoft.com/office/drawing/2014/main" val="1315602153"/>
                    </a:ext>
                  </a:extLst>
                </a:gridCol>
                <a:gridCol w="221673">
                  <a:extLst>
                    <a:ext uri="{9D8B030D-6E8A-4147-A177-3AD203B41FA5}">
                      <a16:colId xmlns:a16="http://schemas.microsoft.com/office/drawing/2014/main" val="1661624848"/>
                    </a:ext>
                  </a:extLst>
                </a:gridCol>
                <a:gridCol w="221673">
                  <a:extLst>
                    <a:ext uri="{9D8B030D-6E8A-4147-A177-3AD203B41FA5}">
                      <a16:colId xmlns:a16="http://schemas.microsoft.com/office/drawing/2014/main" val="752388118"/>
                    </a:ext>
                  </a:extLst>
                </a:gridCol>
                <a:gridCol w="221673">
                  <a:extLst>
                    <a:ext uri="{9D8B030D-6E8A-4147-A177-3AD203B41FA5}">
                      <a16:colId xmlns:a16="http://schemas.microsoft.com/office/drawing/2014/main" val="2806088010"/>
                    </a:ext>
                  </a:extLst>
                </a:gridCol>
                <a:gridCol w="235066">
                  <a:extLst>
                    <a:ext uri="{9D8B030D-6E8A-4147-A177-3AD203B41FA5}">
                      <a16:colId xmlns:a16="http://schemas.microsoft.com/office/drawing/2014/main" val="882567681"/>
                    </a:ext>
                  </a:extLst>
                </a:gridCol>
                <a:gridCol w="208280">
                  <a:extLst>
                    <a:ext uri="{9D8B030D-6E8A-4147-A177-3AD203B41FA5}">
                      <a16:colId xmlns:a16="http://schemas.microsoft.com/office/drawing/2014/main" val="3745642691"/>
                    </a:ext>
                  </a:extLst>
                </a:gridCol>
                <a:gridCol w="221673">
                  <a:extLst>
                    <a:ext uri="{9D8B030D-6E8A-4147-A177-3AD203B41FA5}">
                      <a16:colId xmlns:a16="http://schemas.microsoft.com/office/drawing/2014/main" val="740077005"/>
                    </a:ext>
                  </a:extLst>
                </a:gridCol>
                <a:gridCol w="221673">
                  <a:extLst>
                    <a:ext uri="{9D8B030D-6E8A-4147-A177-3AD203B41FA5}">
                      <a16:colId xmlns:a16="http://schemas.microsoft.com/office/drawing/2014/main" val="2674291011"/>
                    </a:ext>
                  </a:extLst>
                </a:gridCol>
                <a:gridCol w="221673">
                  <a:extLst>
                    <a:ext uri="{9D8B030D-6E8A-4147-A177-3AD203B41FA5}">
                      <a16:colId xmlns:a16="http://schemas.microsoft.com/office/drawing/2014/main" val="599538937"/>
                    </a:ext>
                  </a:extLst>
                </a:gridCol>
                <a:gridCol w="221673">
                  <a:extLst>
                    <a:ext uri="{9D8B030D-6E8A-4147-A177-3AD203B41FA5}">
                      <a16:colId xmlns:a16="http://schemas.microsoft.com/office/drawing/2014/main" val="382338961"/>
                    </a:ext>
                  </a:extLst>
                </a:gridCol>
                <a:gridCol w="221673">
                  <a:extLst>
                    <a:ext uri="{9D8B030D-6E8A-4147-A177-3AD203B41FA5}">
                      <a16:colId xmlns:a16="http://schemas.microsoft.com/office/drawing/2014/main" val="2448930174"/>
                    </a:ext>
                  </a:extLst>
                </a:gridCol>
                <a:gridCol w="221673">
                  <a:extLst>
                    <a:ext uri="{9D8B030D-6E8A-4147-A177-3AD203B41FA5}">
                      <a16:colId xmlns:a16="http://schemas.microsoft.com/office/drawing/2014/main" val="1021543422"/>
                    </a:ext>
                  </a:extLst>
                </a:gridCol>
                <a:gridCol w="221673">
                  <a:extLst>
                    <a:ext uri="{9D8B030D-6E8A-4147-A177-3AD203B41FA5}">
                      <a16:colId xmlns:a16="http://schemas.microsoft.com/office/drawing/2014/main" val="2864981641"/>
                    </a:ext>
                  </a:extLst>
                </a:gridCol>
                <a:gridCol w="221673">
                  <a:extLst>
                    <a:ext uri="{9D8B030D-6E8A-4147-A177-3AD203B41FA5}">
                      <a16:colId xmlns:a16="http://schemas.microsoft.com/office/drawing/2014/main" val="196636724"/>
                    </a:ext>
                  </a:extLst>
                </a:gridCol>
                <a:gridCol w="221673">
                  <a:extLst>
                    <a:ext uri="{9D8B030D-6E8A-4147-A177-3AD203B41FA5}">
                      <a16:colId xmlns:a16="http://schemas.microsoft.com/office/drawing/2014/main" val="2599659465"/>
                    </a:ext>
                  </a:extLst>
                </a:gridCol>
                <a:gridCol w="221673">
                  <a:extLst>
                    <a:ext uri="{9D8B030D-6E8A-4147-A177-3AD203B41FA5}">
                      <a16:colId xmlns:a16="http://schemas.microsoft.com/office/drawing/2014/main" val="4218175598"/>
                    </a:ext>
                  </a:extLst>
                </a:gridCol>
                <a:gridCol w="221673">
                  <a:extLst>
                    <a:ext uri="{9D8B030D-6E8A-4147-A177-3AD203B41FA5}">
                      <a16:colId xmlns:a16="http://schemas.microsoft.com/office/drawing/2014/main" val="441674728"/>
                    </a:ext>
                  </a:extLst>
                </a:gridCol>
                <a:gridCol w="221673">
                  <a:extLst>
                    <a:ext uri="{9D8B030D-6E8A-4147-A177-3AD203B41FA5}">
                      <a16:colId xmlns:a16="http://schemas.microsoft.com/office/drawing/2014/main" val="842905974"/>
                    </a:ext>
                  </a:extLst>
                </a:gridCol>
                <a:gridCol w="221673">
                  <a:extLst>
                    <a:ext uri="{9D8B030D-6E8A-4147-A177-3AD203B41FA5}">
                      <a16:colId xmlns:a16="http://schemas.microsoft.com/office/drawing/2014/main" val="4036480450"/>
                    </a:ext>
                  </a:extLst>
                </a:gridCol>
                <a:gridCol w="221673">
                  <a:extLst>
                    <a:ext uri="{9D8B030D-6E8A-4147-A177-3AD203B41FA5}">
                      <a16:colId xmlns:a16="http://schemas.microsoft.com/office/drawing/2014/main" val="3439372398"/>
                    </a:ext>
                  </a:extLst>
                </a:gridCol>
                <a:gridCol w="221673">
                  <a:extLst>
                    <a:ext uri="{9D8B030D-6E8A-4147-A177-3AD203B41FA5}">
                      <a16:colId xmlns:a16="http://schemas.microsoft.com/office/drawing/2014/main" val="2016517105"/>
                    </a:ext>
                  </a:extLst>
                </a:gridCol>
                <a:gridCol w="221673">
                  <a:extLst>
                    <a:ext uri="{9D8B030D-6E8A-4147-A177-3AD203B41FA5}">
                      <a16:colId xmlns:a16="http://schemas.microsoft.com/office/drawing/2014/main" val="1033934327"/>
                    </a:ext>
                  </a:extLst>
                </a:gridCol>
                <a:gridCol w="221673">
                  <a:extLst>
                    <a:ext uri="{9D8B030D-6E8A-4147-A177-3AD203B41FA5}">
                      <a16:colId xmlns:a16="http://schemas.microsoft.com/office/drawing/2014/main" val="561102816"/>
                    </a:ext>
                  </a:extLst>
                </a:gridCol>
                <a:gridCol w="221673">
                  <a:extLst>
                    <a:ext uri="{9D8B030D-6E8A-4147-A177-3AD203B41FA5}">
                      <a16:colId xmlns:a16="http://schemas.microsoft.com/office/drawing/2014/main" val="4070908877"/>
                    </a:ext>
                  </a:extLst>
                </a:gridCol>
                <a:gridCol w="221673">
                  <a:extLst>
                    <a:ext uri="{9D8B030D-6E8A-4147-A177-3AD203B41FA5}">
                      <a16:colId xmlns:a16="http://schemas.microsoft.com/office/drawing/2014/main" val="2420018626"/>
                    </a:ext>
                  </a:extLst>
                </a:gridCol>
                <a:gridCol w="221673">
                  <a:extLst>
                    <a:ext uri="{9D8B030D-6E8A-4147-A177-3AD203B41FA5}">
                      <a16:colId xmlns:a16="http://schemas.microsoft.com/office/drawing/2014/main" val="273269555"/>
                    </a:ext>
                  </a:extLst>
                </a:gridCol>
                <a:gridCol w="221673">
                  <a:extLst>
                    <a:ext uri="{9D8B030D-6E8A-4147-A177-3AD203B41FA5}">
                      <a16:colId xmlns:a16="http://schemas.microsoft.com/office/drawing/2014/main" val="1768360097"/>
                    </a:ext>
                  </a:extLst>
                </a:gridCol>
                <a:gridCol w="221673">
                  <a:extLst>
                    <a:ext uri="{9D8B030D-6E8A-4147-A177-3AD203B41FA5}">
                      <a16:colId xmlns:a16="http://schemas.microsoft.com/office/drawing/2014/main" val="3707658293"/>
                    </a:ext>
                  </a:extLst>
                </a:gridCol>
                <a:gridCol w="221673">
                  <a:extLst>
                    <a:ext uri="{9D8B030D-6E8A-4147-A177-3AD203B41FA5}">
                      <a16:colId xmlns:a16="http://schemas.microsoft.com/office/drawing/2014/main" val="1085357016"/>
                    </a:ext>
                  </a:extLst>
                </a:gridCol>
              </a:tblGrid>
              <a:tr h="370840">
                <a:tc gridSpan="31">
                  <a:txBody>
                    <a:bodyPr/>
                    <a:lstStyle/>
                    <a:p>
                      <a:r>
                        <a:rPr lang="en-US" dirty="0"/>
                        <a:t>1Samuel</a:t>
                      </a:r>
                    </a:p>
                  </a:txBody>
                  <a:tcPr/>
                </a:tc>
                <a:tc hMerge="1">
                  <a:txBody>
                    <a:bodyPr/>
                    <a:lstStyle/>
                    <a:p>
                      <a:endParaRPr lang="en-US" dirty="0"/>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tc gridSpan="24">
                  <a:txBody>
                    <a:bodyPr/>
                    <a:lstStyle/>
                    <a:p>
                      <a:r>
                        <a:rPr lang="en-US" dirty="0"/>
                        <a:t>2 Samuel</a:t>
                      </a:r>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125323796"/>
                  </a:ext>
                </a:extLst>
              </a:tr>
              <a:tr h="370840">
                <a:tc>
                  <a:txBody>
                    <a:bodyPr/>
                    <a:lstStyle/>
                    <a:p>
                      <a:pPr algn="l"/>
                      <a:r>
                        <a:rPr lang="en-US" dirty="0"/>
                        <a:t>1</a:t>
                      </a:r>
                    </a:p>
                  </a:txBody>
                  <a:tcPr/>
                </a:tc>
                <a:tc>
                  <a:txBody>
                    <a:bodyPr/>
                    <a:lstStyle/>
                    <a:p>
                      <a:pPr algn="l"/>
                      <a:r>
                        <a:rPr lang="en-US" dirty="0"/>
                        <a:t>2</a:t>
                      </a:r>
                    </a:p>
                  </a:txBody>
                  <a:tcPr/>
                </a:tc>
                <a:tc>
                  <a:txBody>
                    <a:bodyPr/>
                    <a:lstStyle/>
                    <a:p>
                      <a:pPr algn="l"/>
                      <a:r>
                        <a:rPr lang="en-US" dirty="0"/>
                        <a:t>3</a:t>
                      </a:r>
                    </a:p>
                  </a:txBody>
                  <a:tcPr/>
                </a:tc>
                <a:tc>
                  <a:txBody>
                    <a:bodyPr/>
                    <a:lstStyle/>
                    <a:p>
                      <a:pPr algn="l"/>
                      <a:r>
                        <a:rPr lang="en-US" dirty="0"/>
                        <a:t>4</a:t>
                      </a:r>
                    </a:p>
                  </a:txBody>
                  <a:tcPr/>
                </a:tc>
                <a:tc>
                  <a:txBody>
                    <a:bodyPr/>
                    <a:lstStyle/>
                    <a:p>
                      <a:pPr algn="l"/>
                      <a:r>
                        <a:rPr lang="en-US" dirty="0"/>
                        <a:t>5</a:t>
                      </a:r>
                    </a:p>
                  </a:txBody>
                  <a:tcPr/>
                </a:tc>
                <a:tc>
                  <a:txBody>
                    <a:bodyPr/>
                    <a:lstStyle/>
                    <a:p>
                      <a:pPr algn="l"/>
                      <a:r>
                        <a:rPr lang="en-US" dirty="0"/>
                        <a:t>6</a:t>
                      </a:r>
                    </a:p>
                  </a:txBody>
                  <a:tcPr/>
                </a:tc>
                <a:tc>
                  <a:txBody>
                    <a:bodyPr/>
                    <a:lstStyle/>
                    <a:p>
                      <a:pPr algn="l"/>
                      <a:r>
                        <a:rPr lang="en-US" dirty="0"/>
                        <a:t>7</a:t>
                      </a:r>
                    </a:p>
                  </a:txBody>
                  <a:tcPr/>
                </a:tc>
                <a:tc>
                  <a:txBody>
                    <a:bodyPr/>
                    <a:lstStyle/>
                    <a:p>
                      <a:pPr algn="l"/>
                      <a:r>
                        <a:rPr lang="en-US" dirty="0"/>
                        <a:t>8</a:t>
                      </a:r>
                    </a:p>
                  </a:txBody>
                  <a:tcPr/>
                </a:tc>
                <a:tc>
                  <a:txBody>
                    <a:bodyPr/>
                    <a:lstStyle/>
                    <a:p>
                      <a:pPr algn="l"/>
                      <a:r>
                        <a:rPr lang="en-US" dirty="0"/>
                        <a:t>9</a:t>
                      </a:r>
                    </a:p>
                  </a:txBody>
                  <a:tcPr/>
                </a:tc>
                <a:tc>
                  <a:txBody>
                    <a:bodyPr/>
                    <a:lstStyle/>
                    <a:p>
                      <a:pPr algn="l"/>
                      <a:r>
                        <a:rPr lang="en-US" dirty="0"/>
                        <a:t>10</a:t>
                      </a:r>
                    </a:p>
                  </a:txBody>
                  <a:tcPr/>
                </a:tc>
                <a:tc>
                  <a:txBody>
                    <a:bodyPr/>
                    <a:lstStyle/>
                    <a:p>
                      <a:pPr algn="l"/>
                      <a:r>
                        <a:rPr lang="en-US" dirty="0"/>
                        <a:t>11</a:t>
                      </a:r>
                    </a:p>
                  </a:txBody>
                  <a:tcPr/>
                </a:tc>
                <a:tc>
                  <a:txBody>
                    <a:bodyPr/>
                    <a:lstStyle/>
                    <a:p>
                      <a:pPr algn="l"/>
                      <a:r>
                        <a:rPr lang="en-US" dirty="0"/>
                        <a:t>12</a:t>
                      </a:r>
                    </a:p>
                  </a:txBody>
                  <a:tcPr/>
                </a:tc>
                <a:tc>
                  <a:txBody>
                    <a:bodyPr/>
                    <a:lstStyle/>
                    <a:p>
                      <a:pPr algn="l"/>
                      <a:r>
                        <a:rPr lang="en-US" dirty="0"/>
                        <a:t>13</a:t>
                      </a:r>
                    </a:p>
                  </a:txBody>
                  <a:tcPr/>
                </a:tc>
                <a:tc>
                  <a:txBody>
                    <a:bodyPr/>
                    <a:lstStyle/>
                    <a:p>
                      <a:pPr algn="l"/>
                      <a:r>
                        <a:rPr lang="en-US" dirty="0"/>
                        <a:t>14</a:t>
                      </a:r>
                    </a:p>
                  </a:txBody>
                  <a:tcPr/>
                </a:tc>
                <a:tc>
                  <a:txBody>
                    <a:bodyPr/>
                    <a:lstStyle/>
                    <a:p>
                      <a:pPr algn="l"/>
                      <a:r>
                        <a:rPr lang="en-US" dirty="0"/>
                        <a:t>15</a:t>
                      </a:r>
                    </a:p>
                  </a:txBody>
                  <a:tcPr/>
                </a:tc>
                <a:tc>
                  <a:txBody>
                    <a:bodyPr/>
                    <a:lstStyle/>
                    <a:p>
                      <a:pPr algn="l"/>
                      <a:r>
                        <a:rPr lang="en-US" dirty="0"/>
                        <a:t>16</a:t>
                      </a:r>
                    </a:p>
                  </a:txBody>
                  <a:tcPr/>
                </a:tc>
                <a:tc>
                  <a:txBody>
                    <a:bodyPr/>
                    <a:lstStyle/>
                    <a:p>
                      <a:pPr algn="l"/>
                      <a:r>
                        <a:rPr lang="en-US" dirty="0"/>
                        <a:t>17</a:t>
                      </a:r>
                    </a:p>
                  </a:txBody>
                  <a:tcPr/>
                </a:tc>
                <a:tc>
                  <a:txBody>
                    <a:bodyPr/>
                    <a:lstStyle/>
                    <a:p>
                      <a:pPr algn="l"/>
                      <a:r>
                        <a:rPr lang="en-US" dirty="0"/>
                        <a:t>18</a:t>
                      </a:r>
                    </a:p>
                  </a:txBody>
                  <a:tcPr/>
                </a:tc>
                <a:tc>
                  <a:txBody>
                    <a:bodyPr/>
                    <a:lstStyle/>
                    <a:p>
                      <a:pPr algn="l"/>
                      <a:r>
                        <a:rPr lang="en-US" dirty="0"/>
                        <a:t>19</a:t>
                      </a:r>
                    </a:p>
                  </a:txBody>
                  <a:tcPr/>
                </a:tc>
                <a:tc>
                  <a:txBody>
                    <a:bodyPr/>
                    <a:lstStyle/>
                    <a:p>
                      <a:pPr algn="l"/>
                      <a:r>
                        <a:rPr lang="en-US" dirty="0"/>
                        <a:t>20</a:t>
                      </a:r>
                    </a:p>
                  </a:txBody>
                  <a:tcPr/>
                </a:tc>
                <a:tc>
                  <a:txBody>
                    <a:bodyPr/>
                    <a:lstStyle/>
                    <a:p>
                      <a:pPr algn="l"/>
                      <a:r>
                        <a:rPr lang="en-US" dirty="0"/>
                        <a:t>21</a:t>
                      </a:r>
                    </a:p>
                  </a:txBody>
                  <a:tcPr/>
                </a:tc>
                <a:tc>
                  <a:txBody>
                    <a:bodyPr/>
                    <a:lstStyle/>
                    <a:p>
                      <a:pPr algn="l"/>
                      <a:r>
                        <a:rPr lang="en-US" dirty="0"/>
                        <a:t>22</a:t>
                      </a:r>
                    </a:p>
                  </a:txBody>
                  <a:tcPr/>
                </a:tc>
                <a:tc>
                  <a:txBody>
                    <a:bodyPr/>
                    <a:lstStyle/>
                    <a:p>
                      <a:pPr algn="l"/>
                      <a:r>
                        <a:rPr lang="en-US" dirty="0"/>
                        <a:t>23</a:t>
                      </a:r>
                    </a:p>
                  </a:txBody>
                  <a:tcPr/>
                </a:tc>
                <a:tc>
                  <a:txBody>
                    <a:bodyPr/>
                    <a:lstStyle/>
                    <a:p>
                      <a:pPr algn="l"/>
                      <a:r>
                        <a:rPr lang="en-US" dirty="0"/>
                        <a:t>24</a:t>
                      </a:r>
                    </a:p>
                  </a:txBody>
                  <a:tcPr/>
                </a:tc>
                <a:tc>
                  <a:txBody>
                    <a:bodyPr/>
                    <a:lstStyle/>
                    <a:p>
                      <a:pPr algn="l"/>
                      <a:r>
                        <a:rPr lang="en-US" dirty="0"/>
                        <a:t>25</a:t>
                      </a:r>
                    </a:p>
                  </a:txBody>
                  <a:tcPr/>
                </a:tc>
                <a:tc>
                  <a:txBody>
                    <a:bodyPr/>
                    <a:lstStyle/>
                    <a:p>
                      <a:pPr algn="l"/>
                      <a:r>
                        <a:rPr lang="en-US" dirty="0"/>
                        <a:t>26</a:t>
                      </a:r>
                    </a:p>
                  </a:txBody>
                  <a:tcPr/>
                </a:tc>
                <a:tc>
                  <a:txBody>
                    <a:bodyPr/>
                    <a:lstStyle/>
                    <a:p>
                      <a:pPr algn="l"/>
                      <a:r>
                        <a:rPr lang="en-US" dirty="0"/>
                        <a:t>27</a:t>
                      </a:r>
                    </a:p>
                  </a:txBody>
                  <a:tcPr/>
                </a:tc>
                <a:tc>
                  <a:txBody>
                    <a:bodyPr/>
                    <a:lstStyle/>
                    <a:p>
                      <a:pPr algn="l"/>
                      <a:r>
                        <a:rPr lang="en-US" dirty="0"/>
                        <a:t>28</a:t>
                      </a:r>
                    </a:p>
                  </a:txBody>
                  <a:tcPr/>
                </a:tc>
                <a:tc>
                  <a:txBody>
                    <a:bodyPr/>
                    <a:lstStyle/>
                    <a:p>
                      <a:pPr algn="l"/>
                      <a:r>
                        <a:rPr lang="en-US" dirty="0"/>
                        <a:t>29</a:t>
                      </a:r>
                    </a:p>
                  </a:txBody>
                  <a:tcPr/>
                </a:tc>
                <a:tc>
                  <a:txBody>
                    <a:bodyPr/>
                    <a:lstStyle/>
                    <a:p>
                      <a:pPr algn="l"/>
                      <a:r>
                        <a:rPr lang="en-US" dirty="0"/>
                        <a:t>30</a:t>
                      </a:r>
                    </a:p>
                  </a:txBody>
                  <a:tcPr/>
                </a:tc>
                <a:tc>
                  <a:txBody>
                    <a:bodyPr/>
                    <a:lstStyle/>
                    <a:p>
                      <a:pPr algn="l"/>
                      <a:r>
                        <a:rPr lang="en-US" dirty="0"/>
                        <a:t>31</a:t>
                      </a:r>
                    </a:p>
                  </a:txBody>
                  <a:tcPr/>
                </a:tc>
                <a:tc>
                  <a:txBody>
                    <a:bodyPr/>
                    <a:lstStyle/>
                    <a:p>
                      <a:pPr algn="l"/>
                      <a:r>
                        <a:rPr lang="en-US" dirty="0"/>
                        <a:t>1</a:t>
                      </a:r>
                    </a:p>
                  </a:txBody>
                  <a:tcPr/>
                </a:tc>
                <a:tc>
                  <a:txBody>
                    <a:bodyPr/>
                    <a:lstStyle/>
                    <a:p>
                      <a:pPr algn="l"/>
                      <a:r>
                        <a:rPr lang="en-US" dirty="0"/>
                        <a:t>2</a:t>
                      </a:r>
                    </a:p>
                  </a:txBody>
                  <a:tcPr/>
                </a:tc>
                <a:tc>
                  <a:txBody>
                    <a:bodyPr/>
                    <a:lstStyle/>
                    <a:p>
                      <a:pPr algn="l"/>
                      <a:r>
                        <a:rPr lang="en-US" dirty="0"/>
                        <a:t>3</a:t>
                      </a:r>
                    </a:p>
                  </a:txBody>
                  <a:tcPr/>
                </a:tc>
                <a:tc>
                  <a:txBody>
                    <a:bodyPr/>
                    <a:lstStyle/>
                    <a:p>
                      <a:pPr algn="l"/>
                      <a:r>
                        <a:rPr lang="en-US" dirty="0"/>
                        <a:t>4</a:t>
                      </a:r>
                    </a:p>
                  </a:txBody>
                  <a:tcPr/>
                </a:tc>
                <a:tc>
                  <a:txBody>
                    <a:bodyPr/>
                    <a:lstStyle/>
                    <a:p>
                      <a:pPr algn="l"/>
                      <a:r>
                        <a:rPr lang="en-US" dirty="0"/>
                        <a:t>5</a:t>
                      </a:r>
                    </a:p>
                  </a:txBody>
                  <a:tcPr/>
                </a:tc>
                <a:tc>
                  <a:txBody>
                    <a:bodyPr/>
                    <a:lstStyle/>
                    <a:p>
                      <a:pPr algn="l"/>
                      <a:r>
                        <a:rPr lang="en-US" dirty="0"/>
                        <a:t>6</a:t>
                      </a:r>
                    </a:p>
                  </a:txBody>
                  <a:tcPr/>
                </a:tc>
                <a:tc>
                  <a:txBody>
                    <a:bodyPr/>
                    <a:lstStyle/>
                    <a:p>
                      <a:pPr algn="l"/>
                      <a:r>
                        <a:rPr lang="en-US" dirty="0"/>
                        <a:t>7</a:t>
                      </a:r>
                    </a:p>
                  </a:txBody>
                  <a:tcPr/>
                </a:tc>
                <a:tc>
                  <a:txBody>
                    <a:bodyPr/>
                    <a:lstStyle/>
                    <a:p>
                      <a:pPr algn="l"/>
                      <a:r>
                        <a:rPr lang="en-US" dirty="0"/>
                        <a:t>8</a:t>
                      </a:r>
                    </a:p>
                  </a:txBody>
                  <a:tcPr/>
                </a:tc>
                <a:tc>
                  <a:txBody>
                    <a:bodyPr/>
                    <a:lstStyle/>
                    <a:p>
                      <a:pPr algn="l"/>
                      <a:r>
                        <a:rPr lang="en-US" dirty="0"/>
                        <a:t>9</a:t>
                      </a:r>
                    </a:p>
                  </a:txBody>
                  <a:tcPr/>
                </a:tc>
                <a:tc>
                  <a:txBody>
                    <a:bodyPr/>
                    <a:lstStyle/>
                    <a:p>
                      <a:pPr algn="l"/>
                      <a:r>
                        <a:rPr lang="en-US" dirty="0"/>
                        <a:t>10</a:t>
                      </a:r>
                    </a:p>
                  </a:txBody>
                  <a:tcPr/>
                </a:tc>
                <a:tc>
                  <a:txBody>
                    <a:bodyPr/>
                    <a:lstStyle/>
                    <a:p>
                      <a:pPr algn="l"/>
                      <a:r>
                        <a:rPr lang="en-US" dirty="0"/>
                        <a:t>11</a:t>
                      </a:r>
                    </a:p>
                  </a:txBody>
                  <a:tcPr/>
                </a:tc>
                <a:tc>
                  <a:txBody>
                    <a:bodyPr/>
                    <a:lstStyle/>
                    <a:p>
                      <a:pPr algn="l"/>
                      <a:r>
                        <a:rPr lang="en-US" dirty="0"/>
                        <a:t>12</a:t>
                      </a:r>
                    </a:p>
                  </a:txBody>
                  <a:tcPr/>
                </a:tc>
                <a:tc>
                  <a:txBody>
                    <a:bodyPr/>
                    <a:lstStyle/>
                    <a:p>
                      <a:pPr algn="l"/>
                      <a:r>
                        <a:rPr lang="en-US" dirty="0"/>
                        <a:t>13</a:t>
                      </a:r>
                    </a:p>
                  </a:txBody>
                  <a:tcPr/>
                </a:tc>
                <a:tc>
                  <a:txBody>
                    <a:bodyPr/>
                    <a:lstStyle/>
                    <a:p>
                      <a:pPr algn="l"/>
                      <a:r>
                        <a:rPr lang="en-US" dirty="0"/>
                        <a:t>14</a:t>
                      </a:r>
                    </a:p>
                  </a:txBody>
                  <a:tcPr/>
                </a:tc>
                <a:tc>
                  <a:txBody>
                    <a:bodyPr/>
                    <a:lstStyle/>
                    <a:p>
                      <a:pPr algn="l"/>
                      <a:r>
                        <a:rPr lang="en-US" dirty="0"/>
                        <a:t>15</a:t>
                      </a:r>
                    </a:p>
                  </a:txBody>
                  <a:tcPr/>
                </a:tc>
                <a:tc>
                  <a:txBody>
                    <a:bodyPr/>
                    <a:lstStyle/>
                    <a:p>
                      <a:pPr algn="l"/>
                      <a:r>
                        <a:rPr lang="en-US" dirty="0"/>
                        <a:t>16</a:t>
                      </a:r>
                    </a:p>
                  </a:txBody>
                  <a:tcPr/>
                </a:tc>
                <a:tc>
                  <a:txBody>
                    <a:bodyPr/>
                    <a:lstStyle/>
                    <a:p>
                      <a:pPr algn="l"/>
                      <a:r>
                        <a:rPr lang="en-US" dirty="0"/>
                        <a:t>17</a:t>
                      </a:r>
                    </a:p>
                  </a:txBody>
                  <a:tcPr/>
                </a:tc>
                <a:tc>
                  <a:txBody>
                    <a:bodyPr/>
                    <a:lstStyle/>
                    <a:p>
                      <a:pPr algn="l"/>
                      <a:r>
                        <a:rPr lang="en-US" dirty="0"/>
                        <a:t>18</a:t>
                      </a:r>
                    </a:p>
                  </a:txBody>
                  <a:tcPr/>
                </a:tc>
                <a:tc>
                  <a:txBody>
                    <a:bodyPr/>
                    <a:lstStyle/>
                    <a:p>
                      <a:pPr algn="l"/>
                      <a:r>
                        <a:rPr lang="en-US" dirty="0"/>
                        <a:t>19</a:t>
                      </a:r>
                    </a:p>
                  </a:txBody>
                  <a:tcPr/>
                </a:tc>
                <a:tc>
                  <a:txBody>
                    <a:bodyPr/>
                    <a:lstStyle/>
                    <a:p>
                      <a:pPr algn="l"/>
                      <a:r>
                        <a:rPr lang="en-US" dirty="0"/>
                        <a:t>20</a:t>
                      </a:r>
                    </a:p>
                  </a:txBody>
                  <a:tcPr/>
                </a:tc>
                <a:tc>
                  <a:txBody>
                    <a:bodyPr/>
                    <a:lstStyle/>
                    <a:p>
                      <a:pPr algn="l"/>
                      <a:r>
                        <a:rPr lang="en-US" dirty="0"/>
                        <a:t>21</a:t>
                      </a:r>
                    </a:p>
                  </a:txBody>
                  <a:tcPr/>
                </a:tc>
                <a:tc>
                  <a:txBody>
                    <a:bodyPr/>
                    <a:lstStyle/>
                    <a:p>
                      <a:pPr algn="l"/>
                      <a:r>
                        <a:rPr lang="en-US" dirty="0"/>
                        <a:t>22</a:t>
                      </a:r>
                    </a:p>
                  </a:txBody>
                  <a:tcPr/>
                </a:tc>
                <a:tc>
                  <a:txBody>
                    <a:bodyPr/>
                    <a:lstStyle/>
                    <a:p>
                      <a:pPr algn="l"/>
                      <a:r>
                        <a:rPr lang="en-US" dirty="0"/>
                        <a:t>23</a:t>
                      </a:r>
                    </a:p>
                  </a:txBody>
                  <a:tcPr/>
                </a:tc>
                <a:tc>
                  <a:txBody>
                    <a:bodyPr/>
                    <a:lstStyle/>
                    <a:p>
                      <a:r>
                        <a:rPr lang="en-US" dirty="0"/>
                        <a:t>24</a:t>
                      </a:r>
                    </a:p>
                  </a:txBody>
                  <a:tcPr/>
                </a:tc>
                <a:extLst>
                  <a:ext uri="{0D108BD9-81ED-4DB2-BD59-A6C34878D82A}">
                    <a16:rowId xmlns:a16="http://schemas.microsoft.com/office/drawing/2014/main" val="1440382568"/>
                  </a:ext>
                </a:extLst>
              </a:tr>
            </a:tbl>
          </a:graphicData>
        </a:graphic>
      </p:graphicFrame>
      <p:cxnSp>
        <p:nvCxnSpPr>
          <p:cNvPr id="12" name="Straight Arrow Connector 11">
            <a:extLst>
              <a:ext uri="{FF2B5EF4-FFF2-40B4-BE49-F238E27FC236}">
                <a16:creationId xmlns:a16="http://schemas.microsoft.com/office/drawing/2014/main" id="{52836442-4BA6-8104-CB05-BD3B04D4D7A8}"/>
              </a:ext>
            </a:extLst>
          </p:cNvPr>
          <p:cNvCxnSpPr>
            <a:cxnSpLocks/>
          </p:cNvCxnSpPr>
          <p:nvPr/>
        </p:nvCxnSpPr>
        <p:spPr>
          <a:xfrm flipV="1">
            <a:off x="5357435" y="4963618"/>
            <a:ext cx="0" cy="799707"/>
          </a:xfrm>
          <a:prstGeom prst="straightConnector1">
            <a:avLst/>
          </a:prstGeom>
          <a:ln w="762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005880A7-7D71-0225-9439-4CE4CC8B336A}"/>
              </a:ext>
            </a:extLst>
          </p:cNvPr>
          <p:cNvSpPr txBox="1"/>
          <p:nvPr/>
        </p:nvSpPr>
        <p:spPr bwMode="auto">
          <a:xfrm>
            <a:off x="5357435" y="5240105"/>
            <a:ext cx="6354500" cy="52322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charset="0"/>
                <a:ea typeface="+mn-ea"/>
                <a:cs typeface="+mn-cs"/>
              </a:rPr>
              <a:t>1 Samuel 25:1a “Then Samuel died”</a:t>
            </a:r>
          </a:p>
        </p:txBody>
      </p:sp>
    </p:spTree>
    <p:extLst>
      <p:ext uri="{BB962C8B-B14F-4D97-AF65-F5344CB8AC3E}">
        <p14:creationId xmlns:p14="http://schemas.microsoft.com/office/powerpoint/2010/main" val="2694638221"/>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54BC4-02CA-69D1-DC5F-0DDF24EBD09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1920F44-F788-0207-7523-8E2B4C28D876}"/>
              </a:ext>
            </a:extLst>
          </p:cNvPr>
          <p:cNvSpPr>
            <a:spLocks noGrp="1"/>
          </p:cNvSpPr>
          <p:nvPr>
            <p:ph type="title"/>
          </p:nvPr>
        </p:nvSpPr>
        <p:spPr>
          <a:xfrm>
            <a:off x="613458" y="0"/>
            <a:ext cx="11578542" cy="685800"/>
          </a:xfrm>
        </p:spPr>
        <p:txBody>
          <a:bodyPr/>
          <a:lstStyle/>
          <a:p>
            <a:r>
              <a:rPr lang="en-US" dirty="0"/>
              <a:t>Background to 1 Samuel: Who are the People?</a:t>
            </a:r>
          </a:p>
        </p:txBody>
      </p:sp>
      <p:sp>
        <p:nvSpPr>
          <p:cNvPr id="2" name="Text Placeholder 1">
            <a:extLst>
              <a:ext uri="{FF2B5EF4-FFF2-40B4-BE49-F238E27FC236}">
                <a16:creationId xmlns:a16="http://schemas.microsoft.com/office/drawing/2014/main" id="{BD50140C-81F7-D926-2580-2C592EC946BF}"/>
              </a:ext>
            </a:extLst>
          </p:cNvPr>
          <p:cNvSpPr>
            <a:spLocks noGrp="1"/>
          </p:cNvSpPr>
          <p:nvPr>
            <p:ph type="body" sz="quarter" idx="10"/>
          </p:nvPr>
        </p:nvSpPr>
        <p:spPr>
          <a:xfrm>
            <a:off x="613458" y="685800"/>
            <a:ext cx="11578541" cy="6172200"/>
          </a:xfrm>
        </p:spPr>
        <p:txBody>
          <a:bodyPr/>
          <a:lstStyle/>
          <a:p>
            <a:pPr marL="457200" indent="-231775">
              <a:buFont typeface="Arial" panose="020B0604020202020204" pitchFamily="34" charset="0"/>
              <a:buChar char="•"/>
            </a:pPr>
            <a:r>
              <a:rPr lang="en-US" sz="4400" dirty="0"/>
              <a:t>God</a:t>
            </a:r>
          </a:p>
          <a:p>
            <a:pPr marL="457200" indent="-231775">
              <a:buFont typeface="Arial" panose="020B0604020202020204" pitchFamily="34" charset="0"/>
              <a:buChar char="•"/>
            </a:pPr>
            <a:endParaRPr lang="en-US" sz="3600" dirty="0"/>
          </a:p>
          <a:p>
            <a:pPr marL="457200" indent="-231775">
              <a:buFont typeface="Arial" panose="020B0604020202020204" pitchFamily="34" charset="0"/>
              <a:buChar char="•"/>
            </a:pPr>
            <a:r>
              <a:rPr lang="en-US" sz="3600" dirty="0"/>
              <a:t>Samuel – the last judge</a:t>
            </a:r>
          </a:p>
          <a:p>
            <a:pPr marL="457200" indent="-231775">
              <a:buFont typeface="Arial" panose="020B0604020202020204" pitchFamily="34" charset="0"/>
              <a:buChar char="•"/>
            </a:pPr>
            <a:r>
              <a:rPr lang="en-US" sz="3600" dirty="0"/>
              <a:t>Saul - king</a:t>
            </a:r>
          </a:p>
          <a:p>
            <a:pPr marL="457200" indent="-231775">
              <a:buFont typeface="Arial" panose="020B0604020202020204" pitchFamily="34" charset="0"/>
              <a:buChar char="•"/>
            </a:pPr>
            <a:r>
              <a:rPr lang="en-US" sz="3600" dirty="0"/>
              <a:t>David – shepherd, poet/psalmist/musician, king</a:t>
            </a:r>
          </a:p>
          <a:p>
            <a:pPr marL="457200" indent="-231775">
              <a:buFont typeface="Arial" panose="020B0604020202020204" pitchFamily="34" charset="0"/>
              <a:buChar char="•"/>
            </a:pPr>
            <a:endParaRPr lang="en-US" dirty="0"/>
          </a:p>
          <a:p>
            <a:pPr marL="457200" indent="-231775">
              <a:buFont typeface="Arial" panose="020B0604020202020204" pitchFamily="34" charset="0"/>
              <a:buChar char="•"/>
            </a:pPr>
            <a:r>
              <a:rPr lang="en-US" dirty="0"/>
              <a:t>Hannah (Samuel’s mother)</a:t>
            </a:r>
          </a:p>
          <a:p>
            <a:pPr marL="457200" indent="-231775">
              <a:buFont typeface="Arial" panose="020B0604020202020204" pitchFamily="34" charset="0"/>
              <a:buChar char="•"/>
            </a:pPr>
            <a:r>
              <a:rPr lang="en-US" dirty="0"/>
              <a:t>Eli (priest,) Hophni and Phinehas (sons)</a:t>
            </a:r>
          </a:p>
          <a:p>
            <a:pPr marL="457200" indent="-231775">
              <a:buFont typeface="Arial" panose="020B0604020202020204" pitchFamily="34" charset="0"/>
              <a:buChar char="•"/>
            </a:pPr>
            <a:r>
              <a:rPr lang="en-US" dirty="0"/>
              <a:t>Jonathan</a:t>
            </a:r>
          </a:p>
        </p:txBody>
      </p:sp>
    </p:spTree>
    <p:extLst>
      <p:ext uri="{BB962C8B-B14F-4D97-AF65-F5344CB8AC3E}">
        <p14:creationId xmlns:p14="http://schemas.microsoft.com/office/powerpoint/2010/main" val="1398268318"/>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7E24B07-6B59-1A97-122D-D784064CA490}"/>
              </a:ext>
            </a:extLst>
          </p:cNvPr>
          <p:cNvGraphicFramePr>
            <a:graphicFrameLocks noGrp="1"/>
          </p:cNvGraphicFramePr>
          <p:nvPr>
            <p:ph idx="4294967295"/>
          </p:nvPr>
        </p:nvGraphicFramePr>
        <p:xfrm>
          <a:off x="0" y="0"/>
          <a:ext cx="12192000" cy="6858001"/>
        </p:xfrm>
        <a:graphic>
          <a:graphicData uri="http://schemas.openxmlformats.org/drawingml/2006/table">
            <a:tbl>
              <a:tblPr firstRow="1" bandRow="1">
                <a:tableStyleId>{5C22544A-7EE6-4342-B048-85BDC9FD1C3A}</a:tableStyleId>
              </a:tblPr>
              <a:tblGrid>
                <a:gridCol w="1179095">
                  <a:extLst>
                    <a:ext uri="{9D8B030D-6E8A-4147-A177-3AD203B41FA5}">
                      <a16:colId xmlns:a16="http://schemas.microsoft.com/office/drawing/2014/main" val="3670000398"/>
                    </a:ext>
                  </a:extLst>
                </a:gridCol>
                <a:gridCol w="8073189">
                  <a:extLst>
                    <a:ext uri="{9D8B030D-6E8A-4147-A177-3AD203B41FA5}">
                      <a16:colId xmlns:a16="http://schemas.microsoft.com/office/drawing/2014/main" val="2478906294"/>
                    </a:ext>
                  </a:extLst>
                </a:gridCol>
                <a:gridCol w="2939716">
                  <a:extLst>
                    <a:ext uri="{9D8B030D-6E8A-4147-A177-3AD203B41FA5}">
                      <a16:colId xmlns:a16="http://schemas.microsoft.com/office/drawing/2014/main" val="834300753"/>
                    </a:ext>
                  </a:extLst>
                </a:gridCol>
              </a:tblGrid>
              <a:tr h="554903">
                <a:tc>
                  <a:txBody>
                    <a:bodyPr/>
                    <a:lstStyle/>
                    <a:p>
                      <a:pPr algn="ctr" fontAlgn="ctr"/>
                      <a:r>
                        <a:rPr lang="en-US" sz="2800" b="0" dirty="0">
                          <a:effectLst/>
                        </a:rPr>
                        <a:t>Psalm</a:t>
                      </a:r>
                    </a:p>
                  </a:txBody>
                  <a:tcPr anchor="ctr"/>
                </a:tc>
                <a:tc>
                  <a:txBody>
                    <a:bodyPr/>
                    <a:lstStyle/>
                    <a:p>
                      <a:pPr algn="ctr" fontAlgn="ctr"/>
                      <a:r>
                        <a:rPr lang="en-US" sz="2800" b="0" dirty="0">
                          <a:effectLst/>
                        </a:rPr>
                        <a:t>Incident in David’s Life in 1 Samuel</a:t>
                      </a:r>
                    </a:p>
                  </a:txBody>
                  <a:tcPr anchor="ctr"/>
                </a:tc>
                <a:tc>
                  <a:txBody>
                    <a:bodyPr/>
                    <a:lstStyle/>
                    <a:p>
                      <a:pPr algn="ctr" fontAlgn="ctr"/>
                      <a:r>
                        <a:rPr lang="en-US" sz="2800" b="0" dirty="0">
                          <a:effectLst/>
                        </a:rPr>
                        <a:t>References</a:t>
                      </a:r>
                    </a:p>
                  </a:txBody>
                  <a:tcPr anchor="ctr"/>
                </a:tc>
                <a:extLst>
                  <a:ext uri="{0D108BD9-81ED-4DB2-BD59-A6C34878D82A}">
                    <a16:rowId xmlns:a16="http://schemas.microsoft.com/office/drawing/2014/main" val="2567105098"/>
                  </a:ext>
                </a:extLst>
              </a:tr>
              <a:tr h="1265487">
                <a:tc>
                  <a:txBody>
                    <a:bodyPr/>
                    <a:lstStyle/>
                    <a:p>
                      <a:pPr algn="ctr" fontAlgn="ctr"/>
                      <a:r>
                        <a:rPr lang="en-US" sz="2400" u="none" strike="noStrike" dirty="0">
                          <a:effectLst/>
                          <a:hlinkClick r:id="rId2" tooltip="Psalm 34"/>
                        </a:rPr>
                        <a:t>34</a:t>
                      </a:r>
                      <a:endParaRPr lang="en-US" sz="2400" dirty="0">
                        <a:effectLst/>
                      </a:endParaRPr>
                    </a:p>
                  </a:txBody>
                  <a:tcPr anchor="ctr"/>
                </a:tc>
                <a:tc>
                  <a:txBody>
                    <a:bodyPr/>
                    <a:lstStyle/>
                    <a:p>
                      <a:pPr algn="l" fontAlgn="ctr"/>
                      <a:r>
                        <a:rPr lang="en-US" sz="2400" dirty="0">
                          <a:effectLst/>
                        </a:rPr>
                        <a:t>David delivered from danger by feigning madness in the presence of King Achish of Gath</a:t>
                      </a:r>
                    </a:p>
                  </a:txBody>
                  <a:tcPr anchor="ctr"/>
                </a:tc>
                <a:tc>
                  <a:txBody>
                    <a:bodyPr/>
                    <a:lstStyle/>
                    <a:p>
                      <a:pPr algn="l" fontAlgn="ctr"/>
                      <a:r>
                        <a:rPr lang="en-US" sz="2400" u="none" strike="noStrike" dirty="0">
                          <a:effectLst/>
                          <a:hlinkClick r:id="rId3" tooltip="1 Samuel 21:12–22:1"/>
                        </a:rPr>
                        <a:t>1 Sam. 21:12–22:1</a:t>
                      </a:r>
                      <a:endParaRPr lang="en-US" sz="2400" dirty="0">
                        <a:effectLst/>
                      </a:endParaRPr>
                    </a:p>
                  </a:txBody>
                  <a:tcPr anchor="ctr"/>
                </a:tc>
                <a:extLst>
                  <a:ext uri="{0D108BD9-81ED-4DB2-BD59-A6C34878D82A}">
                    <a16:rowId xmlns:a16="http://schemas.microsoft.com/office/drawing/2014/main" val="721663235"/>
                  </a:ext>
                </a:extLst>
              </a:tr>
              <a:tr h="930008">
                <a:tc>
                  <a:txBody>
                    <a:bodyPr/>
                    <a:lstStyle/>
                    <a:p>
                      <a:pPr algn="ctr" fontAlgn="ctr"/>
                      <a:r>
                        <a:rPr lang="en-US" sz="2400" u="none" strike="noStrike" dirty="0">
                          <a:effectLst/>
                          <a:hlinkClick r:id="rId4" tooltip="Psalm 52"/>
                        </a:rPr>
                        <a:t>52</a:t>
                      </a:r>
                      <a:endParaRPr lang="en-US" sz="2400" dirty="0">
                        <a:effectLst/>
                      </a:endParaRPr>
                    </a:p>
                  </a:txBody>
                  <a:tcPr anchor="ctr"/>
                </a:tc>
                <a:tc>
                  <a:txBody>
                    <a:bodyPr/>
                    <a:lstStyle/>
                    <a:p>
                      <a:pPr algn="l" fontAlgn="ctr"/>
                      <a:r>
                        <a:rPr lang="en-US" sz="2400" dirty="0">
                          <a:effectLst/>
                        </a:rPr>
                        <a:t>Doeg the Edomite tells Saul that David went to the house of Ahimelech</a:t>
                      </a:r>
                    </a:p>
                  </a:txBody>
                  <a:tcPr anchor="ctr"/>
                </a:tc>
                <a:tc>
                  <a:txBody>
                    <a:bodyPr/>
                    <a:lstStyle/>
                    <a:p>
                      <a:pPr algn="l" fontAlgn="ctr"/>
                      <a:r>
                        <a:rPr lang="en-US" sz="2400" u="none" strike="noStrike" dirty="0">
                          <a:effectLst/>
                          <a:hlinkClick r:id="rId5" tooltip="1 Samuel 22:9–19"/>
                        </a:rPr>
                        <a:t>1 Sam. 22:9–19</a:t>
                      </a:r>
                      <a:endParaRPr lang="en-US" sz="2400" dirty="0">
                        <a:effectLst/>
                      </a:endParaRPr>
                    </a:p>
                  </a:txBody>
                  <a:tcPr anchor="ctr"/>
                </a:tc>
                <a:extLst>
                  <a:ext uri="{0D108BD9-81ED-4DB2-BD59-A6C34878D82A}">
                    <a16:rowId xmlns:a16="http://schemas.microsoft.com/office/drawing/2014/main" val="3115610417"/>
                  </a:ext>
                </a:extLst>
              </a:tr>
              <a:tr h="876106">
                <a:tc>
                  <a:txBody>
                    <a:bodyPr/>
                    <a:lstStyle/>
                    <a:p>
                      <a:pPr algn="ctr" fontAlgn="ctr"/>
                      <a:r>
                        <a:rPr lang="en-US" sz="2400" b="1" u="none" strike="noStrike" dirty="0">
                          <a:effectLst/>
                          <a:hlinkClick r:id="rId6" tooltip="Psalm 54"/>
                        </a:rPr>
                        <a:t>54</a:t>
                      </a:r>
                      <a:endParaRPr lang="en-US" sz="2400" b="1" dirty="0">
                        <a:effectLst/>
                      </a:endParaRPr>
                    </a:p>
                  </a:txBody>
                  <a:tcPr anchor="ctr"/>
                </a:tc>
                <a:tc>
                  <a:txBody>
                    <a:bodyPr/>
                    <a:lstStyle/>
                    <a:p>
                      <a:pPr algn="l" fontAlgn="ctr"/>
                      <a:r>
                        <a:rPr lang="en-US" sz="2400" b="1" dirty="0">
                          <a:effectLst/>
                        </a:rPr>
                        <a:t>The </a:t>
                      </a:r>
                      <a:r>
                        <a:rPr lang="en-US" sz="2400" b="1" dirty="0" err="1">
                          <a:effectLst/>
                        </a:rPr>
                        <a:t>Ziphites</a:t>
                      </a:r>
                      <a:r>
                        <a:rPr lang="en-US" sz="2400" b="1" dirty="0">
                          <a:effectLst/>
                        </a:rPr>
                        <a:t> tell Saul that David is hiding among them</a:t>
                      </a:r>
                    </a:p>
                  </a:txBody>
                  <a:tcPr anchor="ctr"/>
                </a:tc>
                <a:tc>
                  <a:txBody>
                    <a:bodyPr/>
                    <a:lstStyle/>
                    <a:p>
                      <a:pPr algn="l" fontAlgn="ctr"/>
                      <a:r>
                        <a:rPr lang="en-US" sz="2400" b="1" u="none" strike="noStrike" dirty="0">
                          <a:effectLst/>
                          <a:hlinkClick r:id="rId7" tooltip="1 Samuel 23:19"/>
                        </a:rPr>
                        <a:t>1 Sam. 23:19</a:t>
                      </a:r>
                      <a:endParaRPr lang="en-US" sz="2400" b="1" dirty="0">
                        <a:effectLst/>
                      </a:endParaRPr>
                    </a:p>
                  </a:txBody>
                  <a:tcPr anchor="ctr"/>
                </a:tc>
                <a:extLst>
                  <a:ext uri="{0D108BD9-81ED-4DB2-BD59-A6C34878D82A}">
                    <a16:rowId xmlns:a16="http://schemas.microsoft.com/office/drawing/2014/main" val="3422502274"/>
                  </a:ext>
                </a:extLst>
              </a:tr>
              <a:tr h="489621">
                <a:tc>
                  <a:txBody>
                    <a:bodyPr/>
                    <a:lstStyle/>
                    <a:p>
                      <a:pPr algn="ctr" fontAlgn="ctr"/>
                      <a:r>
                        <a:rPr lang="en-US" sz="2400" u="none" strike="noStrike" dirty="0">
                          <a:effectLst/>
                          <a:hlinkClick r:id="rId8" tooltip="Psalm 56"/>
                        </a:rPr>
                        <a:t>56</a:t>
                      </a:r>
                      <a:endParaRPr lang="en-US" sz="2400" dirty="0">
                        <a:effectLst/>
                      </a:endParaRPr>
                    </a:p>
                  </a:txBody>
                  <a:tcPr anchor="ctr"/>
                </a:tc>
                <a:tc>
                  <a:txBody>
                    <a:bodyPr/>
                    <a:lstStyle/>
                    <a:p>
                      <a:pPr algn="l" fontAlgn="ctr"/>
                      <a:r>
                        <a:rPr lang="en-US" sz="2400" dirty="0">
                          <a:effectLst/>
                        </a:rPr>
                        <a:t>The Philistines seize David in Gath</a:t>
                      </a:r>
                    </a:p>
                  </a:txBody>
                  <a:tcPr anchor="ctr"/>
                </a:tc>
                <a:tc>
                  <a:txBody>
                    <a:bodyPr/>
                    <a:lstStyle/>
                    <a:p>
                      <a:pPr algn="l" fontAlgn="ctr"/>
                      <a:r>
                        <a:rPr lang="en-US" sz="2400" u="none" strike="noStrike" dirty="0">
                          <a:effectLst/>
                          <a:hlinkClick r:id="rId9" tooltip="1 Samuel 21:10–11"/>
                        </a:rPr>
                        <a:t>1 Sam. 21:10–11</a:t>
                      </a:r>
                      <a:endParaRPr lang="en-US" sz="2400" dirty="0">
                        <a:effectLst/>
                      </a:endParaRPr>
                    </a:p>
                  </a:txBody>
                  <a:tcPr anchor="ctr"/>
                </a:tc>
                <a:extLst>
                  <a:ext uri="{0D108BD9-81ED-4DB2-BD59-A6C34878D82A}">
                    <a16:rowId xmlns:a16="http://schemas.microsoft.com/office/drawing/2014/main" val="2503122542"/>
                  </a:ext>
                </a:extLst>
              </a:tr>
              <a:tr h="489621">
                <a:tc>
                  <a:txBody>
                    <a:bodyPr/>
                    <a:lstStyle/>
                    <a:p>
                      <a:pPr algn="ctr" fontAlgn="ctr"/>
                      <a:r>
                        <a:rPr lang="en-US" sz="2400" u="none" strike="noStrike" dirty="0">
                          <a:effectLst/>
                          <a:hlinkClick r:id="rId10" tooltip="Psalm 57"/>
                        </a:rPr>
                        <a:t>57</a:t>
                      </a:r>
                      <a:endParaRPr lang="en-US" sz="2400" dirty="0">
                        <a:effectLst/>
                      </a:endParaRPr>
                    </a:p>
                  </a:txBody>
                  <a:tcPr anchor="ctr"/>
                </a:tc>
                <a:tc>
                  <a:txBody>
                    <a:bodyPr/>
                    <a:lstStyle/>
                    <a:p>
                      <a:pPr algn="l" fontAlgn="ctr"/>
                      <a:r>
                        <a:rPr lang="en-US" sz="2400" dirty="0">
                          <a:effectLst/>
                        </a:rPr>
                        <a:t>David flees from Saul into a cave</a:t>
                      </a:r>
                    </a:p>
                  </a:txBody>
                  <a:tcPr anchor="ctr"/>
                </a:tc>
                <a:tc>
                  <a:txBody>
                    <a:bodyPr/>
                    <a:lstStyle/>
                    <a:p>
                      <a:pPr algn="l" fontAlgn="ctr"/>
                      <a:r>
                        <a:rPr lang="en-US" sz="2400" u="none" strike="noStrike" dirty="0">
                          <a:effectLst/>
                          <a:hlinkClick r:id="rId11" tooltip="1 Samuel 22:1"/>
                        </a:rPr>
                        <a:t>1 Sam. 22:1</a:t>
                      </a:r>
                      <a:r>
                        <a:rPr lang="en-US" sz="2400" dirty="0">
                          <a:effectLst/>
                        </a:rPr>
                        <a:t> or </a:t>
                      </a:r>
                      <a:r>
                        <a:rPr lang="en-US" sz="2400" u="none" strike="noStrike" dirty="0">
                          <a:effectLst/>
                          <a:hlinkClick r:id="rId12" tooltip="Psalm 24:3"/>
                        </a:rPr>
                        <a:t>24:3</a:t>
                      </a:r>
                      <a:endParaRPr lang="en-US" sz="2400" dirty="0">
                        <a:effectLst/>
                      </a:endParaRPr>
                    </a:p>
                  </a:txBody>
                  <a:tcPr anchor="ctr"/>
                </a:tc>
                <a:extLst>
                  <a:ext uri="{0D108BD9-81ED-4DB2-BD59-A6C34878D82A}">
                    <a16:rowId xmlns:a16="http://schemas.microsoft.com/office/drawing/2014/main" val="2463194009"/>
                  </a:ext>
                </a:extLst>
              </a:tr>
              <a:tr h="881317">
                <a:tc>
                  <a:txBody>
                    <a:bodyPr/>
                    <a:lstStyle/>
                    <a:p>
                      <a:pPr algn="ctr" fontAlgn="ctr"/>
                      <a:r>
                        <a:rPr lang="en-US" sz="2400" u="none" strike="noStrike" dirty="0">
                          <a:effectLst/>
                          <a:hlinkClick r:id="rId13" tooltip="Psalm 59"/>
                        </a:rPr>
                        <a:t>59</a:t>
                      </a:r>
                      <a:endParaRPr lang="en-US" sz="2400" dirty="0">
                        <a:effectLst/>
                      </a:endParaRPr>
                    </a:p>
                  </a:txBody>
                  <a:tcPr anchor="ctr"/>
                </a:tc>
                <a:tc>
                  <a:txBody>
                    <a:bodyPr/>
                    <a:lstStyle/>
                    <a:p>
                      <a:pPr algn="l" fontAlgn="ctr"/>
                      <a:r>
                        <a:rPr lang="en-US" sz="2400" dirty="0">
                          <a:effectLst/>
                        </a:rPr>
                        <a:t>Saul sends men to watch David’s house in order to kill him</a:t>
                      </a:r>
                    </a:p>
                  </a:txBody>
                  <a:tcPr anchor="ctr"/>
                </a:tc>
                <a:tc>
                  <a:txBody>
                    <a:bodyPr/>
                    <a:lstStyle/>
                    <a:p>
                      <a:pPr algn="l" fontAlgn="ctr"/>
                      <a:r>
                        <a:rPr lang="en-US" sz="2400" u="none" strike="noStrike" dirty="0">
                          <a:effectLst/>
                          <a:hlinkClick r:id="rId14" tooltip="1 Samuel 19:11"/>
                        </a:rPr>
                        <a:t>1 Sam. 19:11</a:t>
                      </a:r>
                      <a:endParaRPr lang="en-US" sz="2400" dirty="0">
                        <a:effectLst/>
                      </a:endParaRPr>
                    </a:p>
                  </a:txBody>
                  <a:tcPr anchor="ctr"/>
                </a:tc>
                <a:extLst>
                  <a:ext uri="{0D108BD9-81ED-4DB2-BD59-A6C34878D82A}">
                    <a16:rowId xmlns:a16="http://schemas.microsoft.com/office/drawing/2014/main" val="1095054627"/>
                  </a:ext>
                </a:extLst>
              </a:tr>
              <a:tr h="881317">
                <a:tc>
                  <a:txBody>
                    <a:bodyPr/>
                    <a:lstStyle/>
                    <a:p>
                      <a:pPr algn="ctr" fontAlgn="ctr"/>
                      <a:r>
                        <a:rPr lang="en-US" sz="2400" u="none" strike="noStrike" dirty="0">
                          <a:effectLst/>
                          <a:hlinkClick r:id="rId15" tooltip="Psalm 63"/>
                        </a:rPr>
                        <a:t>63</a:t>
                      </a:r>
                      <a:endParaRPr lang="en-US" sz="2400" dirty="0">
                        <a:effectLst/>
                      </a:endParaRPr>
                    </a:p>
                  </a:txBody>
                  <a:tcPr anchor="ctr"/>
                </a:tc>
                <a:tc>
                  <a:txBody>
                    <a:bodyPr/>
                    <a:lstStyle/>
                    <a:p>
                      <a:pPr algn="l" fontAlgn="ctr"/>
                      <a:r>
                        <a:rPr lang="en-US" sz="2400" dirty="0">
                          <a:effectLst/>
                        </a:rPr>
                        <a:t>David in the desert of Judah</a:t>
                      </a:r>
                    </a:p>
                  </a:txBody>
                  <a:tcPr anchor="ctr"/>
                </a:tc>
                <a:tc>
                  <a:txBody>
                    <a:bodyPr/>
                    <a:lstStyle/>
                    <a:p>
                      <a:pPr algn="l" fontAlgn="ctr"/>
                      <a:r>
                        <a:rPr lang="pl-PL" sz="2400" u="none" strike="noStrike" dirty="0">
                          <a:effectLst/>
                          <a:hlinkClick r:id="rId16" tooltip="2 Samuel 15–17"/>
                        </a:rPr>
                        <a:t>2 Samuel 15–17</a:t>
                      </a:r>
                      <a:r>
                        <a:rPr lang="pl-PL" sz="2400" dirty="0">
                          <a:effectLst/>
                        </a:rPr>
                        <a:t>?</a:t>
                      </a:r>
                      <a:endParaRPr lang="en-US" sz="2400" dirty="0">
                        <a:effectLst/>
                      </a:endParaRPr>
                    </a:p>
                    <a:p>
                      <a:pPr algn="l" fontAlgn="ctr"/>
                      <a:r>
                        <a:rPr lang="pl-PL" sz="2400" u="none" strike="noStrike" dirty="0">
                          <a:effectLst/>
                          <a:hlinkClick r:id="rId17" tooltip="1 Samuel 23:14–15"/>
                        </a:rPr>
                        <a:t>1 Sam. 23:14–15</a:t>
                      </a:r>
                      <a:r>
                        <a:rPr lang="pl-PL" sz="2400" dirty="0">
                          <a:effectLst/>
                        </a:rPr>
                        <a:t>?</a:t>
                      </a:r>
                    </a:p>
                  </a:txBody>
                  <a:tcPr anchor="ctr"/>
                </a:tc>
                <a:extLst>
                  <a:ext uri="{0D108BD9-81ED-4DB2-BD59-A6C34878D82A}">
                    <a16:rowId xmlns:a16="http://schemas.microsoft.com/office/drawing/2014/main" val="213591330"/>
                  </a:ext>
                </a:extLst>
              </a:tr>
              <a:tr h="489621">
                <a:tc>
                  <a:txBody>
                    <a:bodyPr/>
                    <a:lstStyle/>
                    <a:p>
                      <a:pPr algn="ctr" fontAlgn="ctr"/>
                      <a:r>
                        <a:rPr lang="en-US" sz="2400" u="none" strike="noStrike" dirty="0">
                          <a:effectLst/>
                          <a:hlinkClick r:id="rId18" tooltip="Psalm 142"/>
                        </a:rPr>
                        <a:t>142</a:t>
                      </a:r>
                      <a:endParaRPr lang="en-US" sz="2400" dirty="0">
                        <a:effectLst/>
                      </a:endParaRPr>
                    </a:p>
                  </a:txBody>
                  <a:tcPr anchor="ctr"/>
                </a:tc>
                <a:tc>
                  <a:txBody>
                    <a:bodyPr/>
                    <a:lstStyle/>
                    <a:p>
                      <a:pPr algn="l" fontAlgn="ctr"/>
                      <a:r>
                        <a:rPr lang="en-US" sz="2400" dirty="0">
                          <a:effectLst/>
                        </a:rPr>
                        <a:t>David flees from Saul into a cave</a:t>
                      </a:r>
                    </a:p>
                  </a:txBody>
                  <a:tcPr anchor="ctr"/>
                </a:tc>
                <a:tc>
                  <a:txBody>
                    <a:bodyPr/>
                    <a:lstStyle/>
                    <a:p>
                      <a:pPr algn="l" fontAlgn="ctr"/>
                      <a:r>
                        <a:rPr lang="en-US" sz="2400" dirty="0">
                          <a:effectLst/>
                        </a:rPr>
                        <a:t>Same as </a:t>
                      </a:r>
                      <a:r>
                        <a:rPr lang="en-US" sz="2400" u="none" strike="noStrike" dirty="0">
                          <a:effectLst/>
                          <a:hlinkClick r:id="rId10" tooltip="Psalm 57"/>
                        </a:rPr>
                        <a:t>Psalm 57</a:t>
                      </a:r>
                      <a:endParaRPr lang="en-US" sz="2400" dirty="0">
                        <a:effectLst/>
                      </a:endParaRPr>
                    </a:p>
                  </a:txBody>
                  <a:tcPr anchor="ctr"/>
                </a:tc>
                <a:extLst>
                  <a:ext uri="{0D108BD9-81ED-4DB2-BD59-A6C34878D82A}">
                    <a16:rowId xmlns:a16="http://schemas.microsoft.com/office/drawing/2014/main" val="165290824"/>
                  </a:ext>
                </a:extLst>
              </a:tr>
            </a:tbl>
          </a:graphicData>
        </a:graphic>
      </p:graphicFrame>
    </p:spTree>
    <p:extLst>
      <p:ext uri="{BB962C8B-B14F-4D97-AF65-F5344CB8AC3E}">
        <p14:creationId xmlns:p14="http://schemas.microsoft.com/office/powerpoint/2010/main" val="661653923"/>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D0201-0D9C-393F-20D9-D50819FFABBE}"/>
              </a:ext>
            </a:extLst>
          </p:cNvPr>
          <p:cNvSpPr>
            <a:spLocks noGrp="1"/>
          </p:cNvSpPr>
          <p:nvPr>
            <p:ph type="title"/>
          </p:nvPr>
        </p:nvSpPr>
        <p:spPr/>
        <p:txBody>
          <a:bodyPr/>
          <a:lstStyle/>
          <a:p>
            <a:r>
              <a:rPr lang="en-US" sz="3200" dirty="0">
                <a:effectLst/>
              </a:rPr>
              <a:t>Incident in David’s Life in 1 Samuel</a:t>
            </a:r>
            <a:br>
              <a:rPr lang="en-US" sz="3200" b="0" dirty="0">
                <a:effectLst/>
              </a:rPr>
            </a:br>
            <a:endParaRPr lang="en-US" dirty="0"/>
          </a:p>
        </p:txBody>
      </p:sp>
      <p:sp>
        <p:nvSpPr>
          <p:cNvPr id="3" name="Content Placeholder 2">
            <a:extLst>
              <a:ext uri="{FF2B5EF4-FFF2-40B4-BE49-F238E27FC236}">
                <a16:creationId xmlns:a16="http://schemas.microsoft.com/office/drawing/2014/main" id="{380C7103-0EC4-EC25-BD91-1C99F696B83E}"/>
              </a:ext>
            </a:extLst>
          </p:cNvPr>
          <p:cNvSpPr>
            <a:spLocks noGrp="1"/>
          </p:cNvSpPr>
          <p:nvPr>
            <p:ph idx="1"/>
          </p:nvPr>
        </p:nvSpPr>
        <p:spPr/>
        <p:txBody>
          <a:bodyPr/>
          <a:lstStyle/>
          <a:p>
            <a:r>
              <a:rPr lang="en-US" dirty="0"/>
              <a:t>1 Samuel 23:19-21 Then </a:t>
            </a:r>
            <a:r>
              <a:rPr lang="en-US" dirty="0" err="1"/>
              <a:t>Ziphites</a:t>
            </a:r>
            <a:r>
              <a:rPr lang="en-US" dirty="0"/>
              <a:t> came up to Saul at Gibeah, saying, “Is David not hiding with us in the strongholds at </a:t>
            </a:r>
            <a:r>
              <a:rPr lang="en-US" dirty="0" err="1"/>
              <a:t>Horesh</a:t>
            </a:r>
            <a:r>
              <a:rPr lang="en-US" dirty="0"/>
              <a:t>, on the hill of </a:t>
            </a:r>
            <a:r>
              <a:rPr lang="en-US" dirty="0" err="1"/>
              <a:t>Hachilah</a:t>
            </a:r>
            <a:r>
              <a:rPr lang="en-US" dirty="0"/>
              <a:t>, which is on the south of </a:t>
            </a:r>
            <a:r>
              <a:rPr lang="en-US" dirty="0" err="1"/>
              <a:t>Jeshimon</a:t>
            </a:r>
            <a:r>
              <a:rPr lang="en-US" dirty="0"/>
              <a:t>? 20 Now then, O king, come down according to all the desire of your soul to do so; and our part shall be to surrender him into the king’s hand.” 21 Saul said, “May you be blessed of the LORD, for you have had compassion on me. </a:t>
            </a:r>
          </a:p>
          <a:p>
            <a:endParaRPr lang="en-US" dirty="0"/>
          </a:p>
          <a:p>
            <a:r>
              <a:rPr lang="en-US" dirty="0"/>
              <a:t>The </a:t>
            </a:r>
            <a:r>
              <a:rPr lang="en-US" dirty="0" err="1"/>
              <a:t>Ziphites</a:t>
            </a:r>
            <a:r>
              <a:rPr lang="en-US" dirty="0"/>
              <a:t> were Judahites, but they apparently were not happy to have David and his men in the area. Psalm 54 was in response to this occasion. (ESV Study Bible)</a:t>
            </a:r>
          </a:p>
        </p:txBody>
      </p:sp>
    </p:spTree>
    <p:extLst>
      <p:ext uri="{BB962C8B-B14F-4D97-AF65-F5344CB8AC3E}">
        <p14:creationId xmlns:p14="http://schemas.microsoft.com/office/powerpoint/2010/main" val="844767917"/>
      </p:ext>
    </p:extLst>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0.xml.rels><?xml version="1.0" encoding="UTF-8" standalone="yes"?>
<Relationships xmlns="http://schemas.openxmlformats.org/package/2006/relationships"><Relationship Id="rId1" Type="http://schemas.openxmlformats.org/officeDocument/2006/relationships/hyperlink" Target="http://en.wikipedia.org/wiki/Porosity" TargetMode="External"/></Relationships>
</file>

<file path=ppt/theme/theme1.xml><?xml version="1.0" encoding="utf-8"?>
<a:theme xmlns:a="http://schemas.openxmlformats.org/drawingml/2006/main" name="1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ld Testament">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r">
          <a:defRPr dirty="0" smtClean="0">
            <a:hlinkClick xmlns:r="http://schemas.openxmlformats.org/officeDocument/2006/relationships" r:id="rId1"/>
          </a:defRPr>
        </a:defPPr>
      </a:lstStyle>
    </a:spDef>
    <a:txDef>
      <a:spPr bwMode="auto">
        <a:noFill/>
        <a:ln w="9525">
          <a:noFill/>
          <a:miter lim="800000"/>
          <a:headEnd/>
          <a:tailEnd/>
        </a:ln>
        <a:effectLst/>
      </a:spPr>
      <a:bodyPr wrap="none" rtlCol="0">
        <a:spAutoFit/>
      </a:bodyPr>
      <a:lstStyle>
        <a:defPPr>
          <a:defRPr dirty="0" smtClean="0">
            <a:latin typeface="Arial" charset="0"/>
          </a:defRPr>
        </a:defPPr>
      </a:lstStyle>
    </a:txDef>
  </a:objectDefaults>
  <a:extraClrSchemeLst/>
  <a:extLst>
    <a:ext uri="{05A4C25C-085E-4340-85A3-A5531E510DB2}">
      <thm15:themeFamily xmlns:thm15="http://schemas.microsoft.com/office/thememl/2012/main" name="Grapes" id="{5B8FD17E-6D84-46D5-9D7D-FA8B2973E9D0}" vid="{46774CBD-6B41-4894-A815-19A908C24573}"/>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7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0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1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2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3_WJB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30438</TotalTime>
  <Words>3719</Words>
  <Application>Microsoft Office PowerPoint</Application>
  <PresentationFormat>Widescreen</PresentationFormat>
  <Paragraphs>265</Paragraphs>
  <Slides>52</Slides>
  <Notes>1</Notes>
  <HiddenSlides>0</HiddenSlides>
  <MMClips>3</MMClips>
  <ScaleCrop>false</ScaleCrop>
  <HeadingPairs>
    <vt:vector size="8" baseType="variant">
      <vt:variant>
        <vt:lpstr>Fonts Used</vt:lpstr>
      </vt:variant>
      <vt:variant>
        <vt:i4>4</vt:i4>
      </vt:variant>
      <vt:variant>
        <vt:lpstr>Theme</vt:lpstr>
      </vt:variant>
      <vt:variant>
        <vt:i4>10</vt:i4>
      </vt:variant>
      <vt:variant>
        <vt:lpstr>Slide Titles</vt:lpstr>
      </vt:variant>
      <vt:variant>
        <vt:i4>52</vt:i4>
      </vt:variant>
      <vt:variant>
        <vt:lpstr>Custom Shows</vt:lpstr>
      </vt:variant>
      <vt:variant>
        <vt:i4>1</vt:i4>
      </vt:variant>
    </vt:vector>
  </HeadingPairs>
  <TitlesOfParts>
    <vt:vector size="67" baseType="lpstr">
      <vt:lpstr>ACADEMY ENGRAVED LET PLAIN:1.0</vt:lpstr>
      <vt:lpstr>Arial</vt:lpstr>
      <vt:lpstr>Calibri</vt:lpstr>
      <vt:lpstr>Open Sans</vt:lpstr>
      <vt:lpstr>1_WJB1</vt:lpstr>
      <vt:lpstr>7_WJB1</vt:lpstr>
      <vt:lpstr>WJB1</vt:lpstr>
      <vt:lpstr>8_WJB1</vt:lpstr>
      <vt:lpstr>9_WJB1</vt:lpstr>
      <vt:lpstr>10_WJB1</vt:lpstr>
      <vt:lpstr>11_WJB1</vt:lpstr>
      <vt:lpstr>12_WJB1</vt:lpstr>
      <vt:lpstr>13_WJB1</vt:lpstr>
      <vt:lpstr>Old Testament</vt:lpstr>
      <vt:lpstr>PowerPoint Presentation</vt:lpstr>
      <vt:lpstr>PowerPoint Presentation</vt:lpstr>
      <vt:lpstr>Review: The Book of Judges</vt:lpstr>
      <vt:lpstr>PowerPoint Presentation</vt:lpstr>
      <vt:lpstr>Presentation Outline for 1 Samuel</vt:lpstr>
      <vt:lpstr>Background to 1 Samuel: Who is the Author?</vt:lpstr>
      <vt:lpstr>Background to 1 Samuel: Who are the People?</vt:lpstr>
      <vt:lpstr>PowerPoint Presentation</vt:lpstr>
      <vt:lpstr>Incident in David’s Life in 1 Samuel </vt:lpstr>
      <vt:lpstr>Psalms 54</vt:lpstr>
      <vt:lpstr>Psalms 54</vt:lpstr>
      <vt:lpstr>Background to 1 Samuel: What?</vt:lpstr>
      <vt:lpstr>Background to 1 Samuel: What?</vt:lpstr>
      <vt:lpstr>Background to 1 Samuel: When?</vt:lpstr>
      <vt:lpstr>Background to 1 Samuel: Where?</vt:lpstr>
      <vt:lpstr>Background to 1 Samuel: Where? Five Cities of the Philistines and their Five Lords</vt:lpstr>
      <vt:lpstr>Background to 1 Samuel: Where are the Enemies?</vt:lpstr>
      <vt:lpstr>Background to 1 Samuel: Why?</vt:lpstr>
      <vt:lpstr>PowerPoint Presentation</vt:lpstr>
      <vt:lpstr>Vignette 1: Eli, Hannah, and their Children</vt:lpstr>
      <vt:lpstr>Vignette 1: Eli, Hannah, and their Children</vt:lpstr>
      <vt:lpstr>Vignette 1: Eli, Hannah, and their Children</vt:lpstr>
      <vt:lpstr>Vignette 1: Eli, Hannah, and their Children</vt:lpstr>
      <vt:lpstr>Vignette 1: Eli, Hannah, and their Children</vt:lpstr>
      <vt:lpstr>Vignette 1: Eli, Hannah, and their Children</vt:lpstr>
      <vt:lpstr>Vignette 1: Eli, Hannah, and their Children</vt:lpstr>
      <vt:lpstr>Vignette 1: Eli, Hannah, and their Children</vt:lpstr>
      <vt:lpstr>Vignette 1: Hannah</vt:lpstr>
      <vt:lpstr>Vignette 2: The People Ask for a King</vt:lpstr>
      <vt:lpstr>Vignette 2: The People Ask for a King</vt:lpstr>
      <vt:lpstr>The Grand Story of Redemption – The Ultimate King will Rule His People </vt:lpstr>
      <vt:lpstr>The Grand Story of Redemption – The Ultimate King will Rule His People </vt:lpstr>
      <vt:lpstr>Vignette 3: David and Goliath</vt:lpstr>
      <vt:lpstr>Vignette 3: David and Goliath</vt:lpstr>
      <vt:lpstr>Vignette 3: David and Goliath</vt:lpstr>
      <vt:lpstr>PowerPoint Presentation</vt:lpstr>
      <vt:lpstr>PowerPoint Presentation</vt:lpstr>
      <vt:lpstr>PowerPoint Presentation</vt:lpstr>
      <vt:lpstr>Sling</vt:lpstr>
      <vt:lpstr>This is History, Not Mythology!</vt:lpstr>
      <vt:lpstr>This is History, Not Mythology!</vt:lpstr>
      <vt:lpstr>This is History, Not Mythology!</vt:lpstr>
      <vt:lpstr>This is History, Not Mythology!</vt:lpstr>
      <vt:lpstr>This is History, Not Mythology!</vt:lpstr>
      <vt:lpstr>This is History, Not Mythology!</vt:lpstr>
      <vt:lpstr>This is History, Not Mythology!</vt:lpstr>
      <vt:lpstr>Application 1: Read the Bible</vt:lpstr>
      <vt:lpstr>PowerPoint Presentation</vt:lpstr>
      <vt:lpstr>It doesn’t matter how long it takes you to complete it!</vt:lpstr>
      <vt:lpstr>PowerPoint Presentation</vt:lpstr>
      <vt:lpstr>PowerPoint Presentation</vt:lpstr>
      <vt:lpstr>Application 2: This is Our History</vt:lpstr>
      <vt:lpstr>Memes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 ∙ E ∙ S ∙ T </dc:title>
  <dc:creator>Wendell Brane</dc:creator>
  <cp:lastModifiedBy>Joshua Miles</cp:lastModifiedBy>
  <cp:revision>1804</cp:revision>
  <cp:lastPrinted>2024-10-20T12:21:53Z</cp:lastPrinted>
  <dcterms:created xsi:type="dcterms:W3CDTF">2021-01-08T23:52:50Z</dcterms:created>
  <dcterms:modified xsi:type="dcterms:W3CDTF">2024-10-20T19:25:28Z</dcterms:modified>
</cp:coreProperties>
</file>