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42" r:id="rId5"/>
    <p:sldMasterId id="2147483958" r:id="rId6"/>
    <p:sldMasterId id="2147483967" r:id="rId7"/>
    <p:sldMasterId id="2147483996" r:id="rId8"/>
    <p:sldMasterId id="2147484001" r:id="rId9"/>
    <p:sldMasterId id="2147484019" r:id="rId10"/>
  </p:sldMasterIdLst>
  <p:notesMasterIdLst>
    <p:notesMasterId r:id="rId46"/>
  </p:notesMasterIdLst>
  <p:handoutMasterIdLst>
    <p:handoutMasterId r:id="rId47"/>
  </p:handoutMasterIdLst>
  <p:sldIdLst>
    <p:sldId id="6966" r:id="rId11"/>
    <p:sldId id="258" r:id="rId12"/>
    <p:sldId id="273" r:id="rId13"/>
    <p:sldId id="274" r:id="rId14"/>
    <p:sldId id="275" r:id="rId15"/>
    <p:sldId id="276" r:id="rId16"/>
    <p:sldId id="277" r:id="rId17"/>
    <p:sldId id="278" r:id="rId18"/>
    <p:sldId id="292" r:id="rId19"/>
    <p:sldId id="279" r:id="rId20"/>
    <p:sldId id="272" r:id="rId21"/>
    <p:sldId id="270" r:id="rId22"/>
    <p:sldId id="271" r:id="rId23"/>
    <p:sldId id="281" r:id="rId24"/>
    <p:sldId id="294" r:id="rId25"/>
    <p:sldId id="280" r:id="rId26"/>
    <p:sldId id="287" r:id="rId27"/>
    <p:sldId id="288" r:id="rId28"/>
    <p:sldId id="268" r:id="rId29"/>
    <p:sldId id="261" r:id="rId30"/>
    <p:sldId id="263" r:id="rId31"/>
    <p:sldId id="264" r:id="rId32"/>
    <p:sldId id="265" r:id="rId33"/>
    <p:sldId id="266" r:id="rId34"/>
    <p:sldId id="267" r:id="rId35"/>
    <p:sldId id="289" r:id="rId36"/>
    <p:sldId id="290" r:id="rId37"/>
    <p:sldId id="291" r:id="rId38"/>
    <p:sldId id="282" r:id="rId39"/>
    <p:sldId id="283" r:id="rId40"/>
    <p:sldId id="284" r:id="rId41"/>
    <p:sldId id="285" r:id="rId42"/>
    <p:sldId id="286" r:id="rId43"/>
    <p:sldId id="269" r:id="rId44"/>
    <p:sldId id="260" r:id="rId45"/>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62" autoAdjust="0"/>
    <p:restoredTop sz="95000" autoAdjust="0"/>
  </p:normalViewPr>
  <p:slideViewPr>
    <p:cSldViewPr>
      <p:cViewPr varScale="1">
        <p:scale>
          <a:sx n="103" d="100"/>
          <a:sy n="103" d="100"/>
        </p:scale>
        <p:origin x="144" y="150"/>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4968"/>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11/3/2024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11/3/2024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9183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52257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8253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29899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3532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77641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727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190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1930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98974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11/3/2024</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879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11/3/2024</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20940881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2A2A"/>
        </a:solidFill>
        <a:effectLst/>
      </p:bgPr>
    </p:bg>
    <p:spTree>
      <p:nvGrpSpPr>
        <p:cNvPr id="1" name=""/>
        <p:cNvGrpSpPr/>
        <p:nvPr/>
      </p:nvGrpSpPr>
      <p:grpSpPr>
        <a:xfrm>
          <a:off x="0" y="0"/>
          <a:ext cx="0" cy="0"/>
          <a:chOff x="0" y="0"/>
          <a:chExt cx="0" cy="0"/>
        </a:xfrm>
      </p:grpSpPr>
      <p:pic>
        <p:nvPicPr>
          <p:cNvPr id="1028" name="Picture 4" descr="Free Online Seminary Course | Old Testament History">
            <a:extLst>
              <a:ext uri="{FF2B5EF4-FFF2-40B4-BE49-F238E27FC236}">
                <a16:creationId xmlns:a16="http://schemas.microsoft.com/office/drawing/2014/main" id="{92C09635-0017-4C32-C86C-F378FEC3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71" y="271809"/>
            <a:ext cx="9281257" cy="5232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620617-B2F1-3AE9-01B6-2BACCE3F96B1}"/>
              </a:ext>
            </a:extLst>
          </p:cNvPr>
          <p:cNvSpPr txBox="1"/>
          <p:nvPr/>
        </p:nvSpPr>
        <p:spPr>
          <a:xfrm>
            <a:off x="3715853" y="5108756"/>
            <a:ext cx="47602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1</a:t>
            </a:r>
            <a:r>
              <a:rPr kumimoji="0" lang="en-US" sz="60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 and </a:t>
            </a:r>
            <a:r>
              <a:rPr kumimoji="0" lang="en-US" sz="72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2</a:t>
            </a:r>
            <a:r>
              <a:rPr kumimoji="0" lang="en-US" sz="60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 Kings</a:t>
            </a:r>
          </a:p>
        </p:txBody>
      </p:sp>
    </p:spTree>
    <p:extLst>
      <p:ext uri="{BB962C8B-B14F-4D97-AF65-F5344CB8AC3E}">
        <p14:creationId xmlns:p14="http://schemas.microsoft.com/office/powerpoint/2010/main" val="142845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612FD6A7-93FC-4AA9-3C8B-7923F8D9116E}"/>
            </a:ext>
          </a:extLst>
        </p:cNvPr>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E1428456-8061-C906-19D9-963A5BBBE8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686439C-A6BB-6B59-844E-EF102A229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064" y="91440"/>
            <a:ext cx="7093861"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1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7D42ED9E-2B6F-08CD-462A-3392AC05F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A9BC0-FC2A-0FA4-9198-5AC1AF27F397}"/>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Overview of </a:t>
            </a:r>
            <a:r>
              <a:rPr lang="en-US" sz="7200" dirty="0">
                <a:solidFill>
                  <a:schemeClr val="bg1"/>
                </a:solidFill>
                <a:latin typeface="Constantia" panose="02030602050306030303" pitchFamily="18" charset="0"/>
              </a:rPr>
              <a:t>1</a:t>
            </a:r>
            <a:r>
              <a:rPr lang="en-US" sz="5400" dirty="0">
                <a:solidFill>
                  <a:schemeClr val="bg1"/>
                </a:solidFill>
                <a:latin typeface="Constantia" panose="02030602050306030303" pitchFamily="18" charset="0"/>
              </a:rPr>
              <a:t> and </a:t>
            </a:r>
            <a:r>
              <a:rPr lang="en-US" sz="7200" dirty="0">
                <a:solidFill>
                  <a:schemeClr val="bg1"/>
                </a:solidFill>
                <a:latin typeface="Constantia" panose="02030602050306030303" pitchFamily="18" charset="0"/>
              </a:rPr>
              <a:t>2</a:t>
            </a:r>
            <a:r>
              <a:rPr lang="en-US" sz="5400" dirty="0">
                <a:solidFill>
                  <a:schemeClr val="bg1"/>
                </a:solidFill>
                <a:latin typeface="Constantia" panose="02030602050306030303" pitchFamily="18" charset="0"/>
              </a:rPr>
              <a:t> Kings</a:t>
            </a:r>
          </a:p>
        </p:txBody>
      </p:sp>
      <p:sp>
        <p:nvSpPr>
          <p:cNvPr id="3" name="Content Placeholder 2">
            <a:extLst>
              <a:ext uri="{FF2B5EF4-FFF2-40B4-BE49-F238E27FC236}">
                <a16:creationId xmlns:a16="http://schemas.microsoft.com/office/drawing/2014/main" id="{B0CBBB38-2628-02DA-D0B6-98EF00DC0550}"/>
              </a:ext>
            </a:extLst>
          </p:cNvPr>
          <p:cNvSpPr>
            <a:spLocks noGrp="1"/>
          </p:cNvSpPr>
          <p:nvPr>
            <p:ph idx="1"/>
          </p:nvPr>
        </p:nvSpPr>
        <p:spPr>
          <a:xfrm>
            <a:off x="838200" y="1825625"/>
            <a:ext cx="10886038" cy="4667250"/>
          </a:xfrm>
        </p:spPr>
        <p:txBody>
          <a:bodyPr>
            <a:normAutofit/>
          </a:bodyPr>
          <a:lstStyle/>
          <a:p>
            <a:pPr marL="514350" indent="-514350">
              <a:lnSpc>
                <a:spcPct val="120000"/>
              </a:lnSpc>
              <a:buFont typeface="+mj-lt"/>
              <a:buAutoNum type="arabicPeriod"/>
            </a:pPr>
            <a:r>
              <a:rPr lang="en-US" sz="3200" dirty="0">
                <a:solidFill>
                  <a:schemeClr val="bg1"/>
                </a:solidFill>
                <a:latin typeface="Constantia" panose="02030602050306030303" pitchFamily="18" charset="0"/>
              </a:rPr>
              <a:t>Title, Author, Sources and Dates</a:t>
            </a:r>
          </a:p>
          <a:p>
            <a:pPr marL="514350" indent="-514350">
              <a:lnSpc>
                <a:spcPct val="120000"/>
              </a:lnSpc>
              <a:buFont typeface="+mj-lt"/>
              <a:buAutoNum type="arabicPeriod"/>
            </a:pPr>
            <a:r>
              <a:rPr lang="en-US" sz="3200" dirty="0">
                <a:solidFill>
                  <a:schemeClr val="bg1"/>
                </a:solidFill>
                <a:latin typeface="Constantia" panose="02030602050306030303" pitchFamily="18" charset="0"/>
              </a:rPr>
              <a:t>Purpose</a:t>
            </a:r>
          </a:p>
          <a:p>
            <a:pPr marL="514350" indent="-514350">
              <a:lnSpc>
                <a:spcPct val="120000"/>
              </a:lnSpc>
              <a:buFont typeface="+mj-lt"/>
              <a:buAutoNum type="arabicPeriod"/>
            </a:pPr>
            <a:r>
              <a:rPr lang="en-US" sz="3200" dirty="0">
                <a:solidFill>
                  <a:schemeClr val="bg1"/>
                </a:solidFill>
                <a:latin typeface="Constantia" panose="02030602050306030303" pitchFamily="18" charset="0"/>
              </a:rPr>
              <a:t>Chronology</a:t>
            </a:r>
          </a:p>
          <a:p>
            <a:pPr marL="514350" indent="-514350">
              <a:lnSpc>
                <a:spcPct val="120000"/>
              </a:lnSpc>
              <a:buFont typeface="+mj-lt"/>
              <a:buAutoNum type="arabicPeriod"/>
            </a:pPr>
            <a:r>
              <a:rPr lang="en-US" sz="3200" dirty="0">
                <a:solidFill>
                  <a:schemeClr val="bg1"/>
                </a:solidFill>
                <a:latin typeface="Constantia" panose="02030602050306030303" pitchFamily="18" charset="0"/>
              </a:rPr>
              <a:t>Themes &amp; Theology</a:t>
            </a:r>
          </a:p>
          <a:p>
            <a:pPr marL="514350" indent="-514350">
              <a:lnSpc>
                <a:spcPct val="120000"/>
              </a:lnSpc>
              <a:buFont typeface="+mj-lt"/>
              <a:buAutoNum type="arabicPeriod"/>
            </a:pPr>
            <a:r>
              <a:rPr lang="en-US" sz="3200" dirty="0">
                <a:solidFill>
                  <a:schemeClr val="bg1"/>
                </a:solidFill>
                <a:latin typeface="Constantia" panose="02030602050306030303" pitchFamily="18" charset="0"/>
              </a:rPr>
              <a:t>Outline</a:t>
            </a:r>
          </a:p>
          <a:p>
            <a:pPr marL="514350" indent="-514350">
              <a:lnSpc>
                <a:spcPct val="120000"/>
              </a:lnSpc>
              <a:buFont typeface="+mj-lt"/>
              <a:buAutoNum type="arabicPeriod"/>
            </a:pPr>
            <a:r>
              <a:rPr lang="en-US" sz="3200" dirty="0">
                <a:solidFill>
                  <a:schemeClr val="bg1"/>
                </a:solidFill>
                <a:latin typeface="Constantia" panose="02030602050306030303" pitchFamily="18" charset="0"/>
              </a:rPr>
              <a:t>Takeaways</a:t>
            </a:r>
          </a:p>
        </p:txBody>
      </p:sp>
      <p:pic>
        <p:nvPicPr>
          <p:cNvPr id="4" name="Picture 4" descr="Free Online Seminary Course | Old Testament History">
            <a:extLst>
              <a:ext uri="{FF2B5EF4-FFF2-40B4-BE49-F238E27FC236}">
                <a16:creationId xmlns:a16="http://schemas.microsoft.com/office/drawing/2014/main" id="{915B59D7-CA95-8FED-4C51-485E71CE28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B9A79929-4983-9840-01F2-2F1876B0D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10D2D-0C9A-134B-7DC2-7B676BD2B401}"/>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Title of the Books</a:t>
            </a:r>
          </a:p>
        </p:txBody>
      </p:sp>
      <p:sp>
        <p:nvSpPr>
          <p:cNvPr id="3" name="Content Placeholder 2">
            <a:extLst>
              <a:ext uri="{FF2B5EF4-FFF2-40B4-BE49-F238E27FC236}">
                <a16:creationId xmlns:a16="http://schemas.microsoft.com/office/drawing/2014/main" id="{91FBD153-DB8D-300C-BD67-C678BBC107EC}"/>
              </a:ext>
            </a:extLst>
          </p:cNvPr>
          <p:cNvSpPr>
            <a:spLocks noGrp="1"/>
          </p:cNvSpPr>
          <p:nvPr>
            <p:ph idx="1"/>
          </p:nvPr>
        </p:nvSpPr>
        <p:spPr>
          <a:xfrm>
            <a:off x="838200" y="1825625"/>
            <a:ext cx="10886038" cy="4667250"/>
          </a:xfrm>
        </p:spPr>
        <p:txBody>
          <a:bodyPr>
            <a:normAutofit/>
          </a:bodyPr>
          <a:lstStyle/>
          <a:p>
            <a:pPr>
              <a:lnSpc>
                <a:spcPct val="120000"/>
              </a:lnSpc>
            </a:pPr>
            <a:r>
              <a:rPr lang="en-US" sz="3200" dirty="0">
                <a:solidFill>
                  <a:schemeClr val="bg1"/>
                </a:solidFill>
                <a:latin typeface="Constantia" panose="02030602050306030303" pitchFamily="18" charset="0"/>
              </a:rPr>
              <a:t>Greek Septuagint: </a:t>
            </a:r>
          </a:p>
          <a:p>
            <a:pPr lvl="1">
              <a:lnSpc>
                <a:spcPct val="120000"/>
              </a:lnSpc>
            </a:pPr>
            <a:r>
              <a:rPr lang="en-US" sz="2800" dirty="0">
                <a:solidFill>
                  <a:schemeClr val="bg1"/>
                </a:solidFill>
                <a:latin typeface="Constantia" panose="02030602050306030303" pitchFamily="18" charset="0"/>
              </a:rPr>
              <a:t>1 and 2 Samuel = “First and Second Reigns”</a:t>
            </a:r>
          </a:p>
          <a:p>
            <a:pPr lvl="1">
              <a:lnSpc>
                <a:spcPct val="120000"/>
              </a:lnSpc>
            </a:pPr>
            <a:r>
              <a:rPr lang="en-US" sz="2800" dirty="0">
                <a:solidFill>
                  <a:schemeClr val="bg1"/>
                </a:solidFill>
                <a:latin typeface="Constantia" panose="02030602050306030303" pitchFamily="18" charset="0"/>
              </a:rPr>
              <a:t>1 and 2 Kings = “Third and Fourth Reigns”</a:t>
            </a:r>
          </a:p>
          <a:p>
            <a:pPr>
              <a:lnSpc>
                <a:spcPct val="120000"/>
              </a:lnSpc>
            </a:pPr>
            <a:r>
              <a:rPr lang="en-US" sz="3200" dirty="0">
                <a:solidFill>
                  <a:schemeClr val="bg1"/>
                </a:solidFill>
                <a:latin typeface="Constantia" panose="02030602050306030303" pitchFamily="18" charset="0"/>
              </a:rPr>
              <a:t>Latin Vulgate:</a:t>
            </a:r>
            <a:r>
              <a:rPr lang="en-US" dirty="0">
                <a:solidFill>
                  <a:schemeClr val="bg1"/>
                </a:solidFill>
                <a:latin typeface="Constantia" panose="02030602050306030303" pitchFamily="18" charset="0"/>
              </a:rPr>
              <a:t> </a:t>
            </a:r>
          </a:p>
          <a:p>
            <a:pPr lvl="1">
              <a:lnSpc>
                <a:spcPct val="120000"/>
              </a:lnSpc>
            </a:pPr>
            <a:r>
              <a:rPr lang="en-US" sz="2800" dirty="0">
                <a:solidFill>
                  <a:schemeClr val="bg1"/>
                </a:solidFill>
                <a:latin typeface="Constantia" panose="02030602050306030303" pitchFamily="18" charset="0"/>
              </a:rPr>
              <a:t>1 and 2 Samuel = “First and Second </a:t>
            </a:r>
            <a:r>
              <a:rPr lang="en-US" sz="2800" u="sng" dirty="0">
                <a:solidFill>
                  <a:schemeClr val="bg1"/>
                </a:solidFill>
                <a:latin typeface="Constantia" panose="02030602050306030303" pitchFamily="18" charset="0"/>
              </a:rPr>
              <a:t>Kings</a:t>
            </a:r>
            <a:r>
              <a:rPr lang="en-US" sz="2800" dirty="0">
                <a:solidFill>
                  <a:schemeClr val="bg1"/>
                </a:solidFill>
                <a:latin typeface="Constantia" panose="02030602050306030303" pitchFamily="18" charset="0"/>
              </a:rPr>
              <a:t>”</a:t>
            </a:r>
          </a:p>
          <a:p>
            <a:pPr lvl="1">
              <a:lnSpc>
                <a:spcPct val="120000"/>
              </a:lnSpc>
            </a:pPr>
            <a:r>
              <a:rPr lang="en-US" sz="2800" dirty="0">
                <a:solidFill>
                  <a:schemeClr val="bg1"/>
                </a:solidFill>
                <a:latin typeface="Constantia" panose="02030602050306030303" pitchFamily="18" charset="0"/>
              </a:rPr>
              <a:t>1 and 2 Kings = “Third and Fourth </a:t>
            </a:r>
            <a:r>
              <a:rPr lang="en-US" sz="2800" u="sng" dirty="0">
                <a:solidFill>
                  <a:schemeClr val="bg1"/>
                </a:solidFill>
                <a:latin typeface="Constantia" panose="02030602050306030303" pitchFamily="18" charset="0"/>
              </a:rPr>
              <a:t>Kings</a:t>
            </a:r>
            <a:r>
              <a:rPr lang="en-US" sz="2800" dirty="0">
                <a:solidFill>
                  <a:schemeClr val="bg1"/>
                </a:solidFill>
                <a:latin typeface="Constantia" panose="02030602050306030303" pitchFamily="18" charset="0"/>
              </a:rPr>
              <a:t>”</a:t>
            </a:r>
          </a:p>
        </p:txBody>
      </p:sp>
      <p:pic>
        <p:nvPicPr>
          <p:cNvPr id="4" name="Picture 4" descr="Free Online Seminary Course | Old Testament History">
            <a:extLst>
              <a:ext uri="{FF2B5EF4-FFF2-40B4-BE49-F238E27FC236}">
                <a16:creationId xmlns:a16="http://schemas.microsoft.com/office/drawing/2014/main" id="{666F0C6C-DF86-0174-A6DB-5B003A2AF8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4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04933071-6B8C-0348-C269-F61A2CD56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85815-7582-CEC8-A822-12E23C1A1526}"/>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The Tanakh (Hebrew Bible)</a:t>
            </a:r>
          </a:p>
        </p:txBody>
      </p:sp>
      <p:pic>
        <p:nvPicPr>
          <p:cNvPr id="4" name="Picture 4" descr="Free Online Seminary Course | Old Testament History">
            <a:extLst>
              <a:ext uri="{FF2B5EF4-FFF2-40B4-BE49-F238E27FC236}">
                <a16:creationId xmlns:a16="http://schemas.microsoft.com/office/drawing/2014/main" id="{DCA0AC53-F877-E477-245D-234C2E380E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B89C81C5-F289-53D7-93D4-B3A4CF8C9EC3}"/>
              </a:ext>
            </a:extLst>
          </p:cNvPr>
          <p:cNvGraphicFramePr>
            <a:graphicFrameLocks noGrp="1"/>
          </p:cNvGraphicFramePr>
          <p:nvPr/>
        </p:nvGraphicFramePr>
        <p:xfrm>
          <a:off x="1037075" y="1537651"/>
          <a:ext cx="10117849" cy="4871720"/>
        </p:xfrm>
        <a:graphic>
          <a:graphicData uri="http://schemas.openxmlformats.org/drawingml/2006/table">
            <a:tbl>
              <a:tblPr firstRow="1" bandRow="1">
                <a:tableStyleId>{2D5ABB26-0587-4C30-8999-92F81FD0307C}</a:tableStyleId>
              </a:tblPr>
              <a:tblGrid>
                <a:gridCol w="1742339">
                  <a:extLst>
                    <a:ext uri="{9D8B030D-6E8A-4147-A177-3AD203B41FA5}">
                      <a16:colId xmlns:a16="http://schemas.microsoft.com/office/drawing/2014/main" val="3185296799"/>
                    </a:ext>
                  </a:extLst>
                </a:gridCol>
                <a:gridCol w="1575875">
                  <a:extLst>
                    <a:ext uri="{9D8B030D-6E8A-4147-A177-3AD203B41FA5}">
                      <a16:colId xmlns:a16="http://schemas.microsoft.com/office/drawing/2014/main" val="1254842409"/>
                    </a:ext>
                  </a:extLst>
                </a:gridCol>
                <a:gridCol w="2668081">
                  <a:extLst>
                    <a:ext uri="{9D8B030D-6E8A-4147-A177-3AD203B41FA5}">
                      <a16:colId xmlns:a16="http://schemas.microsoft.com/office/drawing/2014/main" val="2170158974"/>
                    </a:ext>
                  </a:extLst>
                </a:gridCol>
                <a:gridCol w="1680183">
                  <a:extLst>
                    <a:ext uri="{9D8B030D-6E8A-4147-A177-3AD203B41FA5}">
                      <a16:colId xmlns:a16="http://schemas.microsoft.com/office/drawing/2014/main" val="1322770362"/>
                    </a:ext>
                  </a:extLst>
                </a:gridCol>
                <a:gridCol w="2451371">
                  <a:extLst>
                    <a:ext uri="{9D8B030D-6E8A-4147-A177-3AD203B41FA5}">
                      <a16:colId xmlns:a16="http://schemas.microsoft.com/office/drawing/2014/main" val="2007574575"/>
                    </a:ext>
                  </a:extLst>
                </a:gridCol>
              </a:tblGrid>
              <a:tr h="370840">
                <a:tc gridSpan="2">
                  <a:txBody>
                    <a:bodyPr/>
                    <a:lstStyle/>
                    <a:p>
                      <a:r>
                        <a:rPr lang="en-US" sz="2800" b="1" u="sng" dirty="0">
                          <a:solidFill>
                            <a:schemeClr val="bg1"/>
                          </a:solidFill>
                        </a:rPr>
                        <a:t>TA</a:t>
                      </a:r>
                    </a:p>
                    <a:p>
                      <a:r>
                        <a:rPr lang="en-US" dirty="0">
                          <a:solidFill>
                            <a:schemeClr val="bg1"/>
                          </a:solidFill>
                        </a:rPr>
                        <a:t>TORAH (LAW)</a:t>
                      </a:r>
                    </a:p>
                  </a:txBody>
                  <a:tcP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r>
                        <a:rPr lang="en-US" sz="2800" b="1" u="sng" dirty="0">
                          <a:solidFill>
                            <a:schemeClr val="bg1"/>
                          </a:solidFill>
                        </a:rPr>
                        <a:t>NA</a:t>
                      </a:r>
                    </a:p>
                    <a:p>
                      <a:r>
                        <a:rPr lang="en-US" dirty="0">
                          <a:solidFill>
                            <a:schemeClr val="bg1"/>
                          </a:solidFill>
                        </a:rPr>
                        <a:t>NEVI’IM (PROPHETS)</a:t>
                      </a:r>
                    </a:p>
                  </a:txBody>
                  <a:tcPr>
                    <a:lnB w="12700" cap="flat" cmpd="sng" algn="ctr">
                      <a:solidFill>
                        <a:schemeClr val="bg1"/>
                      </a:solidFill>
                      <a:prstDash val="solid"/>
                      <a:round/>
                      <a:headEnd type="none" w="med" len="med"/>
                      <a:tailEnd type="none" w="med" len="med"/>
                    </a:lnB>
                  </a:tcPr>
                </a:tc>
                <a:tc hMerge="1">
                  <a:txBody>
                    <a:bodyPr/>
                    <a:lstStyle/>
                    <a:p>
                      <a:endParaRPr lang="en-US" dirty="0">
                        <a:solidFill>
                          <a:schemeClr val="bg1"/>
                        </a:solidFill>
                      </a:endParaRPr>
                    </a:p>
                  </a:txBody>
                  <a:tcPr/>
                </a:tc>
                <a:tc>
                  <a:txBody>
                    <a:bodyPr/>
                    <a:lstStyle/>
                    <a:p>
                      <a:r>
                        <a:rPr lang="en-US" sz="2800" b="1" u="sng" dirty="0">
                          <a:solidFill>
                            <a:schemeClr val="bg1"/>
                          </a:solidFill>
                        </a:rPr>
                        <a:t>KH</a:t>
                      </a:r>
                    </a:p>
                    <a:p>
                      <a:r>
                        <a:rPr lang="en-US" dirty="0">
                          <a:solidFill>
                            <a:schemeClr val="bg1"/>
                          </a:solidFill>
                        </a:rPr>
                        <a:t>KETUVIM (WRITINGS)</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50301026"/>
                  </a:ext>
                </a:extLst>
              </a:tr>
              <a:tr h="370840">
                <a:tc>
                  <a:txBody>
                    <a:bodyPr/>
                    <a:lstStyle/>
                    <a:p>
                      <a:r>
                        <a:rPr lang="en-US" dirty="0">
                          <a:solidFill>
                            <a:schemeClr val="bg1"/>
                          </a:solidFill>
                        </a:rPr>
                        <a:t>Genesis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dirty="0">
                          <a:solidFill>
                            <a:srgbClr val="942B2A"/>
                          </a:solidFill>
                        </a:rPr>
                        <a:t>Joshua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dirty="0">
                          <a:solidFill>
                            <a:schemeClr val="bg1"/>
                          </a:solidFill>
                        </a:rPr>
                        <a:t>Psalms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8118589"/>
                  </a:ext>
                </a:extLst>
              </a:tr>
              <a:tr h="370840">
                <a:tc>
                  <a:txBody>
                    <a:bodyPr/>
                    <a:lstStyle/>
                    <a:p>
                      <a:r>
                        <a:rPr lang="en-US" dirty="0">
                          <a:solidFill>
                            <a:schemeClr val="bg1"/>
                          </a:solidFill>
                        </a:rPr>
                        <a:t>Exodus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lang="en-US" sz="2000" b="1" i="1" dirty="0">
                          <a:solidFill>
                            <a:schemeClr val="bg1"/>
                          </a:solidFill>
                        </a:rPr>
                        <a:t>Former</a:t>
                      </a:r>
                    </a:p>
                    <a:p>
                      <a:pPr algn="ctr"/>
                      <a:r>
                        <a:rPr lang="en-US" sz="2000" b="1" i="1" dirty="0">
                          <a:solidFill>
                            <a:schemeClr val="bg1"/>
                          </a:solidFill>
                        </a:rPr>
                        <a:t>Prophets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rgbClr val="942B2A"/>
                          </a:solidFill>
                        </a:rPr>
                        <a:t>Judges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Job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45650398"/>
                  </a:ext>
                </a:extLst>
              </a:tr>
              <a:tr h="370840">
                <a:tc>
                  <a:txBody>
                    <a:bodyPr/>
                    <a:lstStyle/>
                    <a:p>
                      <a:r>
                        <a:rPr lang="en-US" dirty="0">
                          <a:solidFill>
                            <a:schemeClr val="bg1"/>
                          </a:solidFill>
                        </a:rPr>
                        <a:t>Leviticus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endParaRPr lang="en-US" dirty="0">
                        <a:solidFill>
                          <a:schemeClr val="bg1"/>
                        </a:solidFill>
                      </a:endParaRPr>
                    </a:p>
                  </a:txBody>
                  <a:tcPr/>
                </a:tc>
                <a:tc>
                  <a:txBody>
                    <a:bodyPr/>
                    <a:lstStyle/>
                    <a:p>
                      <a:r>
                        <a:rPr lang="en-US" dirty="0">
                          <a:solidFill>
                            <a:srgbClr val="942B2A"/>
                          </a:solidFill>
                        </a:rPr>
                        <a:t>1 &amp; 2 Samuel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rowSpan="3">
                  <a:txBody>
                    <a:bodyPr/>
                    <a:lstStyle/>
                    <a:p>
                      <a:pPr algn="ctr"/>
                      <a:r>
                        <a:rPr lang="en-US" sz="2000" b="1" i="1" dirty="0">
                          <a:solidFill>
                            <a:schemeClr val="bg1"/>
                          </a:solidFill>
                        </a:rPr>
                        <a:t>Pre-Exilic</a:t>
                      </a:r>
                    </a:p>
                    <a:p>
                      <a:pPr algn="ctr"/>
                      <a:r>
                        <a:rPr lang="en-US" sz="2000" b="1" i="1" dirty="0">
                          <a:solidFill>
                            <a:schemeClr val="bg1"/>
                          </a:solidFill>
                        </a:rPr>
                        <a:t>Writings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Proverbs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04080119"/>
                  </a:ext>
                </a:extLst>
              </a:tr>
              <a:tr h="370840">
                <a:tc>
                  <a:txBody>
                    <a:bodyPr/>
                    <a:lstStyle/>
                    <a:p>
                      <a:r>
                        <a:rPr lang="en-US" dirty="0">
                          <a:solidFill>
                            <a:schemeClr val="bg1"/>
                          </a:solidFill>
                        </a:rPr>
                        <a:t>Numbers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b="1" dirty="0">
                          <a:solidFill>
                            <a:srgbClr val="942B2A"/>
                          </a:solidFill>
                        </a:rPr>
                        <a:t>1 &amp; 2 Kings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vMerge="1">
                  <a:txBody>
                    <a:bodyPr/>
                    <a:lstStyle/>
                    <a:p>
                      <a:endParaRPr dirty="0"/>
                    </a:p>
                  </a:txBody>
                  <a:tcPr anchor="ctr"/>
                </a:tc>
                <a:tc>
                  <a:txBody>
                    <a:bodyPr/>
                    <a:lstStyle/>
                    <a:p>
                      <a:r>
                        <a:rPr lang="en-US" dirty="0">
                          <a:solidFill>
                            <a:schemeClr val="bg1"/>
                          </a:solidFill>
                        </a:rPr>
                        <a:t>Ruth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10187511"/>
                  </a:ext>
                </a:extLst>
              </a:tr>
              <a:tr h="370840">
                <a:tc>
                  <a:txBody>
                    <a:bodyPr/>
                    <a:lstStyle/>
                    <a:p>
                      <a:r>
                        <a:rPr lang="en-US" dirty="0">
                          <a:solidFill>
                            <a:schemeClr val="bg1"/>
                          </a:solidFill>
                        </a:rPr>
                        <a:t>Deuteronomy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Isaiah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n-US" dirty="0">
                        <a:solidFill>
                          <a:schemeClr val="bg1"/>
                        </a:solidFill>
                      </a:endParaRPr>
                    </a:p>
                  </a:txBody>
                  <a:tcPr/>
                </a:tc>
                <a:tc>
                  <a:txBody>
                    <a:bodyPr/>
                    <a:lstStyle/>
                    <a:p>
                      <a:r>
                        <a:rPr lang="en-US" dirty="0">
                          <a:solidFill>
                            <a:schemeClr val="bg1"/>
                          </a:solidFill>
                        </a:rPr>
                        <a:t>Song of Songs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90863446"/>
                  </a:ext>
                </a:extLst>
              </a:tr>
              <a:tr h="370840">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a:txBody>
                    <a:bodyPr/>
                    <a:lstStyle/>
                    <a:p>
                      <a:pPr algn="ctr"/>
                      <a:r>
                        <a:rPr lang="en-US" sz="2000" b="1" i="1" dirty="0">
                          <a:solidFill>
                            <a:schemeClr val="bg1"/>
                          </a:solidFill>
                        </a:rPr>
                        <a:t>Latter</a:t>
                      </a:r>
                    </a:p>
                    <a:p>
                      <a:pPr algn="ctr"/>
                      <a:r>
                        <a:rPr lang="en-US" sz="2000" b="1" i="1" dirty="0">
                          <a:solidFill>
                            <a:schemeClr val="bg1"/>
                          </a:solidFill>
                        </a:rPr>
                        <a:t>Prophets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Jeremiah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Ecclesiastes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2930255"/>
                  </a:ext>
                </a:extLst>
              </a:tr>
              <a:tr h="370840">
                <a:tc>
                  <a:txBody>
                    <a:bodyPr/>
                    <a:lstStyle/>
                    <a:p>
                      <a:endParaRPr lang="en-US" dirty="0">
                        <a:solidFill>
                          <a:schemeClr val="bg1"/>
                        </a:solidFill>
                      </a:endParaRPr>
                    </a:p>
                  </a:txBody>
                  <a:tcPr>
                    <a:lnT w="12700" cap="flat" cmpd="sng" algn="ctr">
                      <a:solidFill>
                        <a:schemeClr val="bg1"/>
                      </a:solidFill>
                      <a:prstDash val="solid"/>
                      <a:round/>
                      <a:headEnd type="none" w="med" len="med"/>
                      <a:tailEnd type="none" w="med" len="med"/>
                    </a:lnT>
                  </a:tcPr>
                </a:tc>
                <a:tc vMerge="1">
                  <a:txBody>
                    <a:bodyPr/>
                    <a:lstStyle/>
                    <a:p>
                      <a:endParaRPr lang="en-US" dirty="0">
                        <a:solidFill>
                          <a:schemeClr val="bg1"/>
                        </a:solidFill>
                      </a:endParaRPr>
                    </a:p>
                  </a:txBody>
                  <a:tcPr/>
                </a:tc>
                <a:tc>
                  <a:txBody>
                    <a:bodyPr/>
                    <a:lstStyle/>
                    <a:p>
                      <a:r>
                        <a:rPr lang="en-US" dirty="0">
                          <a:solidFill>
                            <a:schemeClr val="bg1"/>
                          </a:solidFill>
                        </a:rPr>
                        <a:t>Ezekiel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i="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Lamentations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9611405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The Twelve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3">
                  <a:txBody>
                    <a:bodyPr/>
                    <a:lstStyle/>
                    <a:p>
                      <a:pPr algn="ctr"/>
                      <a:r>
                        <a:rPr lang="en-US" sz="2000" b="1" i="1" dirty="0">
                          <a:solidFill>
                            <a:schemeClr val="bg1"/>
                          </a:solidFill>
                        </a:rPr>
                        <a:t>Post-Exilic</a:t>
                      </a:r>
                    </a:p>
                    <a:p>
                      <a:pPr algn="ctr"/>
                      <a:r>
                        <a:rPr lang="en-US" sz="2000" b="1" i="1" dirty="0">
                          <a:solidFill>
                            <a:schemeClr val="bg1"/>
                          </a:solidFill>
                        </a:rPr>
                        <a:t>Writings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Esther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66004166"/>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lnT w="12700" cap="flat" cmpd="sng" algn="ctr">
                      <a:solidFill>
                        <a:schemeClr val="bg1"/>
                      </a:solidFill>
                      <a:prstDash val="solid"/>
                      <a:round/>
                      <a:headEnd type="none" w="med" len="med"/>
                      <a:tailEnd type="none" w="med" len="med"/>
                    </a:lnT>
                  </a:tcPr>
                </a:tc>
                <a:tc vMerge="1">
                  <a:txBody>
                    <a:bodyPr/>
                    <a:lstStyle/>
                    <a:p>
                      <a:endParaRPr dirty="0"/>
                    </a:p>
                  </a:txBody>
                  <a:tcPr anchor="ctr"/>
                </a:tc>
                <a:tc>
                  <a:txBody>
                    <a:bodyPr/>
                    <a:lstStyle/>
                    <a:p>
                      <a:r>
                        <a:rPr lang="en-US" dirty="0">
                          <a:solidFill>
                            <a:schemeClr val="bg1"/>
                          </a:solidFill>
                        </a:rPr>
                        <a:t>Daniel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613921064"/>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vMerge="1">
                  <a:txBody>
                    <a:bodyPr/>
                    <a:lstStyle/>
                    <a:p>
                      <a:endParaRPr lang="en-US" dirty="0">
                        <a:solidFill>
                          <a:schemeClr val="bg1"/>
                        </a:solidFill>
                      </a:endParaRPr>
                    </a:p>
                  </a:txBody>
                  <a:tcPr/>
                </a:tc>
                <a:tc>
                  <a:txBody>
                    <a:bodyPr/>
                    <a:lstStyle/>
                    <a:p>
                      <a:r>
                        <a:rPr lang="en-US" dirty="0">
                          <a:solidFill>
                            <a:schemeClr val="bg1"/>
                          </a:solidFill>
                        </a:rPr>
                        <a:t>Ezra-Nehemiah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447997860"/>
                  </a:ext>
                </a:extLst>
              </a:tr>
              <a:tr h="37084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1 &amp; 2 Chronicles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515169"/>
                  </a:ext>
                </a:extLst>
              </a:tr>
            </a:tbl>
          </a:graphicData>
        </a:graphic>
      </p:graphicFrame>
      <p:sp>
        <p:nvSpPr>
          <p:cNvPr id="9" name="Left Brace 8">
            <a:extLst>
              <a:ext uri="{FF2B5EF4-FFF2-40B4-BE49-F238E27FC236}">
                <a16:creationId xmlns:a16="http://schemas.microsoft.com/office/drawing/2014/main" id="{4D6F6193-AB23-3A36-26A8-52913E614724}"/>
              </a:ext>
            </a:extLst>
          </p:cNvPr>
          <p:cNvSpPr/>
          <p:nvPr/>
        </p:nvSpPr>
        <p:spPr>
          <a:xfrm>
            <a:off x="4036983" y="2396477"/>
            <a:ext cx="291830" cy="1371600"/>
          </a:xfrm>
          <a:prstGeom prst="lef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Left Brace 9">
            <a:extLst>
              <a:ext uri="{FF2B5EF4-FFF2-40B4-BE49-F238E27FC236}">
                <a16:creationId xmlns:a16="http://schemas.microsoft.com/office/drawing/2014/main" id="{18B3318D-2592-81C0-3E64-DB8569F59A92}"/>
              </a:ext>
            </a:extLst>
          </p:cNvPr>
          <p:cNvSpPr/>
          <p:nvPr/>
        </p:nvSpPr>
        <p:spPr>
          <a:xfrm>
            <a:off x="4036983" y="3876325"/>
            <a:ext cx="291830" cy="1371600"/>
          </a:xfrm>
          <a:prstGeom prst="lef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eft Brace 10">
            <a:extLst>
              <a:ext uri="{FF2B5EF4-FFF2-40B4-BE49-F238E27FC236}">
                <a16:creationId xmlns:a16="http://schemas.microsoft.com/office/drawing/2014/main" id="{A6AB631F-9077-0035-3F85-B9A0A34507E9}"/>
              </a:ext>
            </a:extLst>
          </p:cNvPr>
          <p:cNvSpPr/>
          <p:nvPr/>
        </p:nvSpPr>
        <p:spPr>
          <a:xfrm>
            <a:off x="8368989" y="4620711"/>
            <a:ext cx="311285" cy="1737360"/>
          </a:xfrm>
          <a:prstGeom prst="lef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e 11">
            <a:extLst>
              <a:ext uri="{FF2B5EF4-FFF2-40B4-BE49-F238E27FC236}">
                <a16:creationId xmlns:a16="http://schemas.microsoft.com/office/drawing/2014/main" id="{311E769A-757C-06E6-B462-9ABB14E61F6F}"/>
              </a:ext>
            </a:extLst>
          </p:cNvPr>
          <p:cNvSpPr/>
          <p:nvPr/>
        </p:nvSpPr>
        <p:spPr>
          <a:xfrm>
            <a:off x="8368989" y="2763631"/>
            <a:ext cx="291830" cy="1737360"/>
          </a:xfrm>
          <a:prstGeom prst="lef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2B5D97A1-7E25-EEDC-CFDD-F5E44DE0B6D1}"/>
              </a:ext>
            </a:extLst>
          </p:cNvPr>
          <p:cNvSpPr/>
          <p:nvPr/>
        </p:nvSpPr>
        <p:spPr>
          <a:xfrm>
            <a:off x="4274492" y="3435807"/>
            <a:ext cx="1438244" cy="359429"/>
          </a:xfrm>
          <a:prstGeom prst="ellipse">
            <a:avLst/>
          </a:prstGeom>
          <a:noFill/>
          <a:ln w="28575">
            <a:solidFill>
              <a:srgbClr val="942B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97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39B9ACB0-38F7-FE22-D7AF-3240E535F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A411A-4E16-1A7B-1C87-A9562EBBB7AE}"/>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Named Sources</a:t>
            </a:r>
          </a:p>
        </p:txBody>
      </p:sp>
      <p:sp>
        <p:nvSpPr>
          <p:cNvPr id="3" name="Content Placeholder 2">
            <a:extLst>
              <a:ext uri="{FF2B5EF4-FFF2-40B4-BE49-F238E27FC236}">
                <a16:creationId xmlns:a16="http://schemas.microsoft.com/office/drawing/2014/main" id="{B602CF8A-1F6F-E18C-DAD5-2F639A7C3A1F}"/>
              </a:ext>
            </a:extLst>
          </p:cNvPr>
          <p:cNvSpPr>
            <a:spLocks noGrp="1"/>
          </p:cNvSpPr>
          <p:nvPr>
            <p:ph idx="1"/>
          </p:nvPr>
        </p:nvSpPr>
        <p:spPr>
          <a:xfrm>
            <a:off x="838200" y="1825625"/>
            <a:ext cx="10886038" cy="4667250"/>
          </a:xfrm>
        </p:spPr>
        <p:txBody>
          <a:bodyPr>
            <a:normAutofit/>
          </a:bodyPr>
          <a:lstStyle/>
          <a:p>
            <a:pPr marL="514350" indent="-514350">
              <a:lnSpc>
                <a:spcPct val="120000"/>
              </a:lnSpc>
              <a:buFont typeface="+mj-lt"/>
              <a:buAutoNum type="arabicPeriod"/>
            </a:pPr>
            <a:r>
              <a:rPr lang="en-US" sz="3200" dirty="0">
                <a:solidFill>
                  <a:schemeClr val="bg1"/>
                </a:solidFill>
                <a:latin typeface="Constantia" panose="02030602050306030303" pitchFamily="18" charset="0"/>
              </a:rPr>
              <a:t>Book of the Annals of Solomon</a:t>
            </a:r>
            <a:br>
              <a:rPr lang="en-US" sz="3200" dirty="0">
                <a:solidFill>
                  <a:schemeClr val="bg1"/>
                </a:solidFill>
                <a:latin typeface="Constantia" panose="02030602050306030303" pitchFamily="18" charset="0"/>
              </a:rPr>
            </a:br>
            <a:r>
              <a:rPr lang="en-US" sz="2000" dirty="0">
                <a:solidFill>
                  <a:schemeClr val="bg1"/>
                </a:solidFill>
                <a:latin typeface="Constantia" panose="02030602050306030303" pitchFamily="18" charset="0"/>
              </a:rPr>
              <a:t>“As for the other events of Solomon’s reign—all he did and the wisdom he displayed—are they not written in the book of the annals of Solomon?” 1 Kings 11:41 (NIV)</a:t>
            </a:r>
          </a:p>
          <a:p>
            <a:pPr marL="514350" indent="-514350">
              <a:lnSpc>
                <a:spcPct val="120000"/>
              </a:lnSpc>
              <a:buFont typeface="+mj-lt"/>
              <a:buAutoNum type="arabicPeriod"/>
            </a:pPr>
            <a:r>
              <a:rPr lang="en-US" sz="3200" dirty="0">
                <a:solidFill>
                  <a:schemeClr val="bg1"/>
                </a:solidFill>
                <a:latin typeface="Constantia" panose="02030602050306030303" pitchFamily="18" charset="0"/>
              </a:rPr>
              <a:t>Book of the Annals (or Daily Deeds) of the Kings of Israel</a:t>
            </a:r>
          </a:p>
          <a:p>
            <a:pPr marL="457200" lvl="1" indent="0">
              <a:lnSpc>
                <a:spcPct val="120000"/>
              </a:lnSpc>
              <a:buNone/>
            </a:pPr>
            <a:r>
              <a:rPr lang="en-US" sz="2000" dirty="0">
                <a:solidFill>
                  <a:schemeClr val="bg1"/>
                </a:solidFill>
                <a:latin typeface="Constantia" panose="02030602050306030303" pitchFamily="18" charset="0"/>
              </a:rPr>
              <a:t>“As for the other events of [king’s name]’s reign, and all he did, are they not written in the book of the annals of the kings of Israel?”</a:t>
            </a:r>
          </a:p>
          <a:p>
            <a:pPr marL="514350" indent="-514350">
              <a:lnSpc>
                <a:spcPct val="120000"/>
              </a:lnSpc>
              <a:buFont typeface="+mj-lt"/>
              <a:buAutoNum type="arabicPeriod"/>
            </a:pPr>
            <a:r>
              <a:rPr lang="en-US" sz="3200" dirty="0">
                <a:solidFill>
                  <a:schemeClr val="bg1"/>
                </a:solidFill>
                <a:latin typeface="Constantia" panose="02030602050306030303" pitchFamily="18" charset="0"/>
              </a:rPr>
              <a:t>Book of the Annals (or Daily Deeds) of the Kings of Judah</a:t>
            </a:r>
          </a:p>
          <a:p>
            <a:pPr marL="457200" lvl="1" indent="0">
              <a:lnSpc>
                <a:spcPct val="120000"/>
              </a:lnSpc>
              <a:buNone/>
            </a:pPr>
            <a:r>
              <a:rPr lang="en-US" sz="2000" dirty="0">
                <a:solidFill>
                  <a:schemeClr val="bg1"/>
                </a:solidFill>
                <a:latin typeface="Constantia" panose="02030602050306030303" pitchFamily="18" charset="0"/>
              </a:rPr>
              <a:t>“As for the other events of [king’s name]’s reign, and all he did, are they not written in the book of the annals of the kings of Judah?”</a:t>
            </a:r>
          </a:p>
        </p:txBody>
      </p:sp>
      <p:pic>
        <p:nvPicPr>
          <p:cNvPr id="4" name="Picture 4" descr="Free Online Seminary Course | Old Testament History">
            <a:extLst>
              <a:ext uri="{FF2B5EF4-FFF2-40B4-BE49-F238E27FC236}">
                <a16:creationId xmlns:a16="http://schemas.microsoft.com/office/drawing/2014/main" id="{0F868E34-A346-3EC5-2AA2-2681738543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CB024F09-0A1B-DD0C-44ED-ED12AFB13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C63A6-03EA-E8C7-8F7B-F6371DC9A435}"/>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Deuteronomic History</a:t>
            </a:r>
          </a:p>
        </p:txBody>
      </p:sp>
      <p:sp>
        <p:nvSpPr>
          <p:cNvPr id="3" name="Content Placeholder 2">
            <a:extLst>
              <a:ext uri="{FF2B5EF4-FFF2-40B4-BE49-F238E27FC236}">
                <a16:creationId xmlns:a16="http://schemas.microsoft.com/office/drawing/2014/main" id="{C9190AC3-3424-6014-3D0D-529D4E53A17B}"/>
              </a:ext>
            </a:extLst>
          </p:cNvPr>
          <p:cNvSpPr>
            <a:spLocks noGrp="1"/>
          </p:cNvSpPr>
          <p:nvPr>
            <p:ph idx="1"/>
          </p:nvPr>
        </p:nvSpPr>
        <p:spPr>
          <a:xfrm>
            <a:off x="655782" y="1825625"/>
            <a:ext cx="11068456" cy="4667250"/>
          </a:xfrm>
        </p:spPr>
        <p:txBody>
          <a:bodyPr>
            <a:normAutofit fontScale="70000" lnSpcReduction="20000"/>
          </a:bodyPr>
          <a:lstStyle/>
          <a:p>
            <a:pPr>
              <a:lnSpc>
                <a:spcPct val="120000"/>
              </a:lnSpc>
              <a:buFont typeface="Wingdings" panose="05000000000000000000" pitchFamily="2" charset="2"/>
              <a:buChar char="v"/>
            </a:pPr>
            <a:r>
              <a:rPr lang="en-US" sz="4000" dirty="0">
                <a:solidFill>
                  <a:schemeClr val="bg1"/>
                </a:solidFill>
                <a:latin typeface="Constantia" panose="02030602050306030303" pitchFamily="18" charset="0"/>
              </a:rPr>
              <a:t> The theory that Joshua, Judges, Samuel and Kings were written/compiled as one long history.</a:t>
            </a:r>
          </a:p>
          <a:p>
            <a:pPr marL="0" indent="0">
              <a:lnSpc>
                <a:spcPct val="120000"/>
              </a:lnSpc>
              <a:buNone/>
            </a:pPr>
            <a:endParaRPr lang="en-US" dirty="0">
              <a:solidFill>
                <a:schemeClr val="bg1"/>
              </a:solidFill>
              <a:latin typeface="Constantia" panose="02030602050306030303" pitchFamily="18" charset="0"/>
            </a:endParaRPr>
          </a:p>
          <a:p>
            <a:pPr marL="0" indent="0">
              <a:lnSpc>
                <a:spcPct val="120000"/>
              </a:lnSpc>
              <a:buNone/>
            </a:pPr>
            <a:r>
              <a:rPr lang="en-US" sz="3400" b="1" dirty="0">
                <a:solidFill>
                  <a:schemeClr val="bg1"/>
                </a:solidFill>
                <a:latin typeface="Constantia" panose="02030602050306030303" pitchFamily="18" charset="0"/>
              </a:rPr>
              <a:t>Deuteronomy 17:18-20</a:t>
            </a:r>
          </a:p>
          <a:p>
            <a:pPr marL="0" indent="0">
              <a:lnSpc>
                <a:spcPct val="120000"/>
              </a:lnSpc>
              <a:buNone/>
            </a:pPr>
            <a:r>
              <a:rPr lang="en-US" sz="2000" dirty="0">
                <a:solidFill>
                  <a:schemeClr val="bg1"/>
                </a:solidFill>
                <a:latin typeface="Constantia" panose="02030602050306030303" pitchFamily="18" charset="0"/>
              </a:rPr>
              <a:t>18</a:t>
            </a:r>
            <a:r>
              <a:rPr lang="en-US" sz="3400" dirty="0">
                <a:solidFill>
                  <a:schemeClr val="bg1"/>
                </a:solidFill>
                <a:latin typeface="Constantia" panose="02030602050306030303" pitchFamily="18" charset="0"/>
              </a:rPr>
              <a:t> When he takes the throne of his kingdom, he is to write for himself on a scroll a copy of this law, taken from that of the Levitical priests. </a:t>
            </a:r>
            <a:r>
              <a:rPr lang="en-US" sz="2000" dirty="0">
                <a:solidFill>
                  <a:schemeClr val="bg1"/>
                </a:solidFill>
                <a:latin typeface="Constantia" panose="02030602050306030303" pitchFamily="18" charset="0"/>
              </a:rPr>
              <a:t>19</a:t>
            </a:r>
            <a:r>
              <a:rPr lang="en-US" sz="3400" dirty="0">
                <a:solidFill>
                  <a:schemeClr val="bg1"/>
                </a:solidFill>
                <a:latin typeface="Constantia" panose="02030602050306030303" pitchFamily="18" charset="0"/>
              </a:rPr>
              <a:t> It is to be with him, and he is to read it all the days of his life so that he may learn to revere the Lord his God and follow carefully all the words of this law and these decrees </a:t>
            </a:r>
            <a:r>
              <a:rPr lang="en-US" sz="2000" dirty="0">
                <a:solidFill>
                  <a:schemeClr val="bg1"/>
                </a:solidFill>
                <a:latin typeface="Constantia" panose="02030602050306030303" pitchFamily="18" charset="0"/>
              </a:rPr>
              <a:t>20</a:t>
            </a:r>
            <a:r>
              <a:rPr lang="en-US" sz="3400" dirty="0">
                <a:solidFill>
                  <a:schemeClr val="bg1"/>
                </a:solidFill>
                <a:latin typeface="Constantia" panose="02030602050306030303" pitchFamily="18" charset="0"/>
              </a:rPr>
              <a:t> and not consider himself better than his fellow Israelites and turn from the law to the right or to the left. Then he and his descendants will reign a long time over his kingdom in Israel.</a:t>
            </a:r>
          </a:p>
        </p:txBody>
      </p:sp>
      <p:pic>
        <p:nvPicPr>
          <p:cNvPr id="4" name="Picture 4" descr="Free Online Seminary Course | Old Testament History">
            <a:extLst>
              <a:ext uri="{FF2B5EF4-FFF2-40B4-BE49-F238E27FC236}">
                <a16:creationId xmlns:a16="http://schemas.microsoft.com/office/drawing/2014/main" id="{8F397EC9-DC81-3BC8-538A-CBC11EBA9D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5908B27B-1782-8465-E312-4866AED6A7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93A941-9C36-0CF0-8D54-09CCEA8B72A4}"/>
              </a:ext>
            </a:extLst>
          </p:cNvPr>
          <p:cNvSpPr/>
          <p:nvPr/>
        </p:nvSpPr>
        <p:spPr>
          <a:xfrm>
            <a:off x="568382" y="2462542"/>
            <a:ext cx="11055235" cy="2368327"/>
          </a:xfrm>
          <a:prstGeom prst="rect">
            <a:avLst/>
          </a:prstGeom>
          <a:solidFill>
            <a:schemeClr val="accent4">
              <a:lumMod val="20000"/>
              <a:lumOff val="80000"/>
            </a:schemeClr>
          </a:solidFill>
          <a:ln>
            <a:noFill/>
          </a:ln>
          <a:effectLst>
            <a:outerShdw blurRad="50800" dist="1270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Free Online Seminary Course | Old Testament History">
            <a:extLst>
              <a:ext uri="{FF2B5EF4-FFF2-40B4-BE49-F238E27FC236}">
                <a16:creationId xmlns:a16="http://schemas.microsoft.com/office/drawing/2014/main" id="{CB865B05-2ABF-D6DB-37D0-ABB90A3517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EF25EC4-4CD7-015B-24DF-9E6F57260C59}"/>
              </a:ext>
            </a:extLst>
          </p:cNvPr>
          <p:cNvCxnSpPr>
            <a:cxnSpLocks/>
          </p:cNvCxnSpPr>
          <p:nvPr/>
        </p:nvCxnSpPr>
        <p:spPr>
          <a:xfrm>
            <a:off x="1663852" y="3693814"/>
            <a:ext cx="9560459" cy="0"/>
          </a:xfrm>
          <a:prstGeom prst="line">
            <a:avLst/>
          </a:prstGeom>
          <a:ln w="38100">
            <a:solidFill>
              <a:srgbClr val="942A2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765F96B-2621-0652-7719-1AE02B31980E}"/>
              </a:ext>
            </a:extLst>
          </p:cNvPr>
          <p:cNvSpPr/>
          <p:nvPr/>
        </p:nvSpPr>
        <p:spPr>
          <a:xfrm>
            <a:off x="1613378" y="3625234"/>
            <a:ext cx="137160" cy="137160"/>
          </a:xfrm>
          <a:prstGeom prst="rect">
            <a:avLst/>
          </a:prstGeom>
          <a:solidFill>
            <a:srgbClr val="942B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A7B79AC-79AF-DA42-07DA-71F11C27194E}"/>
              </a:ext>
            </a:extLst>
          </p:cNvPr>
          <p:cNvSpPr/>
          <p:nvPr/>
        </p:nvSpPr>
        <p:spPr>
          <a:xfrm>
            <a:off x="5559180" y="3625234"/>
            <a:ext cx="137160" cy="137160"/>
          </a:xfrm>
          <a:prstGeom prst="rect">
            <a:avLst/>
          </a:prstGeom>
          <a:solidFill>
            <a:srgbClr val="942B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C821C90-5755-2DF0-F90F-A46D8786EB69}"/>
              </a:ext>
            </a:extLst>
          </p:cNvPr>
          <p:cNvSpPr/>
          <p:nvPr/>
        </p:nvSpPr>
        <p:spPr>
          <a:xfrm>
            <a:off x="9504982" y="3625234"/>
            <a:ext cx="137160" cy="137160"/>
          </a:xfrm>
          <a:prstGeom prst="rect">
            <a:avLst/>
          </a:prstGeom>
          <a:solidFill>
            <a:srgbClr val="942B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77F3D99-138D-82D1-00A7-AC9BFB8D2690}"/>
              </a:ext>
            </a:extLst>
          </p:cNvPr>
          <p:cNvSpPr txBox="1"/>
          <p:nvPr/>
        </p:nvSpPr>
        <p:spPr>
          <a:xfrm>
            <a:off x="1306795" y="2851366"/>
            <a:ext cx="212436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971, 931 B.C.</a:t>
            </a:r>
          </a:p>
        </p:txBody>
      </p:sp>
      <p:sp>
        <p:nvSpPr>
          <p:cNvPr id="12" name="TextBox 11">
            <a:extLst>
              <a:ext uri="{FF2B5EF4-FFF2-40B4-BE49-F238E27FC236}">
                <a16:creationId xmlns:a16="http://schemas.microsoft.com/office/drawing/2014/main" id="{1F2D7B65-413A-8199-FCFD-DE7D7C204962}"/>
              </a:ext>
            </a:extLst>
          </p:cNvPr>
          <p:cNvSpPr txBox="1"/>
          <p:nvPr/>
        </p:nvSpPr>
        <p:spPr>
          <a:xfrm>
            <a:off x="4896919" y="2849010"/>
            <a:ext cx="1461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722 B.C.</a:t>
            </a:r>
          </a:p>
        </p:txBody>
      </p:sp>
      <p:sp>
        <p:nvSpPr>
          <p:cNvPr id="13" name="TextBox 12">
            <a:extLst>
              <a:ext uri="{FF2B5EF4-FFF2-40B4-BE49-F238E27FC236}">
                <a16:creationId xmlns:a16="http://schemas.microsoft.com/office/drawing/2014/main" id="{42C44D22-1DC4-B4BB-9C6B-A302E3C35140}"/>
              </a:ext>
            </a:extLst>
          </p:cNvPr>
          <p:cNvSpPr txBox="1"/>
          <p:nvPr/>
        </p:nvSpPr>
        <p:spPr>
          <a:xfrm>
            <a:off x="8842721" y="2849010"/>
            <a:ext cx="15001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586 B.C.</a:t>
            </a:r>
          </a:p>
        </p:txBody>
      </p:sp>
      <p:sp>
        <p:nvSpPr>
          <p:cNvPr id="14" name="TextBox 13">
            <a:extLst>
              <a:ext uri="{FF2B5EF4-FFF2-40B4-BE49-F238E27FC236}">
                <a16:creationId xmlns:a16="http://schemas.microsoft.com/office/drawing/2014/main" id="{8DEDA8EB-2D23-296F-3D0A-AC23528BE421}"/>
              </a:ext>
            </a:extLst>
          </p:cNvPr>
          <p:cNvSpPr txBox="1"/>
          <p:nvPr/>
        </p:nvSpPr>
        <p:spPr>
          <a:xfrm>
            <a:off x="1409826" y="3945388"/>
            <a:ext cx="20213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Reign of Solomon, Israel Divided</a:t>
            </a:r>
          </a:p>
        </p:txBody>
      </p:sp>
      <p:sp>
        <p:nvSpPr>
          <p:cNvPr id="15" name="TextBox 14">
            <a:extLst>
              <a:ext uri="{FF2B5EF4-FFF2-40B4-BE49-F238E27FC236}">
                <a16:creationId xmlns:a16="http://schemas.microsoft.com/office/drawing/2014/main" id="{4FA885B5-8A7F-BE05-EC9D-CF71577F98A1}"/>
              </a:ext>
            </a:extLst>
          </p:cNvPr>
          <p:cNvSpPr txBox="1"/>
          <p:nvPr/>
        </p:nvSpPr>
        <p:spPr>
          <a:xfrm>
            <a:off x="4965839" y="3945388"/>
            <a:ext cx="14610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Fall of Israel</a:t>
            </a:r>
          </a:p>
        </p:txBody>
      </p:sp>
      <p:sp>
        <p:nvSpPr>
          <p:cNvPr id="16" name="TextBox 15">
            <a:extLst>
              <a:ext uri="{FF2B5EF4-FFF2-40B4-BE49-F238E27FC236}">
                <a16:creationId xmlns:a16="http://schemas.microsoft.com/office/drawing/2014/main" id="{95A24D52-D018-3F90-EF4E-10947922FE1B}"/>
              </a:ext>
            </a:extLst>
          </p:cNvPr>
          <p:cNvSpPr txBox="1"/>
          <p:nvPr/>
        </p:nvSpPr>
        <p:spPr>
          <a:xfrm>
            <a:off x="8862297" y="3945388"/>
            <a:ext cx="14610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Fall of Judah</a:t>
            </a:r>
          </a:p>
        </p:txBody>
      </p:sp>
      <p:sp>
        <p:nvSpPr>
          <p:cNvPr id="3" name="Title 1">
            <a:extLst>
              <a:ext uri="{FF2B5EF4-FFF2-40B4-BE49-F238E27FC236}">
                <a16:creationId xmlns:a16="http://schemas.microsoft.com/office/drawing/2014/main" id="{D8142538-CE91-FEC7-B957-4583CAFBFF58}"/>
              </a:ext>
            </a:extLst>
          </p:cNvPr>
          <p:cNvSpPr>
            <a:spLocks noGrp="1"/>
          </p:cNvSpPr>
          <p:nvPr>
            <p:ph type="title"/>
          </p:nvPr>
        </p:nvSpPr>
        <p:spPr>
          <a:xfrm>
            <a:off x="838200" y="365125"/>
            <a:ext cx="10515600" cy="1325563"/>
          </a:xfrm>
        </p:spPr>
        <p:txBody>
          <a:bodyPr>
            <a:normAutofit/>
          </a:bodyPr>
          <a:lstStyle/>
          <a:p>
            <a:r>
              <a:rPr lang="en-US" sz="5400" dirty="0">
                <a:solidFill>
                  <a:schemeClr val="bg1"/>
                </a:solidFill>
                <a:latin typeface="Constantia" panose="02030602050306030303" pitchFamily="18" charset="0"/>
              </a:rPr>
              <a:t>Timeline – Major Dates</a:t>
            </a:r>
          </a:p>
        </p:txBody>
      </p:sp>
    </p:spTree>
    <p:extLst>
      <p:ext uri="{BB962C8B-B14F-4D97-AF65-F5344CB8AC3E}">
        <p14:creationId xmlns:p14="http://schemas.microsoft.com/office/powerpoint/2010/main" val="36519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DCECEF5E-779D-1D27-CC71-69FE00B94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D654B-1EDF-4E1C-1BA9-C4FC6A75F17C}"/>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Chronology - Patterns</a:t>
            </a:r>
          </a:p>
        </p:txBody>
      </p:sp>
      <p:sp>
        <p:nvSpPr>
          <p:cNvPr id="3" name="Content Placeholder 2">
            <a:extLst>
              <a:ext uri="{FF2B5EF4-FFF2-40B4-BE49-F238E27FC236}">
                <a16:creationId xmlns:a16="http://schemas.microsoft.com/office/drawing/2014/main" id="{135F7FB3-6432-6E80-0821-2B773A2169A8}"/>
              </a:ext>
            </a:extLst>
          </p:cNvPr>
          <p:cNvSpPr>
            <a:spLocks noGrp="1"/>
          </p:cNvSpPr>
          <p:nvPr>
            <p:ph idx="1"/>
          </p:nvPr>
        </p:nvSpPr>
        <p:spPr>
          <a:xfrm>
            <a:off x="838200" y="1825625"/>
            <a:ext cx="10886038" cy="4667250"/>
          </a:xfrm>
        </p:spPr>
        <p:txBody>
          <a:bodyPr>
            <a:noAutofit/>
          </a:bodyPr>
          <a:lstStyle/>
          <a:p>
            <a:pPr>
              <a:lnSpc>
                <a:spcPct val="120000"/>
              </a:lnSpc>
            </a:pPr>
            <a:r>
              <a:rPr lang="en-US" b="1" dirty="0">
                <a:solidFill>
                  <a:schemeClr val="bg1"/>
                </a:solidFill>
                <a:latin typeface="Constantia" panose="02030602050306030303" pitchFamily="18" charset="0"/>
              </a:rPr>
              <a:t>Accession Notice (Israel):</a:t>
            </a:r>
            <a:br>
              <a:rPr lang="en-US" dirty="0">
                <a:solidFill>
                  <a:schemeClr val="bg1"/>
                </a:solidFill>
                <a:latin typeface="Constantia" panose="02030602050306030303" pitchFamily="18" charset="0"/>
              </a:rPr>
            </a:br>
            <a:r>
              <a:rPr lang="en-US" sz="2400" dirty="0">
                <a:solidFill>
                  <a:schemeClr val="bg1"/>
                </a:solidFill>
                <a:latin typeface="Constantia" panose="02030602050306030303" pitchFamily="18" charset="0"/>
              </a:rPr>
              <a:t>In the </a:t>
            </a:r>
            <a:r>
              <a:rPr lang="en-US" sz="2400" dirty="0" err="1">
                <a:solidFill>
                  <a:schemeClr val="bg1"/>
                </a:solidFill>
                <a:latin typeface="Constantia" panose="02030602050306030303" pitchFamily="18" charset="0"/>
              </a:rPr>
              <a:t>Xth</a:t>
            </a:r>
            <a:r>
              <a:rPr lang="en-US" sz="2400" dirty="0">
                <a:solidFill>
                  <a:schemeClr val="bg1"/>
                </a:solidFill>
                <a:latin typeface="Constantia" panose="02030602050306030303" pitchFamily="18" charset="0"/>
              </a:rPr>
              <a:t> year of PN [personal name], king of Judah, PN son of PN began to reign over all of Israel at Tirzah/Samaria and reigned for X years. He did what was evil in the Lord’s eyes.</a:t>
            </a:r>
          </a:p>
          <a:p>
            <a:pPr>
              <a:lnSpc>
                <a:spcPct val="120000"/>
              </a:lnSpc>
            </a:pPr>
            <a:r>
              <a:rPr lang="en-US" b="1" dirty="0">
                <a:solidFill>
                  <a:schemeClr val="bg1"/>
                </a:solidFill>
                <a:latin typeface="Constantia" panose="02030602050306030303" pitchFamily="18" charset="0"/>
              </a:rPr>
              <a:t>Accession Notice (Judah):</a:t>
            </a:r>
            <a:br>
              <a:rPr lang="en-US" dirty="0">
                <a:solidFill>
                  <a:schemeClr val="bg1"/>
                </a:solidFill>
                <a:latin typeface="Constantia" panose="02030602050306030303" pitchFamily="18" charset="0"/>
              </a:rPr>
            </a:br>
            <a:r>
              <a:rPr lang="en-US" sz="2400" dirty="0">
                <a:solidFill>
                  <a:schemeClr val="bg1"/>
                </a:solidFill>
                <a:latin typeface="Constantia" panose="02030602050306030303" pitchFamily="18" charset="0"/>
              </a:rPr>
              <a:t>PN son of PN [his father, the king] began to reign over Judah in the </a:t>
            </a:r>
            <a:r>
              <a:rPr lang="en-US" sz="2400" dirty="0" err="1">
                <a:solidFill>
                  <a:schemeClr val="bg1"/>
                </a:solidFill>
                <a:latin typeface="Constantia" panose="02030602050306030303" pitchFamily="18" charset="0"/>
              </a:rPr>
              <a:t>Xth</a:t>
            </a:r>
            <a:r>
              <a:rPr lang="en-US" sz="2400" dirty="0">
                <a:solidFill>
                  <a:schemeClr val="bg1"/>
                </a:solidFill>
                <a:latin typeface="Constantia" panose="02030602050306030303" pitchFamily="18" charset="0"/>
              </a:rPr>
              <a:t> year of PN king of Israel. </a:t>
            </a:r>
            <a:r>
              <a:rPr lang="en-US" sz="2400" b="1" dirty="0">
                <a:solidFill>
                  <a:schemeClr val="bg1"/>
                </a:solidFill>
                <a:latin typeface="Constantia" panose="02030602050306030303" pitchFamily="18" charset="0"/>
              </a:rPr>
              <a:t>PN was X years old </a:t>
            </a:r>
            <a:r>
              <a:rPr lang="en-US" sz="2400" dirty="0">
                <a:solidFill>
                  <a:schemeClr val="bg1"/>
                </a:solidFill>
                <a:latin typeface="Constantia" panose="02030602050306030303" pitchFamily="18" charset="0"/>
              </a:rPr>
              <a:t>when he began to reign, and he reigned X years in Jerusalem. </a:t>
            </a:r>
            <a:r>
              <a:rPr lang="en-US" sz="2400" b="1" dirty="0">
                <a:solidFill>
                  <a:schemeClr val="bg1"/>
                </a:solidFill>
                <a:latin typeface="Constantia" panose="02030602050306030303" pitchFamily="18" charset="0"/>
              </a:rPr>
              <a:t>His mother’s name was PN daughter of PN</a:t>
            </a:r>
            <a:r>
              <a:rPr lang="en-US" sz="2400" dirty="0">
                <a:solidFill>
                  <a:schemeClr val="bg1"/>
                </a:solidFill>
                <a:latin typeface="Constantia" panose="02030602050306030303" pitchFamily="18" charset="0"/>
              </a:rPr>
              <a:t>. And PN did what was good/evil in the Lord’s eyes.</a:t>
            </a:r>
          </a:p>
        </p:txBody>
      </p:sp>
      <p:pic>
        <p:nvPicPr>
          <p:cNvPr id="4" name="Picture 4" descr="Free Online Seminary Course | Old Testament History">
            <a:extLst>
              <a:ext uri="{FF2B5EF4-FFF2-40B4-BE49-F238E27FC236}">
                <a16:creationId xmlns:a16="http://schemas.microsoft.com/office/drawing/2014/main" id="{5263BFA3-1340-4C72-B58E-547C98D3B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BE9A9E7A-2882-E1FF-2F6C-8E7030591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46B31-678C-CAC1-805B-F2BB0354F853}"/>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Chronology - Patterns</a:t>
            </a:r>
          </a:p>
        </p:txBody>
      </p:sp>
      <p:sp>
        <p:nvSpPr>
          <p:cNvPr id="3" name="Content Placeholder 2">
            <a:extLst>
              <a:ext uri="{FF2B5EF4-FFF2-40B4-BE49-F238E27FC236}">
                <a16:creationId xmlns:a16="http://schemas.microsoft.com/office/drawing/2014/main" id="{5D059C4F-8097-AC37-9AC6-A57A674465CC}"/>
              </a:ext>
            </a:extLst>
          </p:cNvPr>
          <p:cNvSpPr>
            <a:spLocks noGrp="1"/>
          </p:cNvSpPr>
          <p:nvPr>
            <p:ph idx="1"/>
          </p:nvPr>
        </p:nvSpPr>
        <p:spPr>
          <a:xfrm>
            <a:off x="838200" y="1825625"/>
            <a:ext cx="10886038" cy="4667250"/>
          </a:xfrm>
        </p:spPr>
        <p:txBody>
          <a:bodyPr>
            <a:noAutofit/>
          </a:bodyPr>
          <a:lstStyle/>
          <a:p>
            <a:pPr>
              <a:lnSpc>
                <a:spcPct val="120000"/>
              </a:lnSpc>
            </a:pPr>
            <a:r>
              <a:rPr lang="en-US" b="1" dirty="0">
                <a:solidFill>
                  <a:schemeClr val="bg1"/>
                </a:solidFill>
                <a:latin typeface="Constantia" panose="02030602050306030303" pitchFamily="18" charset="0"/>
              </a:rPr>
              <a:t>Death Notice (Israel):</a:t>
            </a:r>
            <a:br>
              <a:rPr lang="en-US" dirty="0">
                <a:solidFill>
                  <a:schemeClr val="bg1"/>
                </a:solidFill>
                <a:latin typeface="Constantia" panose="02030602050306030303" pitchFamily="18" charset="0"/>
              </a:rPr>
            </a:br>
            <a:r>
              <a:rPr lang="en-US" sz="2400" dirty="0">
                <a:solidFill>
                  <a:schemeClr val="bg1"/>
                </a:solidFill>
                <a:latin typeface="Constantia" panose="02030602050306030303" pitchFamily="18" charset="0"/>
              </a:rPr>
              <a:t>Now the rest of the deeds of PN, and all that he did, are they not written in the Book of the Annals of the Kings of Israel? And PN slept with his fathers and was buried at Tirzah/Samaria, and PN (his son) reigned in his place.</a:t>
            </a:r>
          </a:p>
          <a:p>
            <a:pPr>
              <a:lnSpc>
                <a:spcPct val="120000"/>
              </a:lnSpc>
            </a:pPr>
            <a:r>
              <a:rPr lang="en-US" b="1" dirty="0">
                <a:solidFill>
                  <a:schemeClr val="bg1"/>
                </a:solidFill>
                <a:latin typeface="Constantia" panose="02030602050306030303" pitchFamily="18" charset="0"/>
              </a:rPr>
              <a:t>Death Notice (Judah):</a:t>
            </a:r>
            <a:br>
              <a:rPr lang="en-US" dirty="0">
                <a:solidFill>
                  <a:schemeClr val="bg1"/>
                </a:solidFill>
                <a:latin typeface="Constantia" panose="02030602050306030303" pitchFamily="18" charset="0"/>
              </a:rPr>
            </a:br>
            <a:r>
              <a:rPr lang="en-US" sz="2400" dirty="0">
                <a:solidFill>
                  <a:schemeClr val="bg1"/>
                </a:solidFill>
                <a:latin typeface="Constantia" panose="02030602050306030303" pitchFamily="18" charset="0"/>
              </a:rPr>
              <a:t>Now the rest of the deeds of PN, and all that he did, are they not written in the Book of the Annals of the Kings of Judah? PN slept with his fathers and was buried with his fathers in the city of David his father; and PN his son reigned in his place.</a:t>
            </a:r>
          </a:p>
        </p:txBody>
      </p:sp>
      <p:pic>
        <p:nvPicPr>
          <p:cNvPr id="4" name="Picture 4" descr="Free Online Seminary Course | Old Testament History">
            <a:extLst>
              <a:ext uri="{FF2B5EF4-FFF2-40B4-BE49-F238E27FC236}">
                <a16:creationId xmlns:a16="http://schemas.microsoft.com/office/drawing/2014/main" id="{357FB7A0-EBEE-156A-8FA8-2AFCFCED6E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9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0F331499-762F-B191-50D9-8049B6C2BEF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8BCBA2-27CC-819E-20ED-06E7E4C2EDEE}"/>
              </a:ext>
            </a:extLst>
          </p:cNvPr>
          <p:cNvPicPr>
            <a:picLocks noChangeAspect="1"/>
          </p:cNvPicPr>
          <p:nvPr/>
        </p:nvPicPr>
        <p:blipFill>
          <a:blip r:embed="rId2"/>
          <a:srcRect t="1113" r="36"/>
          <a:stretch/>
        </p:blipFill>
        <p:spPr>
          <a:xfrm>
            <a:off x="5122124" y="84327"/>
            <a:ext cx="1957686" cy="7100898"/>
          </a:xfrm>
          <a:prstGeom prst="rect">
            <a:avLst/>
          </a:prstGeom>
        </p:spPr>
      </p:pic>
    </p:spTree>
    <p:extLst>
      <p:ext uri="{BB962C8B-B14F-4D97-AF65-F5344CB8AC3E}">
        <p14:creationId xmlns:p14="http://schemas.microsoft.com/office/powerpoint/2010/main" val="300228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B3EC-44C7-881A-4839-3A0E34ABCF2D}"/>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Objective of this Series</a:t>
            </a:r>
          </a:p>
        </p:txBody>
      </p:sp>
      <p:sp>
        <p:nvSpPr>
          <p:cNvPr id="3" name="Content Placeholder 2">
            <a:extLst>
              <a:ext uri="{FF2B5EF4-FFF2-40B4-BE49-F238E27FC236}">
                <a16:creationId xmlns:a16="http://schemas.microsoft.com/office/drawing/2014/main" id="{BC2E53EF-09FB-0A45-2009-CB27989FC2D9}"/>
              </a:ext>
            </a:extLst>
          </p:cNvPr>
          <p:cNvSpPr>
            <a:spLocks noGrp="1"/>
          </p:cNvSpPr>
          <p:nvPr>
            <p:ph idx="1"/>
          </p:nvPr>
        </p:nvSpPr>
        <p:spPr>
          <a:xfrm>
            <a:off x="838200" y="1825625"/>
            <a:ext cx="10886038" cy="4667250"/>
          </a:xfrm>
        </p:spPr>
        <p:txBody>
          <a:bodyPr>
            <a:normAutofit/>
          </a:bodyPr>
          <a:lstStyle/>
          <a:p>
            <a:pPr>
              <a:lnSpc>
                <a:spcPct val="120000"/>
              </a:lnSpc>
              <a:buFont typeface="Wingdings" panose="05000000000000000000" pitchFamily="2" charset="2"/>
              <a:buChar char="v"/>
            </a:pPr>
            <a:r>
              <a:rPr lang="en-US" sz="3600" dirty="0">
                <a:solidFill>
                  <a:schemeClr val="bg1"/>
                </a:solidFill>
                <a:latin typeface="Constantia" panose="02030602050306030303" pitchFamily="18" charset="0"/>
              </a:rPr>
              <a:t> Familiarize ourselves with Old Testament History</a:t>
            </a:r>
            <a:br>
              <a:rPr lang="en-US" sz="3200" dirty="0">
                <a:solidFill>
                  <a:schemeClr val="bg1"/>
                </a:solidFill>
                <a:latin typeface="Constantia" panose="02030602050306030303" pitchFamily="18" charset="0"/>
              </a:rPr>
            </a:br>
            <a:br>
              <a:rPr lang="en-US" sz="3200" dirty="0">
                <a:solidFill>
                  <a:schemeClr val="bg1"/>
                </a:solidFill>
                <a:latin typeface="Constantia" panose="02030602050306030303" pitchFamily="18" charset="0"/>
              </a:rPr>
            </a:br>
            <a:r>
              <a:rPr lang="en-US" sz="3200" dirty="0">
                <a:solidFill>
                  <a:schemeClr val="bg1"/>
                </a:solidFill>
                <a:latin typeface="Constantia" panose="02030602050306030303" pitchFamily="18" charset="0"/>
              </a:rPr>
              <a:t>My Task:</a:t>
            </a:r>
          </a:p>
          <a:p>
            <a:pPr lvl="1">
              <a:lnSpc>
                <a:spcPct val="120000"/>
              </a:lnSpc>
              <a:buFont typeface="Wingdings" panose="05000000000000000000" pitchFamily="2" charset="2"/>
              <a:buChar char="Ø"/>
            </a:pPr>
            <a:r>
              <a:rPr lang="en-US" sz="2800" dirty="0">
                <a:solidFill>
                  <a:schemeClr val="bg1"/>
                </a:solidFill>
                <a:latin typeface="Constantia" panose="02030602050306030303" pitchFamily="18" charset="0"/>
              </a:rPr>
              <a:t>Provide an overview of </a:t>
            </a:r>
            <a:r>
              <a:rPr lang="en-US" sz="4000" dirty="0">
                <a:solidFill>
                  <a:schemeClr val="bg1"/>
                </a:solidFill>
                <a:latin typeface="Constantia" panose="02030602050306030303" pitchFamily="18" charset="0"/>
              </a:rPr>
              <a:t>1</a:t>
            </a:r>
            <a:r>
              <a:rPr lang="en-US" sz="2800" dirty="0">
                <a:solidFill>
                  <a:schemeClr val="bg1"/>
                </a:solidFill>
                <a:latin typeface="Constantia" panose="02030602050306030303" pitchFamily="18" charset="0"/>
              </a:rPr>
              <a:t> and </a:t>
            </a:r>
            <a:r>
              <a:rPr lang="en-US" sz="4000" dirty="0">
                <a:solidFill>
                  <a:schemeClr val="bg1"/>
                </a:solidFill>
                <a:latin typeface="Constantia" panose="02030602050306030303" pitchFamily="18" charset="0"/>
              </a:rPr>
              <a:t>2</a:t>
            </a:r>
            <a:r>
              <a:rPr lang="en-US" sz="2800" dirty="0">
                <a:solidFill>
                  <a:schemeClr val="bg1"/>
                </a:solidFill>
                <a:latin typeface="Constantia" panose="02030602050306030303" pitchFamily="18" charset="0"/>
              </a:rPr>
              <a:t> Kings</a:t>
            </a:r>
          </a:p>
          <a:p>
            <a:pPr lvl="2">
              <a:lnSpc>
                <a:spcPct val="120000"/>
              </a:lnSpc>
              <a:buFont typeface="Wingdings" panose="05000000000000000000" pitchFamily="2" charset="2"/>
              <a:buChar char="§"/>
            </a:pPr>
            <a:r>
              <a:rPr lang="en-US" sz="2800" dirty="0">
                <a:solidFill>
                  <a:schemeClr val="bg1"/>
                </a:solidFill>
                <a:latin typeface="Constantia" panose="02030602050306030303" pitchFamily="18" charset="0"/>
              </a:rPr>
              <a:t>Know what they are about</a:t>
            </a:r>
          </a:p>
          <a:p>
            <a:pPr lvl="2">
              <a:lnSpc>
                <a:spcPct val="120000"/>
              </a:lnSpc>
              <a:buFont typeface="Wingdings" panose="05000000000000000000" pitchFamily="2" charset="2"/>
              <a:buChar char="§"/>
            </a:pPr>
            <a:r>
              <a:rPr lang="en-US" sz="2800" dirty="0">
                <a:solidFill>
                  <a:schemeClr val="bg1"/>
                </a:solidFill>
                <a:latin typeface="Constantia" panose="02030602050306030303" pitchFamily="18" charset="0"/>
              </a:rPr>
              <a:t>Know how to read and what to look for</a:t>
            </a:r>
          </a:p>
          <a:p>
            <a:pPr lvl="2">
              <a:lnSpc>
                <a:spcPct val="120000"/>
              </a:lnSpc>
              <a:buFont typeface="Wingdings" panose="05000000000000000000" pitchFamily="2" charset="2"/>
              <a:buChar char="§"/>
            </a:pPr>
            <a:r>
              <a:rPr lang="en-US" sz="2800" dirty="0">
                <a:solidFill>
                  <a:schemeClr val="bg1"/>
                </a:solidFill>
                <a:latin typeface="Constantia" panose="02030602050306030303" pitchFamily="18" charset="0"/>
              </a:rPr>
              <a:t>Get you motivated/interested to read</a:t>
            </a:r>
          </a:p>
          <a:p>
            <a:pPr lvl="1">
              <a:lnSpc>
                <a:spcPct val="120000"/>
              </a:lnSpc>
              <a:buFont typeface="Wingdings" panose="05000000000000000000" pitchFamily="2" charset="2"/>
              <a:buChar char="Ø"/>
            </a:pPr>
            <a:endParaRPr lang="en-US" sz="2800" dirty="0">
              <a:solidFill>
                <a:schemeClr val="bg1"/>
              </a:solidFill>
              <a:latin typeface="Constantia" panose="02030602050306030303" pitchFamily="18" charset="0"/>
            </a:endParaRPr>
          </a:p>
        </p:txBody>
      </p:sp>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5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A225E6-0B52-FB69-9994-E552A4B11F49}"/>
              </a:ext>
            </a:extLst>
          </p:cNvPr>
          <p:cNvPicPr>
            <a:picLocks noChangeAspect="1"/>
          </p:cNvPicPr>
          <p:nvPr/>
        </p:nvPicPr>
        <p:blipFill>
          <a:blip r:embed="rId2"/>
          <a:srcRect t="1113" r="36"/>
          <a:stretch/>
        </p:blipFill>
        <p:spPr>
          <a:xfrm>
            <a:off x="773655" y="0"/>
            <a:ext cx="10644690" cy="38610314"/>
          </a:xfrm>
          <a:prstGeom prst="rect">
            <a:avLst/>
          </a:prstGeom>
        </p:spPr>
      </p:pic>
      <p:sp>
        <p:nvSpPr>
          <p:cNvPr id="5" name="Oval 4">
            <a:extLst>
              <a:ext uri="{FF2B5EF4-FFF2-40B4-BE49-F238E27FC236}">
                <a16:creationId xmlns:a16="http://schemas.microsoft.com/office/drawing/2014/main" id="{262ED53B-8374-C7DD-0D1F-164326951064}"/>
              </a:ext>
            </a:extLst>
          </p:cNvPr>
          <p:cNvSpPr/>
          <p:nvPr/>
        </p:nvSpPr>
        <p:spPr>
          <a:xfrm>
            <a:off x="5287224" y="6509442"/>
            <a:ext cx="1720158" cy="28065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55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EF6B8D62-E609-6A95-3477-B9E6181DD6C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6FC734B-F978-FE2A-04BB-85D3A3126BC2}"/>
              </a:ext>
            </a:extLst>
          </p:cNvPr>
          <p:cNvPicPr>
            <a:picLocks noChangeAspect="1"/>
          </p:cNvPicPr>
          <p:nvPr/>
        </p:nvPicPr>
        <p:blipFill>
          <a:blip r:embed="rId2"/>
          <a:srcRect l="-1" t="15142" r="-1476"/>
          <a:stretch/>
        </p:blipFill>
        <p:spPr>
          <a:xfrm>
            <a:off x="693137" y="-36212"/>
            <a:ext cx="10805727" cy="33132968"/>
          </a:xfrm>
          <a:prstGeom prst="rect">
            <a:avLst/>
          </a:prstGeom>
        </p:spPr>
      </p:pic>
      <p:pic>
        <p:nvPicPr>
          <p:cNvPr id="5" name="Picture 4">
            <a:extLst>
              <a:ext uri="{FF2B5EF4-FFF2-40B4-BE49-F238E27FC236}">
                <a16:creationId xmlns:a16="http://schemas.microsoft.com/office/drawing/2014/main" id="{A7B6A659-CE99-D6EC-7680-40801CA0C89F}"/>
              </a:ext>
            </a:extLst>
          </p:cNvPr>
          <p:cNvPicPr>
            <a:picLocks noChangeAspect="1"/>
          </p:cNvPicPr>
          <p:nvPr/>
        </p:nvPicPr>
        <p:blipFill>
          <a:blip r:embed="rId3"/>
          <a:stretch>
            <a:fillRect/>
          </a:stretch>
        </p:blipFill>
        <p:spPr>
          <a:xfrm>
            <a:off x="108184" y="2261241"/>
            <a:ext cx="1924319" cy="724001"/>
          </a:xfrm>
          <a:prstGeom prst="rect">
            <a:avLst/>
          </a:prstGeom>
        </p:spPr>
      </p:pic>
      <p:pic>
        <p:nvPicPr>
          <p:cNvPr id="7" name="Picture 6">
            <a:extLst>
              <a:ext uri="{FF2B5EF4-FFF2-40B4-BE49-F238E27FC236}">
                <a16:creationId xmlns:a16="http://schemas.microsoft.com/office/drawing/2014/main" id="{71B075FF-3C44-D2B8-856C-8214493DE302}"/>
              </a:ext>
            </a:extLst>
          </p:cNvPr>
          <p:cNvPicPr>
            <a:picLocks noChangeAspect="1"/>
          </p:cNvPicPr>
          <p:nvPr/>
        </p:nvPicPr>
        <p:blipFill>
          <a:blip r:embed="rId4"/>
          <a:stretch>
            <a:fillRect/>
          </a:stretch>
        </p:blipFill>
        <p:spPr>
          <a:xfrm>
            <a:off x="182103" y="3028246"/>
            <a:ext cx="2086266" cy="657317"/>
          </a:xfrm>
          <a:prstGeom prst="rect">
            <a:avLst/>
          </a:prstGeom>
        </p:spPr>
      </p:pic>
      <p:pic>
        <p:nvPicPr>
          <p:cNvPr id="9" name="Picture 8">
            <a:extLst>
              <a:ext uri="{FF2B5EF4-FFF2-40B4-BE49-F238E27FC236}">
                <a16:creationId xmlns:a16="http://schemas.microsoft.com/office/drawing/2014/main" id="{317AB844-5476-A665-4059-CFEB6606EB29}"/>
              </a:ext>
            </a:extLst>
          </p:cNvPr>
          <p:cNvPicPr>
            <a:picLocks noChangeAspect="1"/>
          </p:cNvPicPr>
          <p:nvPr/>
        </p:nvPicPr>
        <p:blipFill>
          <a:blip r:embed="rId5"/>
          <a:stretch>
            <a:fillRect/>
          </a:stretch>
        </p:blipFill>
        <p:spPr>
          <a:xfrm>
            <a:off x="182103" y="3685563"/>
            <a:ext cx="1857634" cy="647790"/>
          </a:xfrm>
          <a:prstGeom prst="rect">
            <a:avLst/>
          </a:prstGeom>
        </p:spPr>
      </p:pic>
    </p:spTree>
    <p:extLst>
      <p:ext uri="{BB962C8B-B14F-4D97-AF65-F5344CB8AC3E}">
        <p14:creationId xmlns:p14="http://schemas.microsoft.com/office/powerpoint/2010/main" val="141377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216D32BE-45D3-D290-C993-9C2D1274FD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0DDA7B7-3FB7-DC92-CB80-D3C244953B4F}"/>
              </a:ext>
            </a:extLst>
          </p:cNvPr>
          <p:cNvPicPr>
            <a:picLocks noChangeAspect="1"/>
          </p:cNvPicPr>
          <p:nvPr/>
        </p:nvPicPr>
        <p:blipFill>
          <a:blip r:embed="rId2"/>
          <a:srcRect l="-1" t="15142" r="-1476"/>
          <a:stretch/>
        </p:blipFill>
        <p:spPr>
          <a:xfrm>
            <a:off x="693137" y="-5948122"/>
            <a:ext cx="10805727" cy="33132968"/>
          </a:xfrm>
          <a:prstGeom prst="rect">
            <a:avLst/>
          </a:prstGeom>
        </p:spPr>
      </p:pic>
      <p:pic>
        <p:nvPicPr>
          <p:cNvPr id="4" name="Picture 3">
            <a:extLst>
              <a:ext uri="{FF2B5EF4-FFF2-40B4-BE49-F238E27FC236}">
                <a16:creationId xmlns:a16="http://schemas.microsoft.com/office/drawing/2014/main" id="{441E4504-86E0-12C0-436A-1CCD0BF0636B}"/>
              </a:ext>
            </a:extLst>
          </p:cNvPr>
          <p:cNvPicPr>
            <a:picLocks noChangeAspect="1"/>
          </p:cNvPicPr>
          <p:nvPr/>
        </p:nvPicPr>
        <p:blipFill>
          <a:blip r:embed="rId3"/>
          <a:stretch>
            <a:fillRect/>
          </a:stretch>
        </p:blipFill>
        <p:spPr>
          <a:xfrm>
            <a:off x="108184" y="2261241"/>
            <a:ext cx="1924319" cy="724001"/>
          </a:xfrm>
          <a:prstGeom prst="rect">
            <a:avLst/>
          </a:prstGeom>
        </p:spPr>
      </p:pic>
      <p:pic>
        <p:nvPicPr>
          <p:cNvPr id="5" name="Picture 4">
            <a:extLst>
              <a:ext uri="{FF2B5EF4-FFF2-40B4-BE49-F238E27FC236}">
                <a16:creationId xmlns:a16="http://schemas.microsoft.com/office/drawing/2014/main" id="{42830DA5-BE7B-7084-8D8F-30DAFDCFFE20}"/>
              </a:ext>
            </a:extLst>
          </p:cNvPr>
          <p:cNvPicPr>
            <a:picLocks noChangeAspect="1"/>
          </p:cNvPicPr>
          <p:nvPr/>
        </p:nvPicPr>
        <p:blipFill>
          <a:blip r:embed="rId4"/>
          <a:stretch>
            <a:fillRect/>
          </a:stretch>
        </p:blipFill>
        <p:spPr>
          <a:xfrm>
            <a:off x="182103" y="3028246"/>
            <a:ext cx="2086266" cy="657317"/>
          </a:xfrm>
          <a:prstGeom prst="rect">
            <a:avLst/>
          </a:prstGeom>
        </p:spPr>
      </p:pic>
      <p:pic>
        <p:nvPicPr>
          <p:cNvPr id="6" name="Picture 5">
            <a:extLst>
              <a:ext uri="{FF2B5EF4-FFF2-40B4-BE49-F238E27FC236}">
                <a16:creationId xmlns:a16="http://schemas.microsoft.com/office/drawing/2014/main" id="{72D5001E-22C3-6617-6174-CD5858F05EE1}"/>
              </a:ext>
            </a:extLst>
          </p:cNvPr>
          <p:cNvPicPr>
            <a:picLocks noChangeAspect="1"/>
          </p:cNvPicPr>
          <p:nvPr/>
        </p:nvPicPr>
        <p:blipFill>
          <a:blip r:embed="rId5"/>
          <a:stretch>
            <a:fillRect/>
          </a:stretch>
        </p:blipFill>
        <p:spPr>
          <a:xfrm>
            <a:off x="182103" y="3685563"/>
            <a:ext cx="1857634" cy="647790"/>
          </a:xfrm>
          <a:prstGeom prst="rect">
            <a:avLst/>
          </a:prstGeom>
        </p:spPr>
      </p:pic>
    </p:spTree>
    <p:extLst>
      <p:ext uri="{BB962C8B-B14F-4D97-AF65-F5344CB8AC3E}">
        <p14:creationId xmlns:p14="http://schemas.microsoft.com/office/powerpoint/2010/main" val="406290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532F20A3-0338-023A-9214-072AF594E65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34D6C5-7B07-64A2-D813-81A106196A5C}"/>
              </a:ext>
            </a:extLst>
          </p:cNvPr>
          <p:cNvPicPr>
            <a:picLocks noChangeAspect="1"/>
          </p:cNvPicPr>
          <p:nvPr/>
        </p:nvPicPr>
        <p:blipFill>
          <a:blip r:embed="rId2"/>
          <a:srcRect l="-1" t="15142" r="-1476"/>
          <a:stretch/>
        </p:blipFill>
        <p:spPr>
          <a:xfrm>
            <a:off x="693137" y="-11841915"/>
            <a:ext cx="10805727" cy="33132968"/>
          </a:xfrm>
          <a:prstGeom prst="rect">
            <a:avLst/>
          </a:prstGeom>
        </p:spPr>
      </p:pic>
      <p:pic>
        <p:nvPicPr>
          <p:cNvPr id="4" name="Picture 3">
            <a:extLst>
              <a:ext uri="{FF2B5EF4-FFF2-40B4-BE49-F238E27FC236}">
                <a16:creationId xmlns:a16="http://schemas.microsoft.com/office/drawing/2014/main" id="{BD9CFBF3-FA9D-B692-05D8-02143E7C4F70}"/>
              </a:ext>
            </a:extLst>
          </p:cNvPr>
          <p:cNvPicPr>
            <a:picLocks noChangeAspect="1"/>
          </p:cNvPicPr>
          <p:nvPr/>
        </p:nvPicPr>
        <p:blipFill>
          <a:blip r:embed="rId3"/>
          <a:stretch>
            <a:fillRect/>
          </a:stretch>
        </p:blipFill>
        <p:spPr>
          <a:xfrm>
            <a:off x="108184" y="2261241"/>
            <a:ext cx="1924319" cy="724001"/>
          </a:xfrm>
          <a:prstGeom prst="rect">
            <a:avLst/>
          </a:prstGeom>
        </p:spPr>
      </p:pic>
      <p:pic>
        <p:nvPicPr>
          <p:cNvPr id="5" name="Picture 4">
            <a:extLst>
              <a:ext uri="{FF2B5EF4-FFF2-40B4-BE49-F238E27FC236}">
                <a16:creationId xmlns:a16="http://schemas.microsoft.com/office/drawing/2014/main" id="{A1342258-55CB-6749-04E9-8F177EF943AA}"/>
              </a:ext>
            </a:extLst>
          </p:cNvPr>
          <p:cNvPicPr>
            <a:picLocks noChangeAspect="1"/>
          </p:cNvPicPr>
          <p:nvPr/>
        </p:nvPicPr>
        <p:blipFill>
          <a:blip r:embed="rId4"/>
          <a:stretch>
            <a:fillRect/>
          </a:stretch>
        </p:blipFill>
        <p:spPr>
          <a:xfrm>
            <a:off x="182103" y="3028246"/>
            <a:ext cx="2086266" cy="657317"/>
          </a:xfrm>
          <a:prstGeom prst="rect">
            <a:avLst/>
          </a:prstGeom>
        </p:spPr>
      </p:pic>
      <p:pic>
        <p:nvPicPr>
          <p:cNvPr id="6" name="Picture 5">
            <a:extLst>
              <a:ext uri="{FF2B5EF4-FFF2-40B4-BE49-F238E27FC236}">
                <a16:creationId xmlns:a16="http://schemas.microsoft.com/office/drawing/2014/main" id="{F8D99F48-B737-E87B-B727-690EBEC82434}"/>
              </a:ext>
            </a:extLst>
          </p:cNvPr>
          <p:cNvPicPr>
            <a:picLocks noChangeAspect="1"/>
          </p:cNvPicPr>
          <p:nvPr/>
        </p:nvPicPr>
        <p:blipFill>
          <a:blip r:embed="rId5"/>
          <a:stretch>
            <a:fillRect/>
          </a:stretch>
        </p:blipFill>
        <p:spPr>
          <a:xfrm>
            <a:off x="182103" y="3685563"/>
            <a:ext cx="1857634" cy="647790"/>
          </a:xfrm>
          <a:prstGeom prst="rect">
            <a:avLst/>
          </a:prstGeom>
        </p:spPr>
      </p:pic>
    </p:spTree>
    <p:extLst>
      <p:ext uri="{BB962C8B-B14F-4D97-AF65-F5344CB8AC3E}">
        <p14:creationId xmlns:p14="http://schemas.microsoft.com/office/powerpoint/2010/main" val="168640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EF0F9055-0ADB-DE61-31F7-1DFA371B370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2B66FE1-B146-8CB4-06FD-5213E84D9C6F}"/>
              </a:ext>
            </a:extLst>
          </p:cNvPr>
          <p:cNvPicPr>
            <a:picLocks noChangeAspect="1"/>
          </p:cNvPicPr>
          <p:nvPr/>
        </p:nvPicPr>
        <p:blipFill>
          <a:blip r:embed="rId2"/>
          <a:srcRect l="-1" t="15142" r="-1476"/>
          <a:stretch/>
        </p:blipFill>
        <p:spPr>
          <a:xfrm>
            <a:off x="693137" y="-16803216"/>
            <a:ext cx="10805727" cy="33132968"/>
          </a:xfrm>
          <a:prstGeom prst="rect">
            <a:avLst/>
          </a:prstGeom>
        </p:spPr>
      </p:pic>
      <p:pic>
        <p:nvPicPr>
          <p:cNvPr id="4" name="Picture 3">
            <a:extLst>
              <a:ext uri="{FF2B5EF4-FFF2-40B4-BE49-F238E27FC236}">
                <a16:creationId xmlns:a16="http://schemas.microsoft.com/office/drawing/2014/main" id="{128279FF-EC9E-8A74-3B5E-AF92C19013FB}"/>
              </a:ext>
            </a:extLst>
          </p:cNvPr>
          <p:cNvPicPr>
            <a:picLocks noChangeAspect="1"/>
          </p:cNvPicPr>
          <p:nvPr/>
        </p:nvPicPr>
        <p:blipFill>
          <a:blip r:embed="rId3"/>
          <a:stretch>
            <a:fillRect/>
          </a:stretch>
        </p:blipFill>
        <p:spPr>
          <a:xfrm>
            <a:off x="108184" y="2261241"/>
            <a:ext cx="1924319" cy="724001"/>
          </a:xfrm>
          <a:prstGeom prst="rect">
            <a:avLst/>
          </a:prstGeom>
        </p:spPr>
      </p:pic>
      <p:pic>
        <p:nvPicPr>
          <p:cNvPr id="5" name="Picture 4">
            <a:extLst>
              <a:ext uri="{FF2B5EF4-FFF2-40B4-BE49-F238E27FC236}">
                <a16:creationId xmlns:a16="http://schemas.microsoft.com/office/drawing/2014/main" id="{B2E89851-F1B5-DC06-EE52-44C5FC11C704}"/>
              </a:ext>
            </a:extLst>
          </p:cNvPr>
          <p:cNvPicPr>
            <a:picLocks noChangeAspect="1"/>
          </p:cNvPicPr>
          <p:nvPr/>
        </p:nvPicPr>
        <p:blipFill>
          <a:blip r:embed="rId4"/>
          <a:stretch>
            <a:fillRect/>
          </a:stretch>
        </p:blipFill>
        <p:spPr>
          <a:xfrm>
            <a:off x="182103" y="3028246"/>
            <a:ext cx="2086266" cy="657317"/>
          </a:xfrm>
          <a:prstGeom prst="rect">
            <a:avLst/>
          </a:prstGeom>
        </p:spPr>
      </p:pic>
      <p:pic>
        <p:nvPicPr>
          <p:cNvPr id="6" name="Picture 5">
            <a:extLst>
              <a:ext uri="{FF2B5EF4-FFF2-40B4-BE49-F238E27FC236}">
                <a16:creationId xmlns:a16="http://schemas.microsoft.com/office/drawing/2014/main" id="{F7121C44-7C81-9F5F-662F-BD6678D585C6}"/>
              </a:ext>
            </a:extLst>
          </p:cNvPr>
          <p:cNvPicPr>
            <a:picLocks noChangeAspect="1"/>
          </p:cNvPicPr>
          <p:nvPr/>
        </p:nvPicPr>
        <p:blipFill>
          <a:blip r:embed="rId5"/>
          <a:stretch>
            <a:fillRect/>
          </a:stretch>
        </p:blipFill>
        <p:spPr>
          <a:xfrm>
            <a:off x="182103" y="3685563"/>
            <a:ext cx="1857634" cy="647790"/>
          </a:xfrm>
          <a:prstGeom prst="rect">
            <a:avLst/>
          </a:prstGeom>
        </p:spPr>
      </p:pic>
    </p:spTree>
    <p:extLst>
      <p:ext uri="{BB962C8B-B14F-4D97-AF65-F5344CB8AC3E}">
        <p14:creationId xmlns:p14="http://schemas.microsoft.com/office/powerpoint/2010/main" val="1304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9288018A-05B4-3D3A-4EB9-8EA2382C270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F27B76-F85E-55F3-FF43-F640078A5218}"/>
              </a:ext>
            </a:extLst>
          </p:cNvPr>
          <p:cNvPicPr>
            <a:picLocks noChangeAspect="1"/>
          </p:cNvPicPr>
          <p:nvPr/>
        </p:nvPicPr>
        <p:blipFill>
          <a:blip r:embed="rId2"/>
          <a:srcRect l="-1" t="15142" r="-1476"/>
          <a:stretch/>
        </p:blipFill>
        <p:spPr>
          <a:xfrm>
            <a:off x="693137" y="-23710985"/>
            <a:ext cx="10805727" cy="33132968"/>
          </a:xfrm>
          <a:prstGeom prst="rect">
            <a:avLst/>
          </a:prstGeom>
        </p:spPr>
      </p:pic>
      <p:pic>
        <p:nvPicPr>
          <p:cNvPr id="4" name="Picture 3">
            <a:extLst>
              <a:ext uri="{FF2B5EF4-FFF2-40B4-BE49-F238E27FC236}">
                <a16:creationId xmlns:a16="http://schemas.microsoft.com/office/drawing/2014/main" id="{59380F0F-550B-59A4-FEAF-5012F4681D27}"/>
              </a:ext>
            </a:extLst>
          </p:cNvPr>
          <p:cNvPicPr>
            <a:picLocks noChangeAspect="1"/>
          </p:cNvPicPr>
          <p:nvPr/>
        </p:nvPicPr>
        <p:blipFill>
          <a:blip r:embed="rId3"/>
          <a:stretch>
            <a:fillRect/>
          </a:stretch>
        </p:blipFill>
        <p:spPr>
          <a:xfrm>
            <a:off x="108184" y="2261241"/>
            <a:ext cx="1924319" cy="724001"/>
          </a:xfrm>
          <a:prstGeom prst="rect">
            <a:avLst/>
          </a:prstGeom>
        </p:spPr>
      </p:pic>
      <p:pic>
        <p:nvPicPr>
          <p:cNvPr id="5" name="Picture 4">
            <a:extLst>
              <a:ext uri="{FF2B5EF4-FFF2-40B4-BE49-F238E27FC236}">
                <a16:creationId xmlns:a16="http://schemas.microsoft.com/office/drawing/2014/main" id="{CE72E8FC-1078-9915-D875-5F4ADD7F4E95}"/>
              </a:ext>
            </a:extLst>
          </p:cNvPr>
          <p:cNvPicPr>
            <a:picLocks noChangeAspect="1"/>
          </p:cNvPicPr>
          <p:nvPr/>
        </p:nvPicPr>
        <p:blipFill>
          <a:blip r:embed="rId4"/>
          <a:stretch>
            <a:fillRect/>
          </a:stretch>
        </p:blipFill>
        <p:spPr>
          <a:xfrm>
            <a:off x="182103" y="3028246"/>
            <a:ext cx="2086266" cy="657317"/>
          </a:xfrm>
          <a:prstGeom prst="rect">
            <a:avLst/>
          </a:prstGeom>
        </p:spPr>
      </p:pic>
      <p:pic>
        <p:nvPicPr>
          <p:cNvPr id="6" name="Picture 5">
            <a:extLst>
              <a:ext uri="{FF2B5EF4-FFF2-40B4-BE49-F238E27FC236}">
                <a16:creationId xmlns:a16="http://schemas.microsoft.com/office/drawing/2014/main" id="{64A74BE1-3372-E702-B51C-9CFF9F7312C1}"/>
              </a:ext>
            </a:extLst>
          </p:cNvPr>
          <p:cNvPicPr>
            <a:picLocks noChangeAspect="1"/>
          </p:cNvPicPr>
          <p:nvPr/>
        </p:nvPicPr>
        <p:blipFill>
          <a:blip r:embed="rId5"/>
          <a:stretch>
            <a:fillRect/>
          </a:stretch>
        </p:blipFill>
        <p:spPr>
          <a:xfrm>
            <a:off x="182103" y="3685563"/>
            <a:ext cx="1857634" cy="647790"/>
          </a:xfrm>
          <a:prstGeom prst="rect">
            <a:avLst/>
          </a:prstGeom>
        </p:spPr>
      </p:pic>
    </p:spTree>
    <p:extLst>
      <p:ext uri="{BB962C8B-B14F-4D97-AF65-F5344CB8AC3E}">
        <p14:creationId xmlns:p14="http://schemas.microsoft.com/office/powerpoint/2010/main" val="246207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90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EC97CBF6-CFE9-4D7D-9273-B7DC105F3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5D7FC-EBCA-2C6B-649A-D0EC9ABE9477}"/>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Chronology - Problems</a:t>
            </a:r>
          </a:p>
        </p:txBody>
      </p:sp>
      <p:sp>
        <p:nvSpPr>
          <p:cNvPr id="3" name="Content Placeholder 2">
            <a:extLst>
              <a:ext uri="{FF2B5EF4-FFF2-40B4-BE49-F238E27FC236}">
                <a16:creationId xmlns:a16="http://schemas.microsoft.com/office/drawing/2014/main" id="{7B962200-65DA-318B-45C2-D9452F1415E9}"/>
              </a:ext>
            </a:extLst>
          </p:cNvPr>
          <p:cNvSpPr>
            <a:spLocks noGrp="1"/>
          </p:cNvSpPr>
          <p:nvPr>
            <p:ph idx="1"/>
          </p:nvPr>
        </p:nvSpPr>
        <p:spPr>
          <a:xfrm>
            <a:off x="838200" y="1825625"/>
            <a:ext cx="10886038" cy="4667250"/>
          </a:xfrm>
        </p:spPr>
        <p:txBody>
          <a:bodyPr>
            <a:noAutofit/>
          </a:bodyPr>
          <a:lstStyle/>
          <a:p>
            <a:pPr marL="0" indent="0">
              <a:lnSpc>
                <a:spcPct val="120000"/>
              </a:lnSpc>
              <a:buNone/>
            </a:pPr>
            <a:r>
              <a:rPr lang="en-US" b="1" dirty="0">
                <a:solidFill>
                  <a:schemeClr val="bg1"/>
                </a:solidFill>
                <a:latin typeface="Constantia" panose="02030602050306030303" pitchFamily="18" charset="0"/>
              </a:rPr>
              <a:t>Factors that help explain:</a:t>
            </a:r>
          </a:p>
          <a:p>
            <a:pPr marL="457200" indent="-457200">
              <a:lnSpc>
                <a:spcPct val="120000"/>
              </a:lnSpc>
              <a:buFont typeface="+mj-lt"/>
              <a:buAutoNum type="arabicPeriod"/>
            </a:pPr>
            <a:r>
              <a:rPr lang="en-US" dirty="0">
                <a:solidFill>
                  <a:schemeClr val="bg1"/>
                </a:solidFill>
                <a:latin typeface="Constantia" panose="02030602050306030303" pitchFamily="18" charset="0"/>
              </a:rPr>
              <a:t>Coregencies – periods during which two kings ruled with overlapping dates.</a:t>
            </a:r>
          </a:p>
          <a:p>
            <a:pPr marL="457200" indent="-457200">
              <a:lnSpc>
                <a:spcPct val="120000"/>
              </a:lnSpc>
              <a:buFont typeface="+mj-lt"/>
              <a:buAutoNum type="arabicPeriod"/>
            </a:pPr>
            <a:r>
              <a:rPr lang="en-US" dirty="0">
                <a:solidFill>
                  <a:schemeClr val="bg1"/>
                </a:solidFill>
                <a:latin typeface="Constantia" panose="02030602050306030303" pitchFamily="18" charset="0"/>
              </a:rPr>
              <a:t>When did a king begin counting the years of his reign?</a:t>
            </a:r>
          </a:p>
          <a:p>
            <a:pPr marL="457200" indent="-457200">
              <a:lnSpc>
                <a:spcPct val="120000"/>
              </a:lnSpc>
              <a:buFont typeface="+mj-lt"/>
              <a:buAutoNum type="arabicPeriod"/>
            </a:pPr>
            <a:r>
              <a:rPr lang="en-US" dirty="0">
                <a:solidFill>
                  <a:schemeClr val="bg1"/>
                </a:solidFill>
                <a:latin typeface="Constantia" panose="02030602050306030303" pitchFamily="18" charset="0"/>
              </a:rPr>
              <a:t>Judah and Israel began their calendar years at different times.</a:t>
            </a:r>
          </a:p>
        </p:txBody>
      </p:sp>
      <p:pic>
        <p:nvPicPr>
          <p:cNvPr id="4" name="Picture 4" descr="Free Online Seminary Course | Old Testament History">
            <a:extLst>
              <a:ext uri="{FF2B5EF4-FFF2-40B4-BE49-F238E27FC236}">
                <a16:creationId xmlns:a16="http://schemas.microsoft.com/office/drawing/2014/main" id="{5CA6462E-CB2D-05F8-F1D8-97B12EC82B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29F0E28B-1D2B-651F-5BA6-A7BA6B759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DF9E9-9EC1-72CC-6A0F-091BD5332972}"/>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Themes &amp; Theology</a:t>
            </a:r>
          </a:p>
        </p:txBody>
      </p:sp>
      <p:sp>
        <p:nvSpPr>
          <p:cNvPr id="3" name="Content Placeholder 2">
            <a:extLst>
              <a:ext uri="{FF2B5EF4-FFF2-40B4-BE49-F238E27FC236}">
                <a16:creationId xmlns:a16="http://schemas.microsoft.com/office/drawing/2014/main" id="{3DEE57DB-F784-B4AF-78D2-EB7444EEE424}"/>
              </a:ext>
            </a:extLst>
          </p:cNvPr>
          <p:cNvSpPr>
            <a:spLocks noGrp="1"/>
          </p:cNvSpPr>
          <p:nvPr>
            <p:ph idx="1"/>
          </p:nvPr>
        </p:nvSpPr>
        <p:spPr>
          <a:xfrm>
            <a:off x="838200" y="1825625"/>
            <a:ext cx="10886038" cy="4667250"/>
          </a:xfrm>
        </p:spPr>
        <p:txBody>
          <a:bodyPr>
            <a:noAutofit/>
          </a:bodyPr>
          <a:lstStyle/>
          <a:p>
            <a:pPr marL="457200" indent="-457200">
              <a:lnSpc>
                <a:spcPct val="120000"/>
              </a:lnSpc>
              <a:buFont typeface="+mj-lt"/>
              <a:buAutoNum type="arabicPeriod"/>
            </a:pPr>
            <a:r>
              <a:rPr lang="en-US" sz="3600" dirty="0">
                <a:solidFill>
                  <a:schemeClr val="bg1"/>
                </a:solidFill>
                <a:latin typeface="Constantia" panose="02030602050306030303" pitchFamily="18" charset="0"/>
              </a:rPr>
              <a:t>God’s Faithfulness to the Davidic Covenant</a:t>
            </a:r>
          </a:p>
          <a:p>
            <a:pPr marL="457200" indent="-457200">
              <a:lnSpc>
                <a:spcPct val="120000"/>
              </a:lnSpc>
              <a:buFont typeface="+mj-lt"/>
              <a:buAutoNum type="arabicPeriod"/>
            </a:pPr>
            <a:r>
              <a:rPr lang="en-US" sz="3600" dirty="0">
                <a:solidFill>
                  <a:schemeClr val="bg1"/>
                </a:solidFill>
                <a:latin typeface="Constantia" panose="02030602050306030303" pitchFamily="18" charset="0"/>
              </a:rPr>
              <a:t>Covenant Unfaithfulness and Consequences</a:t>
            </a:r>
          </a:p>
          <a:p>
            <a:pPr marL="457200" indent="-457200">
              <a:lnSpc>
                <a:spcPct val="120000"/>
              </a:lnSpc>
              <a:buFont typeface="+mj-lt"/>
              <a:buAutoNum type="arabicPeriod"/>
            </a:pPr>
            <a:r>
              <a:rPr lang="en-US" sz="3600" dirty="0">
                <a:solidFill>
                  <a:schemeClr val="bg1"/>
                </a:solidFill>
                <a:latin typeface="Constantia" panose="02030602050306030303" pitchFamily="18" charset="0"/>
              </a:rPr>
              <a:t>The Role of Prophecy</a:t>
            </a:r>
          </a:p>
        </p:txBody>
      </p:sp>
      <p:pic>
        <p:nvPicPr>
          <p:cNvPr id="4" name="Picture 4" descr="Free Online Seminary Course | Old Testament History">
            <a:extLst>
              <a:ext uri="{FF2B5EF4-FFF2-40B4-BE49-F238E27FC236}">
                <a16:creationId xmlns:a16="http://schemas.microsoft.com/office/drawing/2014/main" id="{7E209858-4F43-5FE6-FDE5-5CA2D23899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70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BC50CF1B-DDDF-AA7F-8CD9-FEF3577A3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B9594-2F9B-1B0E-BF01-F659B3036413}"/>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Outline</a:t>
            </a:r>
          </a:p>
        </p:txBody>
      </p:sp>
      <p:sp>
        <p:nvSpPr>
          <p:cNvPr id="3" name="Content Placeholder 2">
            <a:extLst>
              <a:ext uri="{FF2B5EF4-FFF2-40B4-BE49-F238E27FC236}">
                <a16:creationId xmlns:a16="http://schemas.microsoft.com/office/drawing/2014/main" id="{A5BB77DA-9B15-2E87-1CC4-8D0343034A0D}"/>
              </a:ext>
            </a:extLst>
          </p:cNvPr>
          <p:cNvSpPr>
            <a:spLocks noGrp="1"/>
          </p:cNvSpPr>
          <p:nvPr>
            <p:ph idx="1"/>
          </p:nvPr>
        </p:nvSpPr>
        <p:spPr>
          <a:xfrm>
            <a:off x="838200" y="1690688"/>
            <a:ext cx="10886038" cy="4667250"/>
          </a:xfrm>
        </p:spPr>
        <p:txBody>
          <a:bodyPr>
            <a:noAutofit/>
          </a:bodyPr>
          <a:lstStyle/>
          <a:p>
            <a:pPr marL="0" indent="0">
              <a:lnSpc>
                <a:spcPct val="100000"/>
              </a:lnSpc>
              <a:buNone/>
            </a:pPr>
            <a:r>
              <a:rPr lang="en-US" sz="3200" b="1" u="sng" dirty="0">
                <a:solidFill>
                  <a:schemeClr val="bg1"/>
                </a:solidFill>
                <a:latin typeface="Constantia" panose="02030602050306030303" pitchFamily="18" charset="0"/>
              </a:rPr>
              <a:t>1 Kings</a:t>
            </a:r>
          </a:p>
          <a:p>
            <a:pPr marL="1028700" lvl="1" indent="-571500">
              <a:lnSpc>
                <a:spcPct val="100000"/>
              </a:lnSpc>
              <a:buFont typeface="+mj-lt"/>
              <a:buAutoNum type="romanUcPeriod"/>
            </a:pPr>
            <a:r>
              <a:rPr lang="en-US" sz="2800" dirty="0">
                <a:solidFill>
                  <a:schemeClr val="bg1"/>
                </a:solidFill>
                <a:latin typeface="Constantia" panose="02030602050306030303" pitchFamily="18" charset="0"/>
              </a:rPr>
              <a:t>The Reign of Solomon (Chapters 1-11)</a:t>
            </a:r>
          </a:p>
          <a:p>
            <a:pPr marL="1028700" lvl="1" indent="-571500">
              <a:lnSpc>
                <a:spcPct val="100000"/>
              </a:lnSpc>
              <a:buFont typeface="+mj-lt"/>
              <a:buAutoNum type="romanUcPeriod"/>
            </a:pPr>
            <a:r>
              <a:rPr lang="en-US" sz="2800" dirty="0">
                <a:solidFill>
                  <a:schemeClr val="bg1"/>
                </a:solidFill>
                <a:latin typeface="Constantia" panose="02030602050306030303" pitchFamily="18" charset="0"/>
              </a:rPr>
              <a:t>The Division of the Kingdom (Chapters 12-16)</a:t>
            </a:r>
          </a:p>
          <a:p>
            <a:pPr marL="1028700" lvl="1" indent="-571500">
              <a:lnSpc>
                <a:spcPct val="100000"/>
              </a:lnSpc>
              <a:buFont typeface="+mj-lt"/>
              <a:buAutoNum type="romanUcPeriod"/>
            </a:pPr>
            <a:r>
              <a:rPr lang="en-US" sz="2800" dirty="0">
                <a:solidFill>
                  <a:schemeClr val="bg1"/>
                </a:solidFill>
                <a:latin typeface="Constantia" panose="02030602050306030303" pitchFamily="18" charset="0"/>
              </a:rPr>
              <a:t>The Ministry of Elijah (Chapters 17-22)</a:t>
            </a:r>
            <a:br>
              <a:rPr lang="en-US" sz="2800" dirty="0">
                <a:solidFill>
                  <a:schemeClr val="bg1"/>
                </a:solidFill>
                <a:latin typeface="Constantia" panose="02030602050306030303" pitchFamily="18" charset="0"/>
              </a:rPr>
            </a:br>
            <a:endParaRPr lang="en-US" sz="2800" dirty="0">
              <a:solidFill>
                <a:schemeClr val="bg1"/>
              </a:solidFill>
              <a:latin typeface="Constantia" panose="02030602050306030303" pitchFamily="18" charset="0"/>
            </a:endParaRPr>
          </a:p>
          <a:p>
            <a:pPr marL="0" indent="0">
              <a:lnSpc>
                <a:spcPct val="100000"/>
              </a:lnSpc>
              <a:buNone/>
            </a:pPr>
            <a:r>
              <a:rPr lang="en-US" sz="3200" b="1" u="sng" dirty="0">
                <a:solidFill>
                  <a:schemeClr val="bg1"/>
                </a:solidFill>
                <a:latin typeface="Constantia" panose="02030602050306030303" pitchFamily="18" charset="0"/>
              </a:rPr>
              <a:t>2 Kings</a:t>
            </a:r>
          </a:p>
          <a:p>
            <a:pPr marL="1028700" lvl="1" indent="-571500">
              <a:lnSpc>
                <a:spcPct val="100000"/>
              </a:lnSpc>
              <a:buFont typeface="+mj-lt"/>
              <a:buAutoNum type="romanUcPeriod"/>
            </a:pPr>
            <a:r>
              <a:rPr lang="en-US" sz="2800" dirty="0">
                <a:solidFill>
                  <a:schemeClr val="bg1"/>
                </a:solidFill>
                <a:latin typeface="Constantia" panose="02030602050306030303" pitchFamily="18" charset="0"/>
              </a:rPr>
              <a:t>The Ministries of Elijah and Elisha (Chapters 1-13)</a:t>
            </a:r>
          </a:p>
          <a:p>
            <a:pPr marL="1028700" lvl="1" indent="-571500">
              <a:lnSpc>
                <a:spcPct val="100000"/>
              </a:lnSpc>
              <a:buFont typeface="+mj-lt"/>
              <a:buAutoNum type="romanUcPeriod"/>
            </a:pPr>
            <a:r>
              <a:rPr lang="en-US" sz="2800" dirty="0">
                <a:solidFill>
                  <a:schemeClr val="bg1"/>
                </a:solidFill>
                <a:latin typeface="Constantia" panose="02030602050306030303" pitchFamily="18" charset="0"/>
              </a:rPr>
              <a:t>The Decline of Israel and Judah (Chapters 11-17)</a:t>
            </a:r>
          </a:p>
          <a:p>
            <a:pPr marL="1028700" lvl="1" indent="-571500">
              <a:lnSpc>
                <a:spcPct val="100000"/>
              </a:lnSpc>
              <a:buFont typeface="+mj-lt"/>
              <a:buAutoNum type="romanUcPeriod"/>
            </a:pPr>
            <a:r>
              <a:rPr lang="en-US" sz="2800" dirty="0">
                <a:solidFill>
                  <a:schemeClr val="bg1"/>
                </a:solidFill>
                <a:latin typeface="Constantia" panose="02030602050306030303" pitchFamily="18" charset="0"/>
              </a:rPr>
              <a:t>The Last Days of Judah (Chapters 18-25)</a:t>
            </a:r>
          </a:p>
        </p:txBody>
      </p:sp>
      <p:pic>
        <p:nvPicPr>
          <p:cNvPr id="4" name="Picture 4" descr="Free Online Seminary Course | Old Testament History">
            <a:extLst>
              <a:ext uri="{FF2B5EF4-FFF2-40B4-BE49-F238E27FC236}">
                <a16:creationId xmlns:a16="http://schemas.microsoft.com/office/drawing/2014/main" id="{D0061DE6-17A5-5CB9-35C1-AF39F61A1C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2A7880AC-AFD8-F760-1789-3CDAD1049648}"/>
            </a:ext>
          </a:extLst>
        </p:cNvPr>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EC97DD38-2528-1F00-4B37-0012D2DF9D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4A8F567-9643-B7B3-812B-0216B159C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943" y="1097280"/>
            <a:ext cx="8286113" cy="4663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7D75E4-25A0-E0C8-4CAF-A7D75F5407D1}"/>
              </a:ext>
            </a:extLst>
          </p:cNvPr>
          <p:cNvSpPr txBox="1"/>
          <p:nvPr/>
        </p:nvSpPr>
        <p:spPr>
          <a:xfrm>
            <a:off x="4233791" y="6061522"/>
            <a:ext cx="37244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Solomon’s Wise Ruling</a:t>
            </a:r>
          </a:p>
        </p:txBody>
      </p:sp>
    </p:spTree>
    <p:extLst>
      <p:ext uri="{BB962C8B-B14F-4D97-AF65-F5344CB8AC3E}">
        <p14:creationId xmlns:p14="http://schemas.microsoft.com/office/powerpoint/2010/main" val="120492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2CF6247C-9E7F-21E4-BB3F-3CDECF3A7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FFF49-19E8-03D9-FDA6-82D6A64E4E75}"/>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1 Kings</a:t>
            </a:r>
          </a:p>
        </p:txBody>
      </p:sp>
      <p:sp>
        <p:nvSpPr>
          <p:cNvPr id="3" name="Content Placeholder 2">
            <a:extLst>
              <a:ext uri="{FF2B5EF4-FFF2-40B4-BE49-F238E27FC236}">
                <a16:creationId xmlns:a16="http://schemas.microsoft.com/office/drawing/2014/main" id="{83FCF62E-3090-EB22-3EF4-DDB504FEC44A}"/>
              </a:ext>
            </a:extLst>
          </p:cNvPr>
          <p:cNvSpPr>
            <a:spLocks noGrp="1"/>
          </p:cNvSpPr>
          <p:nvPr>
            <p:ph idx="1"/>
          </p:nvPr>
        </p:nvSpPr>
        <p:spPr>
          <a:xfrm>
            <a:off x="838200" y="1825625"/>
            <a:ext cx="10886038" cy="4667250"/>
          </a:xfrm>
        </p:spPr>
        <p:txBody>
          <a:bodyPr>
            <a:noAutofit/>
          </a:bodyPr>
          <a:lstStyle/>
          <a:p>
            <a:pPr marL="571500" indent="-571500">
              <a:lnSpc>
                <a:spcPct val="150000"/>
              </a:lnSpc>
              <a:buFont typeface="+mj-lt"/>
              <a:buAutoNum type="romanUcPeriod"/>
            </a:pPr>
            <a:r>
              <a:rPr lang="en-US" b="1" dirty="0">
                <a:solidFill>
                  <a:schemeClr val="bg1"/>
                </a:solidFill>
                <a:latin typeface="Constantia" panose="02030602050306030303" pitchFamily="18" charset="0"/>
              </a:rPr>
              <a:t>The Reign of Solomon (Chapters 1-11)</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David’s Final Days and Solomon’s Rise to Power (1:1 – 2:46)</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Solomon’s Wisdom and Wealth (3:1 – 4:34)</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The Building of the Temple and Palace (5:1 – 8:66)</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Solomon’s Achievements and Decline (9:1 – 11:43)</a:t>
            </a:r>
          </a:p>
        </p:txBody>
      </p:sp>
      <p:pic>
        <p:nvPicPr>
          <p:cNvPr id="4" name="Picture 4" descr="Free Online Seminary Course | Old Testament History">
            <a:extLst>
              <a:ext uri="{FF2B5EF4-FFF2-40B4-BE49-F238E27FC236}">
                <a16:creationId xmlns:a16="http://schemas.microsoft.com/office/drawing/2014/main" id="{0397FBBC-62B0-6D8C-B307-6BFDDD182A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1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576E5762-D628-99E1-6252-D49BCFEA4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88498-5A73-EFBE-FD1E-21CDFC155793}"/>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1 Kings</a:t>
            </a:r>
          </a:p>
        </p:txBody>
      </p:sp>
      <p:sp>
        <p:nvSpPr>
          <p:cNvPr id="3" name="Content Placeholder 2">
            <a:extLst>
              <a:ext uri="{FF2B5EF4-FFF2-40B4-BE49-F238E27FC236}">
                <a16:creationId xmlns:a16="http://schemas.microsoft.com/office/drawing/2014/main" id="{B0A0814E-5EFB-83A6-1AC0-D6DDFD87E86A}"/>
              </a:ext>
            </a:extLst>
          </p:cNvPr>
          <p:cNvSpPr>
            <a:spLocks noGrp="1"/>
          </p:cNvSpPr>
          <p:nvPr>
            <p:ph idx="1"/>
          </p:nvPr>
        </p:nvSpPr>
        <p:spPr>
          <a:xfrm>
            <a:off x="838200" y="1825625"/>
            <a:ext cx="10886038" cy="4667250"/>
          </a:xfrm>
        </p:spPr>
        <p:txBody>
          <a:bodyPr>
            <a:noAutofit/>
          </a:bodyPr>
          <a:lstStyle/>
          <a:p>
            <a:pPr marL="571500" indent="-571500">
              <a:lnSpc>
                <a:spcPct val="150000"/>
              </a:lnSpc>
              <a:buFont typeface="+mj-lt"/>
              <a:buAutoNum type="romanUcPeriod" startAt="2"/>
            </a:pPr>
            <a:r>
              <a:rPr lang="en-US" b="1" dirty="0">
                <a:solidFill>
                  <a:schemeClr val="bg1"/>
                </a:solidFill>
                <a:latin typeface="Constantia" panose="02030602050306030303" pitchFamily="18" charset="0"/>
              </a:rPr>
              <a:t>The Division of the Kingdom (Chapters 12-16)</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Rehoboam and Jeroboam (12:1 – 14:20)</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The Kings of Judah and Israel (14:21 – 16:34)</a:t>
            </a:r>
          </a:p>
          <a:p>
            <a:pPr marL="571500" indent="-571500">
              <a:lnSpc>
                <a:spcPct val="150000"/>
              </a:lnSpc>
              <a:buFont typeface="+mj-lt"/>
              <a:buAutoNum type="romanUcPeriod" startAt="2"/>
            </a:pPr>
            <a:r>
              <a:rPr lang="en-US" b="1" dirty="0">
                <a:solidFill>
                  <a:schemeClr val="bg1"/>
                </a:solidFill>
                <a:latin typeface="Constantia" panose="02030602050306030303" pitchFamily="18" charset="0"/>
              </a:rPr>
              <a:t>The Ministry of Elijah (Chapters 17-22)</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Elijah’s Confrontations with Ahab (17:1 – 19:21)</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Ahab’s Wars and Further Wickedness (20:1 – 21:29)</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Ahab’s Death and Jehoshaphat’s Reign (22:1 – 53)</a:t>
            </a:r>
          </a:p>
        </p:txBody>
      </p:sp>
      <p:pic>
        <p:nvPicPr>
          <p:cNvPr id="4" name="Picture 4" descr="Free Online Seminary Course | Old Testament History">
            <a:extLst>
              <a:ext uri="{FF2B5EF4-FFF2-40B4-BE49-F238E27FC236}">
                <a16:creationId xmlns:a16="http://schemas.microsoft.com/office/drawing/2014/main" id="{198565A9-39E7-04E5-5761-D0D68DC0F3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2F587C6A-9CF0-0AF7-11DE-B5CECAD82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33F7F-4214-4724-CF4D-62DE21172D67}"/>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2 Kings</a:t>
            </a:r>
          </a:p>
        </p:txBody>
      </p:sp>
      <p:sp>
        <p:nvSpPr>
          <p:cNvPr id="3" name="Content Placeholder 2">
            <a:extLst>
              <a:ext uri="{FF2B5EF4-FFF2-40B4-BE49-F238E27FC236}">
                <a16:creationId xmlns:a16="http://schemas.microsoft.com/office/drawing/2014/main" id="{C06C9957-089C-00D6-8DAF-4792553C4590}"/>
              </a:ext>
            </a:extLst>
          </p:cNvPr>
          <p:cNvSpPr>
            <a:spLocks noGrp="1"/>
          </p:cNvSpPr>
          <p:nvPr>
            <p:ph idx="1"/>
          </p:nvPr>
        </p:nvSpPr>
        <p:spPr>
          <a:xfrm>
            <a:off x="838200" y="1825625"/>
            <a:ext cx="10886038" cy="4667250"/>
          </a:xfrm>
        </p:spPr>
        <p:txBody>
          <a:bodyPr>
            <a:noAutofit/>
          </a:bodyPr>
          <a:lstStyle/>
          <a:p>
            <a:pPr marL="571500" indent="-571500">
              <a:lnSpc>
                <a:spcPct val="150000"/>
              </a:lnSpc>
              <a:buFont typeface="+mj-lt"/>
              <a:buAutoNum type="romanUcPeriod"/>
            </a:pPr>
            <a:r>
              <a:rPr lang="en-US" b="1" dirty="0">
                <a:solidFill>
                  <a:schemeClr val="bg1"/>
                </a:solidFill>
                <a:latin typeface="Constantia" panose="02030602050306030303" pitchFamily="18" charset="0"/>
              </a:rPr>
              <a:t>The Ministries of Elijah and Elisha (Chapters 1-13)</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Elijah’s Final Acts and Elisha’s Inheritance (1:1 – 2:25)</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Elisha’s Miracles and Prophetic Work (3:1 – 8:15)</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Judgment on Israel’s House (8:16 – 10:36)</a:t>
            </a:r>
          </a:p>
        </p:txBody>
      </p:sp>
      <p:pic>
        <p:nvPicPr>
          <p:cNvPr id="4" name="Picture 4" descr="Free Online Seminary Course | Old Testament History">
            <a:extLst>
              <a:ext uri="{FF2B5EF4-FFF2-40B4-BE49-F238E27FC236}">
                <a16:creationId xmlns:a16="http://schemas.microsoft.com/office/drawing/2014/main" id="{CB05ADB7-F877-1F37-5DED-69F44D2F92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7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8C1C5BDA-820B-11F5-C73F-4D44F898C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8C05B-9669-B49D-7EBE-F942D263D7D2}"/>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2 Kings</a:t>
            </a:r>
          </a:p>
        </p:txBody>
      </p:sp>
      <p:sp>
        <p:nvSpPr>
          <p:cNvPr id="3" name="Content Placeholder 2">
            <a:extLst>
              <a:ext uri="{FF2B5EF4-FFF2-40B4-BE49-F238E27FC236}">
                <a16:creationId xmlns:a16="http://schemas.microsoft.com/office/drawing/2014/main" id="{D49B91DC-1B9E-D71F-EB26-97F0887A0591}"/>
              </a:ext>
            </a:extLst>
          </p:cNvPr>
          <p:cNvSpPr>
            <a:spLocks noGrp="1"/>
          </p:cNvSpPr>
          <p:nvPr>
            <p:ph idx="1"/>
          </p:nvPr>
        </p:nvSpPr>
        <p:spPr>
          <a:xfrm>
            <a:off x="838200" y="1825625"/>
            <a:ext cx="10886038" cy="4667250"/>
          </a:xfrm>
        </p:spPr>
        <p:txBody>
          <a:bodyPr>
            <a:noAutofit/>
          </a:bodyPr>
          <a:lstStyle/>
          <a:p>
            <a:pPr marL="571500" indent="-571500">
              <a:lnSpc>
                <a:spcPct val="150000"/>
              </a:lnSpc>
              <a:buFont typeface="+mj-lt"/>
              <a:buAutoNum type="romanUcPeriod" startAt="2"/>
            </a:pPr>
            <a:r>
              <a:rPr lang="en-US" b="1" dirty="0">
                <a:solidFill>
                  <a:schemeClr val="bg1"/>
                </a:solidFill>
                <a:latin typeface="Constantia" panose="02030602050306030303" pitchFamily="18" charset="0"/>
              </a:rPr>
              <a:t>The Decline of Israel and Judah (Chapters 11-17)</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The Reign of </a:t>
            </a:r>
            <a:r>
              <a:rPr lang="en-US" sz="2600" dirty="0" err="1">
                <a:solidFill>
                  <a:schemeClr val="bg1"/>
                </a:solidFill>
                <a:latin typeface="Constantia" panose="02030602050306030303" pitchFamily="18" charset="0"/>
              </a:rPr>
              <a:t>Joash</a:t>
            </a:r>
            <a:r>
              <a:rPr lang="en-US" sz="2600" dirty="0">
                <a:solidFill>
                  <a:schemeClr val="bg1"/>
                </a:solidFill>
                <a:latin typeface="Constantia" panose="02030602050306030303" pitchFamily="18" charset="0"/>
              </a:rPr>
              <a:t> and Repairs to the Temple (11:1 – 12:21)</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The Decline and Fall of the Northern Kingdom (13:1 – 17:41)</a:t>
            </a:r>
          </a:p>
          <a:p>
            <a:pPr marL="571500" indent="-571500">
              <a:lnSpc>
                <a:spcPct val="150000"/>
              </a:lnSpc>
              <a:buFont typeface="+mj-lt"/>
              <a:buAutoNum type="romanUcPeriod" startAt="2"/>
            </a:pPr>
            <a:r>
              <a:rPr lang="en-US" b="1" dirty="0">
                <a:solidFill>
                  <a:schemeClr val="bg1"/>
                </a:solidFill>
                <a:latin typeface="Constantia" panose="02030602050306030303" pitchFamily="18" charset="0"/>
              </a:rPr>
              <a:t>The Last Days of Judah (Chapters 18-25)</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Hezekiah’s Reforms and Deliverance (18:1 – 20:21)</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Manasseh and the Downward Spiral of Judah (21:1 – 23:30)</a:t>
            </a:r>
          </a:p>
          <a:p>
            <a:pPr marL="1028700" lvl="1" indent="-571500">
              <a:lnSpc>
                <a:spcPct val="150000"/>
              </a:lnSpc>
              <a:buFont typeface="+mj-lt"/>
              <a:buAutoNum type="alphaUcPeriod"/>
            </a:pPr>
            <a:r>
              <a:rPr lang="en-US" sz="2600" dirty="0">
                <a:solidFill>
                  <a:schemeClr val="bg1"/>
                </a:solidFill>
                <a:latin typeface="Constantia" panose="02030602050306030303" pitchFamily="18" charset="0"/>
              </a:rPr>
              <a:t>The Fall of Jerusalem (24:1 – 25:30)</a:t>
            </a:r>
          </a:p>
        </p:txBody>
      </p:sp>
      <p:pic>
        <p:nvPicPr>
          <p:cNvPr id="4" name="Picture 4" descr="Free Online Seminary Course | Old Testament History">
            <a:extLst>
              <a:ext uri="{FF2B5EF4-FFF2-40B4-BE49-F238E27FC236}">
                <a16:creationId xmlns:a16="http://schemas.microsoft.com/office/drawing/2014/main" id="{33849590-375E-9416-C3BC-7B1CD6EB1C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9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691A592C-4860-6126-B06C-1B14540D10DC}"/>
            </a:ext>
          </a:extLst>
        </p:cNvPr>
        <p:cNvGrpSpPr/>
        <p:nvPr/>
      </p:nvGrpSpPr>
      <p:grpSpPr>
        <a:xfrm>
          <a:off x="0" y="0"/>
          <a:ext cx="0" cy="0"/>
          <a:chOff x="0" y="0"/>
          <a:chExt cx="0" cy="0"/>
        </a:xfrm>
      </p:grpSpPr>
      <p:pic>
        <p:nvPicPr>
          <p:cNvPr id="7172" name="Picture 4" descr="NIV Biblical Theology Study Bible - NIV Bible NIV Bible">
            <a:extLst>
              <a:ext uri="{FF2B5EF4-FFF2-40B4-BE49-F238E27FC236}">
                <a16:creationId xmlns:a16="http://schemas.microsoft.com/office/drawing/2014/main" id="{D4337CC6-C09A-350E-C29E-9BF015280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96" y="1690688"/>
            <a:ext cx="1679637" cy="2693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C560A6-5A04-EC90-0A89-16967AB0189F}"/>
              </a:ext>
            </a:extLst>
          </p:cNvPr>
          <p:cNvSpPr>
            <a:spLocks noGrp="1"/>
          </p:cNvSpPr>
          <p:nvPr>
            <p:ph type="title"/>
          </p:nvPr>
        </p:nvSpPr>
        <p:spPr/>
        <p:txBody>
          <a:bodyPr>
            <a:normAutofit/>
          </a:bodyPr>
          <a:lstStyle/>
          <a:p>
            <a:r>
              <a:rPr lang="en-US" sz="5400" dirty="0">
                <a:solidFill>
                  <a:schemeClr val="bg1"/>
                </a:solidFill>
                <a:latin typeface="Constantia" panose="02030602050306030303" pitchFamily="18" charset="0"/>
              </a:rPr>
              <a:t>Resources Used</a:t>
            </a:r>
          </a:p>
        </p:txBody>
      </p:sp>
      <p:pic>
        <p:nvPicPr>
          <p:cNvPr id="4" name="Picture 4" descr="Free Online Seminary Course | Old Testament History">
            <a:extLst>
              <a:ext uri="{FF2B5EF4-FFF2-40B4-BE49-F238E27FC236}">
                <a16:creationId xmlns:a16="http://schemas.microsoft.com/office/drawing/2014/main" id="{D7237704-FEAF-A8B0-1D73-8F72DBF5CA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Introduction to the Old Testament Historical Books [Book]">
            <a:extLst>
              <a:ext uri="{FF2B5EF4-FFF2-40B4-BE49-F238E27FC236}">
                <a16:creationId xmlns:a16="http://schemas.microsoft.com/office/drawing/2014/main" id="{9FD10CC9-C5B9-06CD-424A-C8ACB742AB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5347" y="3047960"/>
            <a:ext cx="1573379" cy="2365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Popular Survey of the Old Testament, A">
            <a:extLst>
              <a:ext uri="{FF2B5EF4-FFF2-40B4-BE49-F238E27FC236}">
                <a16:creationId xmlns:a16="http://schemas.microsoft.com/office/drawing/2014/main" id="{EF527AF8-D5FC-237A-B69E-B3C31273BD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2819" y="1766577"/>
            <a:ext cx="187071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ow to Read the Bible Book by Book: A Guided Tour See more">
            <a:extLst>
              <a:ext uri="{FF2B5EF4-FFF2-40B4-BE49-F238E27FC236}">
                <a16:creationId xmlns:a16="http://schemas.microsoft.com/office/drawing/2014/main" id="{3523D02C-4283-8C72-B7F7-37825F7D8C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0494" y="2888015"/>
            <a:ext cx="2560320"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The Bible Knowledge Commentary an Exposition of the Scriptures By Dallas  Seminary Faculty (Old Testament)">
            <a:extLst>
              <a:ext uri="{FF2B5EF4-FFF2-40B4-BE49-F238E27FC236}">
                <a16:creationId xmlns:a16="http://schemas.microsoft.com/office/drawing/2014/main" id="{33F1F16A-D795-F68D-9833-360F9768E4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8417" y="2465868"/>
            <a:ext cx="1613239"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9B3C6B-25BD-800D-755C-3A998C620A5E}"/>
              </a:ext>
            </a:extLst>
          </p:cNvPr>
          <p:cNvSpPr txBox="1"/>
          <p:nvPr/>
        </p:nvSpPr>
        <p:spPr>
          <a:xfrm>
            <a:off x="7519182" y="2465868"/>
            <a:ext cx="4672818" cy="375487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An Introduction to the Old Testament Historical Books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David M. Howard Jr.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A Popular Survey of the Old Testament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Norman L. Geisler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The Bible Knowledge Commentary – Old Testament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Walvoord and </a:t>
            </a: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Zuck</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Thomas Constable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How to Read the Bible Book by Book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Fee and Stuart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NIV Biblical Theology Study Bible – Introduction to 1 Kings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D.A. Carson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The Bible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Bible Gateway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The Gospel Coalition – Introduction to 1 &amp; 2 Kings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The Gospel Coalition – Knowing the Bible: 1 &amp; 2 Kings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ESV Global Study Bible – Introduction to 1 &amp; 2 Kings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6" name="Picture 12" descr="Church Alive Albuquerque - Exploring How to Read">
            <a:extLst>
              <a:ext uri="{FF2B5EF4-FFF2-40B4-BE49-F238E27FC236}">
                <a16:creationId xmlns:a16="http://schemas.microsoft.com/office/drawing/2014/main" id="{4FD1E322-198A-8A70-EC3F-460F463D10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9403" y="5637623"/>
            <a:ext cx="1162050" cy="7591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ogo">
            <a:extLst>
              <a:ext uri="{FF2B5EF4-FFF2-40B4-BE49-F238E27FC236}">
                <a16:creationId xmlns:a16="http://schemas.microsoft.com/office/drawing/2014/main" id="{3A01D591-D91A-5A1C-DD87-98317AC63A5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8262" y="5704517"/>
            <a:ext cx="2398433" cy="5162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GC Header Logo">
            <a:extLst>
              <a:ext uri="{FF2B5EF4-FFF2-40B4-BE49-F238E27FC236}">
                <a16:creationId xmlns:a16="http://schemas.microsoft.com/office/drawing/2014/main" id="{3D63E33F-4FA4-00F1-AE7E-49987A53E1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3504" y="5758161"/>
            <a:ext cx="116205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D2A07B0-C591-C269-8002-821C45C6E1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defined">
            <a:extLst>
              <a:ext uri="{FF2B5EF4-FFF2-40B4-BE49-F238E27FC236}">
                <a16:creationId xmlns:a16="http://schemas.microsoft.com/office/drawing/2014/main" id="{A0F2370D-2ACA-EC4E-12C8-D4A97460F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40" y="314914"/>
            <a:ext cx="9121676" cy="6228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3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951817DC-9B72-0CA7-B2F5-6CC9F7D3918D}"/>
            </a:ext>
          </a:extLst>
        </p:cNvPr>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360D99CB-1E20-289E-3635-FDEC390E89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93E741-FFAD-4819-CC71-FB7E8A34C662}"/>
              </a:ext>
            </a:extLst>
          </p:cNvPr>
          <p:cNvSpPr txBox="1"/>
          <p:nvPr/>
        </p:nvSpPr>
        <p:spPr>
          <a:xfrm>
            <a:off x="3881578" y="6015341"/>
            <a:ext cx="44288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Solomon Builds the Temple</a:t>
            </a:r>
          </a:p>
        </p:txBody>
      </p:sp>
      <p:pic>
        <p:nvPicPr>
          <p:cNvPr id="2050" name="Picture 2">
            <a:extLst>
              <a:ext uri="{FF2B5EF4-FFF2-40B4-BE49-F238E27FC236}">
                <a16:creationId xmlns:a16="http://schemas.microsoft.com/office/drawing/2014/main" id="{A10F7A0F-094A-E42A-7AFB-E8D334C4A4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954" y="1403927"/>
            <a:ext cx="9456091" cy="4480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9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B5F05126-D145-5213-92AE-7150E62BBB7B}"/>
            </a:ext>
          </a:extLst>
        </p:cNvPr>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006EC783-B5F9-3CD3-BF55-95B44EB9AF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0FD03D-A500-049C-8C96-F737A0F60E4D}"/>
              </a:ext>
            </a:extLst>
          </p:cNvPr>
          <p:cNvSpPr txBox="1"/>
          <p:nvPr/>
        </p:nvSpPr>
        <p:spPr>
          <a:xfrm>
            <a:off x="3720537" y="6015341"/>
            <a:ext cx="47509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Elijah vs. the Prophets of Baal</a:t>
            </a:r>
          </a:p>
        </p:txBody>
      </p:sp>
      <p:pic>
        <p:nvPicPr>
          <p:cNvPr id="3074" name="Picture 2">
            <a:extLst>
              <a:ext uri="{FF2B5EF4-FFF2-40B4-BE49-F238E27FC236}">
                <a16:creationId xmlns:a16="http://schemas.microsoft.com/office/drawing/2014/main" id="{A472C0AC-04D1-44FA-F634-2CF846AA1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25" y="960120"/>
            <a:ext cx="7053941" cy="4937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5BB23C01-0E7C-4CAF-3588-B3957301845C}"/>
            </a:ext>
          </a:extLst>
        </p:cNvPr>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7D21801A-562E-8CD0-3326-F6E562D717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BFFB5A-6028-2869-99D2-B11A4680CE1F}"/>
              </a:ext>
            </a:extLst>
          </p:cNvPr>
          <p:cNvSpPr txBox="1"/>
          <p:nvPr/>
        </p:nvSpPr>
        <p:spPr>
          <a:xfrm>
            <a:off x="3800397" y="6059961"/>
            <a:ext cx="45911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Elijah Taken Up Into Heaven</a:t>
            </a:r>
          </a:p>
        </p:txBody>
      </p:sp>
      <p:pic>
        <p:nvPicPr>
          <p:cNvPr id="4098" name="Picture 2">
            <a:extLst>
              <a:ext uri="{FF2B5EF4-FFF2-40B4-BE49-F238E27FC236}">
                <a16:creationId xmlns:a16="http://schemas.microsoft.com/office/drawing/2014/main" id="{1137F5CB-E58C-4940-4ED4-36D014394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23" y="610320"/>
            <a:ext cx="6369139" cy="521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2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F62CDC37-42A6-9661-3013-52399FAD4CD1}"/>
            </a:ext>
          </a:extLst>
        </p:cNvPr>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EE637E00-A6DB-E2E2-903E-5EDF483C0A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69B1E4-EA58-40F9-0A7B-0713DF814817}"/>
              </a:ext>
            </a:extLst>
          </p:cNvPr>
          <p:cNvSpPr txBox="1"/>
          <p:nvPr/>
        </p:nvSpPr>
        <p:spPr>
          <a:xfrm>
            <a:off x="3800397" y="6059961"/>
            <a:ext cx="43540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Elisha and the Widow’s Oil</a:t>
            </a:r>
          </a:p>
        </p:txBody>
      </p:sp>
      <p:pic>
        <p:nvPicPr>
          <p:cNvPr id="5122" name="Picture 2">
            <a:extLst>
              <a:ext uri="{FF2B5EF4-FFF2-40B4-BE49-F238E27FC236}">
                <a16:creationId xmlns:a16="http://schemas.microsoft.com/office/drawing/2014/main" id="{4107ED0B-3DF1-07C9-7A7F-93B1582C4F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93" y="914400"/>
            <a:ext cx="67056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4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2B2A"/>
        </a:solidFill>
        <a:effectLst/>
      </p:bgPr>
    </p:bg>
    <p:spTree>
      <p:nvGrpSpPr>
        <p:cNvPr id="1" name="">
          <a:extLst>
            <a:ext uri="{FF2B5EF4-FFF2-40B4-BE49-F238E27FC236}">
              <a16:creationId xmlns:a16="http://schemas.microsoft.com/office/drawing/2014/main" id="{FC57444C-5A65-3221-C525-AB7AAC4E1741}"/>
            </a:ext>
          </a:extLst>
        </p:cNvPr>
        <p:cNvGrpSpPr/>
        <p:nvPr/>
      </p:nvGrpSpPr>
      <p:grpSpPr>
        <a:xfrm>
          <a:off x="0" y="0"/>
          <a:ext cx="0" cy="0"/>
          <a:chOff x="0" y="0"/>
          <a:chExt cx="0" cy="0"/>
        </a:xfrm>
      </p:grpSpPr>
      <p:pic>
        <p:nvPicPr>
          <p:cNvPr id="4" name="Picture 4" descr="Free Online Seminary Course | Old Testament History">
            <a:extLst>
              <a:ext uri="{FF2B5EF4-FFF2-40B4-BE49-F238E27FC236}">
                <a16:creationId xmlns:a16="http://schemas.microsoft.com/office/drawing/2014/main" id="{456835C9-3884-E450-B82C-31CB6DCBE7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1561" y="0"/>
            <a:ext cx="2490439" cy="1403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CCBBAB-D3E1-7D47-D452-CCC2D42A1ACB}"/>
              </a:ext>
            </a:extLst>
          </p:cNvPr>
          <p:cNvSpPr txBox="1"/>
          <p:nvPr/>
        </p:nvSpPr>
        <p:spPr>
          <a:xfrm>
            <a:off x="3082385" y="5942266"/>
            <a:ext cx="60272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nstantia" panose="02030602050306030303" pitchFamily="18" charset="0"/>
                <a:ea typeface="+mn-ea"/>
                <a:cs typeface="+mn-cs"/>
              </a:rPr>
              <a:t>King Josiah Finds the Book of the Law</a:t>
            </a:r>
          </a:p>
        </p:txBody>
      </p:sp>
      <p:pic>
        <p:nvPicPr>
          <p:cNvPr id="6146" name="Picture 2">
            <a:extLst>
              <a:ext uri="{FF2B5EF4-FFF2-40B4-BE49-F238E27FC236}">
                <a16:creationId xmlns:a16="http://schemas.microsoft.com/office/drawing/2014/main" id="{0A4C2CA6-AD97-D779-1154-4A49C1EE6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625" y="560410"/>
            <a:ext cx="4000748" cy="521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3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B3751C-97F0-53D7-F24F-DC287C557F46}"/>
            </a:ext>
          </a:extLst>
        </p:cNvPr>
        <p:cNvGrpSpPr/>
        <p:nvPr/>
      </p:nvGrpSpPr>
      <p:grpSpPr>
        <a:xfrm>
          <a:off x="0" y="0"/>
          <a:ext cx="0" cy="0"/>
          <a:chOff x="0" y="0"/>
          <a:chExt cx="0" cy="0"/>
        </a:xfrm>
      </p:grpSpPr>
    </p:spTree>
    <p:extLst>
      <p:ext uri="{BB962C8B-B14F-4D97-AF65-F5344CB8AC3E}">
        <p14:creationId xmlns:p14="http://schemas.microsoft.com/office/powerpoint/2010/main" val="9666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30679</TotalTime>
  <Words>1263</Words>
  <Application>Microsoft Office PowerPoint</Application>
  <PresentationFormat>Widescreen</PresentationFormat>
  <Paragraphs>151</Paragraphs>
  <Slides>35</Slides>
  <Notes>0</Notes>
  <HiddenSlides>0</HiddenSlides>
  <MMClips>0</MMClips>
  <ScaleCrop>false</ScaleCrop>
  <HeadingPairs>
    <vt:vector size="8" baseType="variant">
      <vt:variant>
        <vt:lpstr>Fonts Used</vt:lpstr>
      </vt:variant>
      <vt:variant>
        <vt:i4>5</vt:i4>
      </vt:variant>
      <vt:variant>
        <vt:lpstr>Theme</vt:lpstr>
      </vt:variant>
      <vt:variant>
        <vt:i4>10</vt:i4>
      </vt:variant>
      <vt:variant>
        <vt:lpstr>Slide Titles</vt:lpstr>
      </vt:variant>
      <vt:variant>
        <vt:i4>35</vt:i4>
      </vt:variant>
      <vt:variant>
        <vt:lpstr>Custom Shows</vt:lpstr>
      </vt:variant>
      <vt:variant>
        <vt:i4>1</vt:i4>
      </vt:variant>
    </vt:vector>
  </HeadingPairs>
  <TitlesOfParts>
    <vt:vector size="51" baseType="lpstr">
      <vt:lpstr>Arial</vt:lpstr>
      <vt:lpstr>Calibri</vt:lpstr>
      <vt:lpstr>Calibri Light</vt:lpstr>
      <vt:lpstr>Constantia</vt:lpstr>
      <vt:lpstr>Wingdings</vt:lpstr>
      <vt:lpstr>1_WJB1</vt:lpstr>
      <vt:lpstr>7_WJB1</vt:lpstr>
      <vt:lpstr>WJB1</vt:lpstr>
      <vt:lpstr>8_WJB1</vt:lpstr>
      <vt:lpstr>Office Theme</vt:lpstr>
      <vt:lpstr>9_WJB1</vt:lpstr>
      <vt:lpstr>10_WJB1</vt:lpstr>
      <vt:lpstr>11_WJB1</vt:lpstr>
      <vt:lpstr>12_WJB1</vt:lpstr>
      <vt:lpstr>13_WJB1</vt:lpstr>
      <vt:lpstr>PowerPoint Presentation</vt:lpstr>
      <vt:lpstr>Objective of this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1 and 2 Kings</vt:lpstr>
      <vt:lpstr>Title of the Books</vt:lpstr>
      <vt:lpstr>The Tanakh (Hebrew Bible)</vt:lpstr>
      <vt:lpstr>Named Sources</vt:lpstr>
      <vt:lpstr>Deuteronomic History</vt:lpstr>
      <vt:lpstr>Timeline – Major Dates</vt:lpstr>
      <vt:lpstr>Chronology - Patterns</vt:lpstr>
      <vt:lpstr>Chronology -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Chronology - Problems</vt:lpstr>
      <vt:lpstr>Themes &amp; Theology</vt:lpstr>
      <vt:lpstr>Outline</vt:lpstr>
      <vt:lpstr>1 Kings</vt:lpstr>
      <vt:lpstr>1 Kings</vt:lpstr>
      <vt:lpstr>2 Kings</vt:lpstr>
      <vt:lpstr>2 Kings</vt:lpstr>
      <vt:lpstr>Resources Used</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1819</cp:revision>
  <cp:lastPrinted>2024-11-03T12:49:53Z</cp:lastPrinted>
  <dcterms:created xsi:type="dcterms:W3CDTF">2021-01-08T23:52:50Z</dcterms:created>
  <dcterms:modified xsi:type="dcterms:W3CDTF">2024-11-03T17:01:03Z</dcterms:modified>
</cp:coreProperties>
</file>